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6" r:id="rId3"/>
    <p:sldId id="277" r:id="rId4"/>
    <p:sldId id="278" r:id="rId5"/>
    <p:sldId id="279" r:id="rId6"/>
    <p:sldId id="280" r:id="rId7"/>
    <p:sldId id="281" r:id="rId8"/>
    <p:sldId id="257" r:id="rId9"/>
    <p:sldId id="259" r:id="rId10"/>
    <p:sldId id="260" r:id="rId11"/>
    <p:sldId id="275" r:id="rId12"/>
    <p:sldId id="261" r:id="rId13"/>
    <p:sldId id="274" r:id="rId14"/>
    <p:sldId id="273" r:id="rId15"/>
    <p:sldId id="263" r:id="rId16"/>
    <p:sldId id="262" r:id="rId17"/>
    <p:sldId id="267" r:id="rId18"/>
    <p:sldId id="269" r:id="rId19"/>
    <p:sldId id="270" r:id="rId20"/>
    <p:sldId id="25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54" d="100"/>
          <a:sy n="54" d="100"/>
        </p:scale>
        <p:origin x="53" y="7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AA498-8709-40F1-AC5D-A4A01DE6D27B}" type="datetimeFigureOut">
              <a:rPr lang="en-US" smtClean="0"/>
              <a:t>5/5/2019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43435-4A01-49E0-9C81-8A1FBE12256C}" type="slidenum">
              <a:rPr lang="en-US" smtClean="0"/>
              <a:t>‹#›</a:t>
            </a:fld>
            <a:endParaRPr lang="en-US"/>
          </a:p>
        </p:txBody>
      </p:sp>
    </p:spTree>
    <p:extLst>
      <p:ext uri="{BB962C8B-B14F-4D97-AF65-F5344CB8AC3E}">
        <p14:creationId xmlns:p14="http://schemas.microsoft.com/office/powerpoint/2010/main" val="69667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E7587D9-01D9-4BF5-9867-232FA56733ED}"/>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C712EB03-AA74-43DF-A33E-E34C32EAB7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(11 min in new video) </a:t>
            </a:r>
          </a:p>
        </p:txBody>
      </p:sp>
      <p:sp>
        <p:nvSpPr>
          <p:cNvPr id="72708" name="Slide Number Placeholder 3">
            <a:extLst>
              <a:ext uri="{FF2B5EF4-FFF2-40B4-BE49-F238E27FC236}">
                <a16:creationId xmlns:a16="http://schemas.microsoft.com/office/drawing/2014/main" id="{1D45810F-E89E-4DA5-8FC4-7F6ED7EF78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33D72DAC-8F48-4055-9663-56F9A8776BD4}" type="slidenum">
              <a:rPr lang="en-US" altLang="en-US">
                <a:solidFill>
                  <a:schemeClr val="tx1"/>
                </a:solidFill>
              </a:rPr>
              <a:pPr eaLnBrk="1" hangingPunct="1"/>
              <a:t>13</a:t>
            </a:fld>
            <a:endParaRPr lang="en-US"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F86017C-2A29-40B9-94B4-A02D44EAE31B}"/>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E637FF12-0458-47DE-91CE-B72E9E8368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Called a barbed canyon, water runs backwards off the dam to the deepest part then turns around and runs out through the crack that has formed (which eventually became the ‘remnant’ river)</a:t>
            </a:r>
          </a:p>
        </p:txBody>
      </p:sp>
      <p:sp>
        <p:nvSpPr>
          <p:cNvPr id="73732" name="Slide Number Placeholder 3">
            <a:extLst>
              <a:ext uri="{FF2B5EF4-FFF2-40B4-BE49-F238E27FC236}">
                <a16:creationId xmlns:a16="http://schemas.microsoft.com/office/drawing/2014/main" id="{A7E72DEC-B278-45F9-80D1-C01B72C953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E9964679-95AF-479C-8E2D-6BE4A86E426F}" type="slidenum">
              <a:rPr lang="en-US" altLang="en-US">
                <a:solidFill>
                  <a:schemeClr val="tx1"/>
                </a:solidFill>
              </a:rPr>
              <a:pPr eaLnBrk="1" hangingPunct="1"/>
              <a:t>15</a:t>
            </a:fld>
            <a:endParaRPr lang="en-US"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B43D8CF8-1F09-4DF2-AAFA-548592006173}" type="datetimeFigureOut">
              <a:rPr lang="en-US" smtClean="0"/>
              <a:pPr/>
              <a:t>5/5/2019</a:t>
            </a:fld>
            <a:endParaRPr lang="en-US" dirty="0"/>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1C6926A9-5B11-4645-9D38-0B9BC6AE66B5}" type="slidenum">
              <a:rPr lang="en-US" smtClean="0"/>
              <a:pPr/>
              <a:t>‹#›</a:t>
            </a:fld>
            <a:endParaRPr lang="en-US" dirty="0"/>
          </a:p>
        </p:txBody>
      </p:sp>
    </p:spTree>
    <p:extLst>
      <p:ext uri="{BB962C8B-B14F-4D97-AF65-F5344CB8AC3E}">
        <p14:creationId xmlns:p14="http://schemas.microsoft.com/office/powerpoint/2010/main" val="323865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321932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21516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92D40ABE-64C4-4D9B-90C5-1917E9C996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A023F2-FF5E-47D9-B2F2-CAB82BC4E4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799A4D-CD55-492B-AC98-040B686AD119}"/>
              </a:ext>
            </a:extLst>
          </p:cNvPr>
          <p:cNvSpPr>
            <a:spLocks noGrp="1" noChangeArrowheads="1"/>
          </p:cNvSpPr>
          <p:nvPr>
            <p:ph type="sldNum" sz="quarter" idx="12"/>
          </p:nvPr>
        </p:nvSpPr>
        <p:spPr>
          <a:ln/>
        </p:spPr>
        <p:txBody>
          <a:bodyPr/>
          <a:lstStyle>
            <a:lvl1pPr>
              <a:defRPr/>
            </a:lvl1pPr>
          </a:lstStyle>
          <a:p>
            <a:fld id="{0B4FE15D-73EA-4AA0-A8AB-223D87BE6B88}" type="slidenum">
              <a:rPr lang="en-US" altLang="en-US"/>
              <a:pPr/>
              <a:t>‹#›</a:t>
            </a:fld>
            <a:endParaRPr lang="en-US" altLang="en-US"/>
          </a:p>
        </p:txBody>
      </p:sp>
    </p:spTree>
    <p:extLst>
      <p:ext uri="{BB962C8B-B14F-4D97-AF65-F5344CB8AC3E}">
        <p14:creationId xmlns:p14="http://schemas.microsoft.com/office/powerpoint/2010/main" val="17083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B43D8CF8-1F09-4DF2-AAFA-548592006173}" type="datetimeFigureOut">
              <a:rPr lang="en-US" smtClean="0"/>
              <a:pPr/>
              <a:t>5/5/2019</a:t>
            </a:fld>
            <a:endParaRPr lang="en-US" dirty="0"/>
          </a:p>
        </p:txBody>
      </p:sp>
      <p:sp>
        <p:nvSpPr>
          <p:cNvPr id="5" name="Footer Placeholder 4"/>
          <p:cNvSpPr>
            <a:spLocks noGrp="1"/>
          </p:cNvSpPr>
          <p:nvPr>
            <p:ph type="ftr" sz="quarter" idx="11"/>
          </p:nvPr>
        </p:nvSpPr>
        <p:spPr/>
        <p:txBody>
          <a:bodyPr/>
          <a:lstStyle>
            <a:lvl1pPr>
              <a:defRPr>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fld id="{1C6926A9-5B11-4645-9D38-0B9BC6AE66B5}" type="slidenum">
              <a:rPr lang="en-US" smtClean="0"/>
              <a:pPr/>
              <a:t>‹#›</a:t>
            </a:fld>
            <a:endParaRPr lang="en-US" dirty="0"/>
          </a:p>
        </p:txBody>
      </p:sp>
    </p:spTree>
    <p:extLst>
      <p:ext uri="{BB962C8B-B14F-4D97-AF65-F5344CB8AC3E}">
        <p14:creationId xmlns:p14="http://schemas.microsoft.com/office/powerpoint/2010/main" val="253991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109427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415757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237362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382003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156907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34217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D8CF8-1F09-4DF2-AAFA-548592006173}" type="datetimeFigureOut">
              <a:rPr lang="en-US" smtClean="0"/>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6926A9-5B11-4645-9D38-0B9BC6AE66B5}" type="slidenum">
              <a:rPr lang="en-US" smtClean="0"/>
              <a:t>‹#›</a:t>
            </a:fld>
            <a:endParaRPr lang="en-US" dirty="0"/>
          </a:p>
        </p:txBody>
      </p:sp>
    </p:spTree>
    <p:extLst>
      <p:ext uri="{BB962C8B-B14F-4D97-AF65-F5344CB8AC3E}">
        <p14:creationId xmlns:p14="http://schemas.microsoft.com/office/powerpoint/2010/main" val="373713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8CF8-1F09-4DF2-AAFA-548592006173}" type="datetimeFigureOut">
              <a:rPr lang="en-US" smtClean="0"/>
              <a:t>5/5/2019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926A9-5B11-4645-9D38-0B9BC6AE66B5}" type="slidenum">
              <a:rPr lang="en-US" smtClean="0"/>
              <a:t>‹#›</a:t>
            </a:fld>
            <a:endParaRPr lang="en-US" dirty="0"/>
          </a:p>
        </p:txBody>
      </p:sp>
    </p:spTree>
    <p:extLst>
      <p:ext uri="{BB962C8B-B14F-4D97-AF65-F5344CB8AC3E}">
        <p14:creationId xmlns:p14="http://schemas.microsoft.com/office/powerpoint/2010/main" val="3921640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on.com/dinosaur-disarray" TargetMode="External"/><Relationship Id="rId7" Type="http://schemas.openxmlformats.org/officeDocument/2006/relationships/hyperlink" Target="http://www.answersingenesis.org/articles/am/v2/n4/geologic-evidences-part-one" TargetMode="External"/><Relationship Id="rId2" Type="http://schemas.openxmlformats.org/officeDocument/2006/relationships/hyperlink" Target="https://www.icr.org/article/106/" TargetMode="External"/><Relationship Id="rId1" Type="http://schemas.openxmlformats.org/officeDocument/2006/relationships/slideLayout" Target="../slideLayouts/slideLayout2.xml"/><Relationship Id="rId6" Type="http://schemas.openxmlformats.org/officeDocument/2006/relationships/hyperlink" Target="https://www.icr.org/article/what-are-polystrate-fossils" TargetMode="External"/><Relationship Id="rId5" Type="http://schemas.openxmlformats.org/officeDocument/2006/relationships/hyperlink" Target="https://www.icr.org/article/yellowstone-petrified-forests" TargetMode="External"/><Relationship Id="rId4" Type="http://schemas.openxmlformats.org/officeDocument/2006/relationships/hyperlink" Target="https://answersingenesis.org/the-flood/flood-legends/flood-legen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3249-9E2D-45AC-8C6D-F888C0BA05D9}"/>
              </a:ext>
            </a:extLst>
          </p:cNvPr>
          <p:cNvSpPr>
            <a:spLocks noGrp="1"/>
          </p:cNvSpPr>
          <p:nvPr>
            <p:ph type="ctrTitle"/>
          </p:nvPr>
        </p:nvSpPr>
        <p:spPr/>
        <p:txBody>
          <a:bodyPr>
            <a:normAutofit fontScale="90000"/>
          </a:bodyPr>
          <a:lstStyle/>
          <a:p>
            <a:r>
              <a:rPr lang="en-US" dirty="0">
                <a:effectLst>
                  <a:outerShdw blurRad="38100" dist="38100" dir="2700000" algn="tl">
                    <a:srgbClr val="000000">
                      <a:alpha val="43137"/>
                    </a:srgbClr>
                  </a:outerShdw>
                </a:effectLst>
              </a:rPr>
              <a:t>Lessons 4 &amp; 5</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Buried Clues &amp;</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Flood or Fiction</a:t>
            </a:r>
          </a:p>
        </p:txBody>
      </p:sp>
      <p:sp>
        <p:nvSpPr>
          <p:cNvPr id="3" name="Subtitle 2">
            <a:extLst>
              <a:ext uri="{FF2B5EF4-FFF2-40B4-BE49-F238E27FC236}">
                <a16:creationId xmlns:a16="http://schemas.microsoft.com/office/drawing/2014/main" id="{EEDB3740-8F9D-4AF4-AB06-E7FCDDF55329}"/>
              </a:ext>
            </a:extLst>
          </p:cNvPr>
          <p:cNvSpPr>
            <a:spLocks noGrp="1"/>
          </p:cNvSpPr>
          <p:nvPr>
            <p:ph type="subTitle" idx="1"/>
          </p:nvPr>
        </p:nvSpPr>
        <p:spPr/>
        <p:txBody>
          <a:bodyPr/>
          <a:lstStyle/>
          <a:p>
            <a:r>
              <a:rPr lang="en-US" sz="2800" u="sng" dirty="0"/>
              <a:t>Unlocking the Mysteries of Genesis</a:t>
            </a:r>
          </a:p>
          <a:p>
            <a:r>
              <a:rPr lang="en-US" dirty="0"/>
              <a:t>DVD series by The Institute for Creation Research (ICR)</a:t>
            </a:r>
          </a:p>
        </p:txBody>
      </p:sp>
      <p:sp>
        <p:nvSpPr>
          <p:cNvPr id="4" name="Text Box 4">
            <a:extLst>
              <a:ext uri="{FF2B5EF4-FFF2-40B4-BE49-F238E27FC236}">
                <a16:creationId xmlns:a16="http://schemas.microsoft.com/office/drawing/2014/main" id="{F7E76E3B-CCB1-493A-9807-C89060A0090E}"/>
              </a:ext>
            </a:extLst>
          </p:cNvPr>
          <p:cNvSpPr txBox="1">
            <a:spLocks noChangeArrowheads="1"/>
          </p:cNvSpPr>
          <p:nvPr/>
        </p:nvSpPr>
        <p:spPr bwMode="auto">
          <a:xfrm>
            <a:off x="6019800" y="5638800"/>
            <a:ext cx="29368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Mark Jurkovich</a:t>
            </a:r>
          </a:p>
          <a:p>
            <a:pPr eaLnBrk="1" hangingPunct="1"/>
            <a:r>
              <a:rPr lang="en-US" altLang="en-US" sz="1600" dirty="0"/>
              <a:t>Centerville Community Church</a:t>
            </a:r>
          </a:p>
          <a:p>
            <a:pPr eaLnBrk="1" hangingPunct="1"/>
            <a:r>
              <a:rPr lang="en-US" altLang="en-US" sz="1600" dirty="0"/>
              <a:t>Centerville, Ohio</a:t>
            </a:r>
          </a:p>
          <a:p>
            <a:pPr eaLnBrk="1" hangingPunct="1"/>
            <a:r>
              <a:rPr lang="en-US" altLang="en-US" sz="1600" dirty="0"/>
              <a:t>May 2019</a:t>
            </a:r>
          </a:p>
        </p:txBody>
      </p:sp>
    </p:spTree>
    <p:extLst>
      <p:ext uri="{BB962C8B-B14F-4D97-AF65-F5344CB8AC3E}">
        <p14:creationId xmlns:p14="http://schemas.microsoft.com/office/powerpoint/2010/main" val="277508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AC1D-EF4E-40CE-9500-03FB3C247D03}"/>
              </a:ext>
            </a:extLst>
          </p:cNvPr>
          <p:cNvSpPr>
            <a:spLocks noGrp="1"/>
          </p:cNvSpPr>
          <p:nvPr>
            <p:ph type="title"/>
          </p:nvPr>
        </p:nvSpPr>
        <p:spPr/>
        <p:txBody>
          <a:bodyPr/>
          <a:lstStyle/>
          <a:p>
            <a:r>
              <a:rPr lang="en-US" dirty="0"/>
              <a:t>Highlights – What Does the Evidence Show?</a:t>
            </a:r>
          </a:p>
        </p:txBody>
      </p:sp>
      <p:sp>
        <p:nvSpPr>
          <p:cNvPr id="3" name="Content Placeholder 2">
            <a:extLst>
              <a:ext uri="{FF2B5EF4-FFF2-40B4-BE49-F238E27FC236}">
                <a16:creationId xmlns:a16="http://schemas.microsoft.com/office/drawing/2014/main" id="{61B03A28-2801-4A5A-BA82-A7A75F0F0748}"/>
              </a:ext>
            </a:extLst>
          </p:cNvPr>
          <p:cNvSpPr>
            <a:spLocks noGrp="1"/>
          </p:cNvSpPr>
          <p:nvPr>
            <p:ph idx="1"/>
          </p:nvPr>
        </p:nvSpPr>
        <p:spPr/>
        <p:txBody>
          <a:bodyPr>
            <a:normAutofit/>
          </a:bodyPr>
          <a:lstStyle/>
          <a:p>
            <a:r>
              <a:rPr lang="en-US" dirty="0"/>
              <a:t>Fossils 95% marine invertebrates, ~4% plants, &lt;1% </a:t>
            </a:r>
            <a:r>
              <a:rPr lang="en-US"/>
              <a:t>marine and land </a:t>
            </a:r>
            <a:r>
              <a:rPr lang="en-US" dirty="0"/>
              <a:t>vertebrates (marine mixed with the land)</a:t>
            </a:r>
          </a:p>
          <a:p>
            <a:r>
              <a:rPr lang="en-US" dirty="0"/>
              <a:t>Continent wide layers</a:t>
            </a:r>
          </a:p>
          <a:p>
            <a:r>
              <a:rPr lang="en-US" dirty="0"/>
              <a:t>New discoveries include un-fossilized, original soft tissue</a:t>
            </a:r>
          </a:p>
          <a:p>
            <a:r>
              <a:rPr lang="en-US" dirty="0"/>
              <a:t>Death on a global scale</a:t>
            </a:r>
          </a:p>
        </p:txBody>
      </p:sp>
      <p:pic>
        <p:nvPicPr>
          <p:cNvPr id="4" name="Picture 3" descr="continentWideSediment.jpg">
            <a:extLst>
              <a:ext uri="{FF2B5EF4-FFF2-40B4-BE49-F238E27FC236}">
                <a16:creationId xmlns:a16="http://schemas.microsoft.com/office/drawing/2014/main" id="{19502DAC-0F64-43D5-8657-5C254AC1F60D}"/>
              </a:ext>
            </a:extLst>
          </p:cNvPr>
          <p:cNvPicPr>
            <a:picLocks noChangeAspect="1"/>
          </p:cNvPicPr>
          <p:nvPr/>
        </p:nvPicPr>
        <p:blipFill>
          <a:blip r:embed="rId2">
            <a:extLst>
              <a:ext uri="{28A0092B-C50C-407E-A947-70E740481C1C}">
                <a14:useLocalDpi xmlns:a14="http://schemas.microsoft.com/office/drawing/2010/main" val="0"/>
              </a:ext>
            </a:extLst>
          </a:blip>
          <a:srcRect t="46606" r="53999" b="1607"/>
          <a:stretch>
            <a:fillRect/>
          </a:stretch>
        </p:blipFill>
        <p:spPr bwMode="auto">
          <a:xfrm>
            <a:off x="4746625" y="3841749"/>
            <a:ext cx="42068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60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A055-EF3C-4DB9-84D8-2A78189ABFE4}"/>
              </a:ext>
            </a:extLst>
          </p:cNvPr>
          <p:cNvSpPr>
            <a:spLocks noGrp="1"/>
          </p:cNvSpPr>
          <p:nvPr>
            <p:ph type="title"/>
          </p:nvPr>
        </p:nvSpPr>
        <p:spPr/>
        <p:txBody>
          <a:bodyPr/>
          <a:lstStyle/>
          <a:p>
            <a:r>
              <a:rPr lang="en-US" dirty="0"/>
              <a:t>Session 5 – Flood or Fiction?</a:t>
            </a:r>
          </a:p>
        </p:txBody>
      </p:sp>
      <p:sp>
        <p:nvSpPr>
          <p:cNvPr id="3" name="Content Placeholder 2">
            <a:extLst>
              <a:ext uri="{FF2B5EF4-FFF2-40B4-BE49-F238E27FC236}">
                <a16:creationId xmlns:a16="http://schemas.microsoft.com/office/drawing/2014/main" id="{E195585F-3582-48ED-8478-05E758955D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015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EC0F-E019-4029-9997-DB9EEC169263}"/>
              </a:ext>
            </a:extLst>
          </p:cNvPr>
          <p:cNvSpPr>
            <a:spLocks noGrp="1"/>
          </p:cNvSpPr>
          <p:nvPr>
            <p:ph type="title"/>
          </p:nvPr>
        </p:nvSpPr>
        <p:spPr/>
        <p:txBody>
          <a:bodyPr/>
          <a:lstStyle/>
          <a:p>
            <a:r>
              <a:rPr lang="en-US" dirty="0"/>
              <a:t>Highlights of Video – Part 5</a:t>
            </a:r>
          </a:p>
        </p:txBody>
      </p:sp>
      <p:sp>
        <p:nvSpPr>
          <p:cNvPr id="3" name="Content Placeholder 2">
            <a:extLst>
              <a:ext uri="{FF2B5EF4-FFF2-40B4-BE49-F238E27FC236}">
                <a16:creationId xmlns:a16="http://schemas.microsoft.com/office/drawing/2014/main" id="{4D3F8F91-3892-4230-B754-004616725F15}"/>
              </a:ext>
            </a:extLst>
          </p:cNvPr>
          <p:cNvSpPr>
            <a:spLocks noGrp="1"/>
          </p:cNvSpPr>
          <p:nvPr>
            <p:ph idx="1"/>
          </p:nvPr>
        </p:nvSpPr>
        <p:spPr/>
        <p:txBody>
          <a:bodyPr/>
          <a:lstStyle/>
          <a:p>
            <a:r>
              <a:rPr lang="en-US" dirty="0"/>
              <a:t>Flood stories </a:t>
            </a:r>
            <a:br>
              <a:rPr lang="en-US" dirty="0"/>
            </a:br>
            <a:r>
              <a:rPr lang="en-US" dirty="0"/>
              <a:t>from around the </a:t>
            </a:r>
            <a:br>
              <a:rPr lang="en-US" dirty="0"/>
            </a:br>
            <a:r>
              <a:rPr lang="en-US" dirty="0"/>
              <a:t>world</a:t>
            </a:r>
          </a:p>
        </p:txBody>
      </p:sp>
      <p:pic>
        <p:nvPicPr>
          <p:cNvPr id="4" name="Picture 4" descr="flood-legends">
            <a:extLst>
              <a:ext uri="{FF2B5EF4-FFF2-40B4-BE49-F238E27FC236}">
                <a16:creationId xmlns:a16="http://schemas.microsoft.com/office/drawing/2014/main" id="{FE968A26-676E-477C-BFB7-E7C27B4A3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1600"/>
            <a:ext cx="5715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13E63DC9-A862-4164-8A66-974A87FAFD49}"/>
              </a:ext>
            </a:extLst>
          </p:cNvPr>
          <p:cNvSpPr txBox="1">
            <a:spLocks noChangeArrowheads="1"/>
          </p:cNvSpPr>
          <p:nvPr/>
        </p:nvSpPr>
        <p:spPr bwMode="auto">
          <a:xfrm>
            <a:off x="2971800" y="6477000"/>
            <a:ext cx="5789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t>From http://www.answersingenesis.org/articles/am/v2/n2/flood-legends </a:t>
            </a:r>
          </a:p>
        </p:txBody>
      </p:sp>
    </p:spTree>
    <p:extLst>
      <p:ext uri="{BB962C8B-B14F-4D97-AF65-F5344CB8AC3E}">
        <p14:creationId xmlns:p14="http://schemas.microsoft.com/office/powerpoint/2010/main" val="290999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F0E6FE29-B463-4B67-9591-144360D5A288}"/>
              </a:ext>
            </a:extLst>
          </p:cNvPr>
          <p:cNvSpPr>
            <a:spLocks noGrp="1"/>
          </p:cNvSpPr>
          <p:nvPr>
            <p:ph type="sldNum" sz="quarter" idx="12"/>
          </p:nvPr>
        </p:nvSpPr>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761F276E-57A1-4BE0-A775-BB56CEEF3946}" type="slidenum">
              <a:rPr lang="en-US" altLang="en-US"/>
              <a:pPr eaLnBrk="1" hangingPunct="1"/>
              <a:t>13</a:t>
            </a:fld>
            <a:endParaRPr lang="en-US" altLang="en-US"/>
          </a:p>
        </p:txBody>
      </p:sp>
      <p:sp>
        <p:nvSpPr>
          <p:cNvPr id="9218" name="Rectangle 2">
            <a:extLst>
              <a:ext uri="{FF2B5EF4-FFF2-40B4-BE49-F238E27FC236}">
                <a16:creationId xmlns:a16="http://schemas.microsoft.com/office/drawing/2014/main" id="{D37A69C0-A743-417D-98F2-39847854393D}"/>
              </a:ext>
            </a:extLst>
          </p:cNvPr>
          <p:cNvSpPr>
            <a:spLocks noGrp="1" noChangeArrowheads="1"/>
          </p:cNvSpPr>
          <p:nvPr>
            <p:ph type="title"/>
          </p:nvPr>
        </p:nvSpPr>
        <p:spPr/>
        <p:txBody>
          <a:bodyPr/>
          <a:lstStyle/>
          <a:p>
            <a:pPr eaLnBrk="1" hangingPunct="1">
              <a:defRPr/>
            </a:pPr>
            <a:r>
              <a:rPr lang="en-US" sz="4000" dirty="0"/>
              <a:t>Present day Colorado River Carve the Grand Canyon?</a:t>
            </a:r>
          </a:p>
        </p:txBody>
      </p:sp>
      <p:sp>
        <p:nvSpPr>
          <p:cNvPr id="9220" name="Line 4">
            <a:extLst>
              <a:ext uri="{FF2B5EF4-FFF2-40B4-BE49-F238E27FC236}">
                <a16:creationId xmlns:a16="http://schemas.microsoft.com/office/drawing/2014/main" id="{B8946B85-DB88-4374-82AE-4F67347D67F0}"/>
              </a:ext>
            </a:extLst>
          </p:cNvPr>
          <p:cNvSpPr>
            <a:spLocks noChangeShapeType="1"/>
          </p:cNvSpPr>
          <p:nvPr/>
        </p:nvSpPr>
        <p:spPr bwMode="auto">
          <a:xfrm flipH="1">
            <a:off x="457200" y="5181600"/>
            <a:ext cx="7924800" cy="457200"/>
          </a:xfrm>
          <a:prstGeom prst="line">
            <a:avLst/>
          </a:prstGeom>
          <a:noFill/>
          <a:ln w="25400">
            <a:solidFill>
              <a:srgbClr val="33CCCC"/>
            </a:solidFill>
            <a:prstDash val="lgDash"/>
            <a:round/>
            <a:headEnd/>
            <a:tailEnd/>
          </a:ln>
          <a:effectLst/>
        </p:spPr>
        <p:txBody>
          <a:bodyPr/>
          <a:lstStyle/>
          <a:p>
            <a:pPr>
              <a:defRPr/>
            </a:pPr>
            <a:endParaRPr lang="en-US">
              <a:latin typeface="Arial" charset="0"/>
            </a:endParaRPr>
          </a:p>
        </p:txBody>
      </p:sp>
      <p:sp>
        <p:nvSpPr>
          <p:cNvPr id="9221" name="Freeform 5">
            <a:extLst>
              <a:ext uri="{FF2B5EF4-FFF2-40B4-BE49-F238E27FC236}">
                <a16:creationId xmlns:a16="http://schemas.microsoft.com/office/drawing/2014/main" id="{FCF55D08-1BD6-417A-980C-E08BD14D3FEB}"/>
              </a:ext>
            </a:extLst>
          </p:cNvPr>
          <p:cNvSpPr>
            <a:spLocks/>
          </p:cNvSpPr>
          <p:nvPr/>
        </p:nvSpPr>
        <p:spPr bwMode="auto">
          <a:xfrm>
            <a:off x="457200" y="3860800"/>
            <a:ext cx="8382000" cy="1625600"/>
          </a:xfrm>
          <a:custGeom>
            <a:avLst/>
            <a:gdLst/>
            <a:ahLst/>
            <a:cxnLst>
              <a:cxn ang="0">
                <a:pos x="0" y="1024"/>
              </a:cxn>
              <a:cxn ang="0">
                <a:pos x="576" y="880"/>
              </a:cxn>
              <a:cxn ang="0">
                <a:pos x="1008" y="256"/>
              </a:cxn>
              <a:cxn ang="0">
                <a:pos x="2784" y="64"/>
              </a:cxn>
              <a:cxn ang="0">
                <a:pos x="3744" y="640"/>
              </a:cxn>
              <a:cxn ang="0">
                <a:pos x="4560" y="784"/>
              </a:cxn>
              <a:cxn ang="0">
                <a:pos x="5184" y="784"/>
              </a:cxn>
              <a:cxn ang="0">
                <a:pos x="5136" y="784"/>
              </a:cxn>
            </a:cxnLst>
            <a:rect l="0" t="0" r="r" b="b"/>
            <a:pathLst>
              <a:path w="5280" h="1024">
                <a:moveTo>
                  <a:pt x="0" y="1024"/>
                </a:moveTo>
                <a:cubicBezTo>
                  <a:pt x="204" y="1016"/>
                  <a:pt x="408" y="1008"/>
                  <a:pt x="576" y="880"/>
                </a:cubicBezTo>
                <a:cubicBezTo>
                  <a:pt x="744" y="752"/>
                  <a:pt x="640" y="392"/>
                  <a:pt x="1008" y="256"/>
                </a:cubicBezTo>
                <a:cubicBezTo>
                  <a:pt x="1376" y="120"/>
                  <a:pt x="2328" y="0"/>
                  <a:pt x="2784" y="64"/>
                </a:cubicBezTo>
                <a:cubicBezTo>
                  <a:pt x="3240" y="128"/>
                  <a:pt x="3448" y="520"/>
                  <a:pt x="3744" y="640"/>
                </a:cubicBezTo>
                <a:cubicBezTo>
                  <a:pt x="4040" y="760"/>
                  <a:pt x="4320" y="760"/>
                  <a:pt x="4560" y="784"/>
                </a:cubicBezTo>
                <a:cubicBezTo>
                  <a:pt x="4800" y="808"/>
                  <a:pt x="5088" y="784"/>
                  <a:pt x="5184" y="784"/>
                </a:cubicBezTo>
                <a:cubicBezTo>
                  <a:pt x="5280" y="784"/>
                  <a:pt x="5208" y="784"/>
                  <a:pt x="5136" y="784"/>
                </a:cubicBezTo>
              </a:path>
            </a:pathLst>
          </a:custGeom>
          <a:noFill/>
          <a:ln w="25400">
            <a:solidFill>
              <a:srgbClr val="C0C0C0"/>
            </a:solidFill>
            <a:round/>
            <a:headEnd/>
            <a:tailEnd/>
          </a:ln>
          <a:effectLst/>
        </p:spPr>
        <p:txBody>
          <a:bodyPr/>
          <a:lstStyle/>
          <a:p>
            <a:pPr>
              <a:defRPr/>
            </a:pPr>
            <a:endParaRPr lang="en-US">
              <a:latin typeface="Arial" charset="0"/>
            </a:endParaRPr>
          </a:p>
        </p:txBody>
      </p:sp>
      <p:sp>
        <p:nvSpPr>
          <p:cNvPr id="9222" name="Line 6">
            <a:extLst>
              <a:ext uri="{FF2B5EF4-FFF2-40B4-BE49-F238E27FC236}">
                <a16:creationId xmlns:a16="http://schemas.microsoft.com/office/drawing/2014/main" id="{EA3FB6A2-0923-4840-B69D-EBE33A2CFF55}"/>
              </a:ext>
            </a:extLst>
          </p:cNvPr>
          <p:cNvSpPr>
            <a:spLocks noChangeShapeType="1"/>
          </p:cNvSpPr>
          <p:nvPr/>
        </p:nvSpPr>
        <p:spPr bwMode="auto">
          <a:xfrm>
            <a:off x="7394575" y="4040188"/>
            <a:ext cx="155575" cy="914400"/>
          </a:xfrm>
          <a:prstGeom prst="line">
            <a:avLst/>
          </a:prstGeom>
          <a:noFill/>
          <a:ln w="12700">
            <a:solidFill>
              <a:schemeClr val="bg1"/>
            </a:solidFill>
            <a:round/>
            <a:headEnd/>
            <a:tailEnd type="triangle" w="med" len="med"/>
          </a:ln>
          <a:effectLst/>
        </p:spPr>
        <p:txBody>
          <a:bodyPr/>
          <a:lstStyle/>
          <a:p>
            <a:pPr>
              <a:defRPr/>
            </a:pPr>
            <a:endParaRPr lang="en-US">
              <a:latin typeface="Arial" charset="0"/>
            </a:endParaRPr>
          </a:p>
        </p:txBody>
      </p:sp>
      <p:sp>
        <p:nvSpPr>
          <p:cNvPr id="9223" name="Text Box 7">
            <a:extLst>
              <a:ext uri="{FF2B5EF4-FFF2-40B4-BE49-F238E27FC236}">
                <a16:creationId xmlns:a16="http://schemas.microsoft.com/office/drawing/2014/main" id="{8CB5485B-E95B-4DE4-90EA-170319CEDE14}"/>
              </a:ext>
            </a:extLst>
          </p:cNvPr>
          <p:cNvSpPr txBox="1">
            <a:spLocks noChangeArrowheads="1"/>
          </p:cNvSpPr>
          <p:nvPr/>
        </p:nvSpPr>
        <p:spPr bwMode="auto">
          <a:xfrm>
            <a:off x="6384925" y="2932113"/>
            <a:ext cx="2225675" cy="915987"/>
          </a:xfrm>
          <a:prstGeom prst="rect">
            <a:avLst/>
          </a:prstGeom>
          <a:noFill/>
          <a:ln w="12700">
            <a:noFill/>
            <a:miter lim="800000"/>
            <a:headEnd/>
            <a:tailEnd/>
          </a:ln>
          <a:effectLst/>
        </p:spPr>
        <p:txBody>
          <a:bodyPr>
            <a:spAutoFit/>
          </a:bodyPr>
          <a:lstStyle/>
          <a:p>
            <a:pPr>
              <a:defRPr/>
            </a:pPr>
            <a:r>
              <a:rPr lang="en-US">
                <a:effectLst>
                  <a:outerShdw blurRad="38100" dist="38100" dir="2700000" algn="tl">
                    <a:srgbClr val="000000"/>
                  </a:outerShdw>
                </a:effectLst>
                <a:latin typeface="Arial" charset="0"/>
              </a:rPr>
              <a:t>Colorado river enters canyon at 2800 ft elevation</a:t>
            </a:r>
          </a:p>
        </p:txBody>
      </p:sp>
      <p:sp>
        <p:nvSpPr>
          <p:cNvPr id="9224" name="Line 8">
            <a:extLst>
              <a:ext uri="{FF2B5EF4-FFF2-40B4-BE49-F238E27FC236}">
                <a16:creationId xmlns:a16="http://schemas.microsoft.com/office/drawing/2014/main" id="{0EA2590B-2B31-47F3-AA22-60023E591852}"/>
              </a:ext>
            </a:extLst>
          </p:cNvPr>
          <p:cNvSpPr>
            <a:spLocks noChangeShapeType="1"/>
          </p:cNvSpPr>
          <p:nvPr/>
        </p:nvSpPr>
        <p:spPr bwMode="auto">
          <a:xfrm>
            <a:off x="3048000" y="3505200"/>
            <a:ext cx="457200" cy="381000"/>
          </a:xfrm>
          <a:prstGeom prst="line">
            <a:avLst/>
          </a:prstGeom>
          <a:noFill/>
          <a:ln w="12700">
            <a:solidFill>
              <a:srgbClr val="FFFF99"/>
            </a:solidFill>
            <a:round/>
            <a:headEnd/>
            <a:tailEnd type="triangle" w="med" len="med"/>
          </a:ln>
          <a:effectLst/>
        </p:spPr>
        <p:txBody>
          <a:bodyPr>
            <a:spAutoFit/>
          </a:bodyPr>
          <a:lstStyle/>
          <a:p>
            <a:pPr>
              <a:defRPr/>
            </a:pPr>
            <a:endParaRPr lang="en-US">
              <a:latin typeface="Arial" charset="0"/>
            </a:endParaRPr>
          </a:p>
        </p:txBody>
      </p:sp>
      <p:sp>
        <p:nvSpPr>
          <p:cNvPr id="9225" name="Text Box 9">
            <a:extLst>
              <a:ext uri="{FF2B5EF4-FFF2-40B4-BE49-F238E27FC236}">
                <a16:creationId xmlns:a16="http://schemas.microsoft.com/office/drawing/2014/main" id="{AB282329-4A7C-4E29-A337-283AF1383AB3}"/>
              </a:ext>
            </a:extLst>
          </p:cNvPr>
          <p:cNvSpPr txBox="1">
            <a:spLocks noChangeArrowheads="1"/>
          </p:cNvSpPr>
          <p:nvPr/>
        </p:nvSpPr>
        <p:spPr bwMode="auto">
          <a:xfrm>
            <a:off x="2438400" y="2895600"/>
            <a:ext cx="2979738" cy="646113"/>
          </a:xfrm>
          <a:prstGeom prst="rect">
            <a:avLst/>
          </a:prstGeom>
          <a:noFill/>
          <a:ln w="12700">
            <a:noFill/>
            <a:miter lim="800000"/>
            <a:headEnd/>
            <a:tailEnd/>
          </a:ln>
          <a:effectLst/>
        </p:spPr>
        <p:txBody>
          <a:bodyPr wrap="none">
            <a:spAutoFit/>
          </a:bodyPr>
          <a:lstStyle/>
          <a:p>
            <a:pPr>
              <a:defRPr/>
            </a:pPr>
            <a:r>
              <a:rPr lang="en-US" dirty="0">
                <a:effectLst>
                  <a:outerShdw blurRad="38100" dist="38100" dir="2700000" algn="tl">
                    <a:srgbClr val="000000"/>
                  </a:outerShdw>
                </a:effectLst>
                <a:latin typeface="Arial" charset="0"/>
              </a:rPr>
              <a:t>Top of canyon 6900-8500 ft</a:t>
            </a:r>
          </a:p>
          <a:p>
            <a:pPr>
              <a:defRPr/>
            </a:pPr>
            <a:r>
              <a:rPr lang="en-US" dirty="0">
                <a:effectLst>
                  <a:outerShdw blurRad="38100" dist="38100" dir="2700000" algn="tl">
                    <a:srgbClr val="000000"/>
                  </a:outerShdw>
                </a:effectLst>
                <a:latin typeface="Arial" charset="0"/>
              </a:rPr>
              <a:t>(Kaibab </a:t>
            </a:r>
            <a:r>
              <a:rPr lang="en-US" dirty="0" err="1">
                <a:effectLst>
                  <a:outerShdw blurRad="38100" dist="38100" dir="2700000" algn="tl">
                    <a:srgbClr val="000000"/>
                  </a:outerShdw>
                </a:effectLst>
                <a:latin typeface="Arial" charset="0"/>
              </a:rPr>
              <a:t>Upwarp</a:t>
            </a:r>
            <a:r>
              <a:rPr lang="en-US" dirty="0">
                <a:effectLst>
                  <a:outerShdw blurRad="38100" dist="38100" dir="2700000" algn="tl">
                    <a:srgbClr val="000000"/>
                  </a:outerShdw>
                </a:effectLst>
                <a:latin typeface="Arial" charset="0"/>
              </a:rPr>
              <a:t>)</a:t>
            </a:r>
          </a:p>
        </p:txBody>
      </p:sp>
      <p:sp>
        <p:nvSpPr>
          <p:cNvPr id="9226" name="Line 10">
            <a:extLst>
              <a:ext uri="{FF2B5EF4-FFF2-40B4-BE49-F238E27FC236}">
                <a16:creationId xmlns:a16="http://schemas.microsoft.com/office/drawing/2014/main" id="{6EE0BEDB-0287-4082-9DE5-1D1AFBAA35AA}"/>
              </a:ext>
            </a:extLst>
          </p:cNvPr>
          <p:cNvSpPr>
            <a:spLocks noChangeShapeType="1"/>
          </p:cNvSpPr>
          <p:nvPr/>
        </p:nvSpPr>
        <p:spPr bwMode="auto">
          <a:xfrm>
            <a:off x="914400" y="4572000"/>
            <a:ext cx="76200" cy="914400"/>
          </a:xfrm>
          <a:prstGeom prst="line">
            <a:avLst/>
          </a:prstGeom>
          <a:noFill/>
          <a:ln w="12700">
            <a:solidFill>
              <a:srgbClr val="FFFF99"/>
            </a:solidFill>
            <a:round/>
            <a:headEnd/>
            <a:tailEnd type="triangle" w="med" len="med"/>
          </a:ln>
          <a:effectLst/>
        </p:spPr>
        <p:txBody>
          <a:bodyPr>
            <a:spAutoFit/>
          </a:bodyPr>
          <a:lstStyle/>
          <a:p>
            <a:pPr>
              <a:defRPr/>
            </a:pPr>
            <a:endParaRPr lang="en-US">
              <a:latin typeface="Arial" charset="0"/>
            </a:endParaRPr>
          </a:p>
        </p:txBody>
      </p:sp>
      <p:sp>
        <p:nvSpPr>
          <p:cNvPr id="9227" name="Text Box 11">
            <a:extLst>
              <a:ext uri="{FF2B5EF4-FFF2-40B4-BE49-F238E27FC236}">
                <a16:creationId xmlns:a16="http://schemas.microsoft.com/office/drawing/2014/main" id="{943DF41E-60D0-4D5A-80CF-298A16D6CEE3}"/>
              </a:ext>
            </a:extLst>
          </p:cNvPr>
          <p:cNvSpPr txBox="1">
            <a:spLocks noChangeArrowheads="1"/>
          </p:cNvSpPr>
          <p:nvPr/>
        </p:nvSpPr>
        <p:spPr bwMode="auto">
          <a:xfrm>
            <a:off x="228600" y="3886200"/>
            <a:ext cx="1600200" cy="641350"/>
          </a:xfrm>
          <a:prstGeom prst="rect">
            <a:avLst/>
          </a:prstGeom>
          <a:noFill/>
          <a:ln w="12700">
            <a:noFill/>
            <a:miter lim="800000"/>
            <a:headEnd/>
            <a:tailEnd/>
          </a:ln>
          <a:effectLst/>
        </p:spPr>
        <p:txBody>
          <a:bodyPr>
            <a:spAutoFit/>
          </a:bodyPr>
          <a:lstStyle/>
          <a:p>
            <a:pPr>
              <a:spcBef>
                <a:spcPct val="50000"/>
              </a:spcBef>
              <a:defRPr/>
            </a:pPr>
            <a:r>
              <a:rPr lang="en-US">
                <a:effectLst>
                  <a:outerShdw blurRad="38100" dist="38100" dir="2700000" algn="tl">
                    <a:srgbClr val="000000"/>
                  </a:outerShdw>
                </a:effectLst>
                <a:latin typeface="Arial" charset="0"/>
              </a:rPr>
              <a:t>Exits at about 1800 ft</a:t>
            </a:r>
          </a:p>
        </p:txBody>
      </p:sp>
      <p:sp>
        <p:nvSpPr>
          <p:cNvPr id="9228" name="AutoShape 12">
            <a:extLst>
              <a:ext uri="{FF2B5EF4-FFF2-40B4-BE49-F238E27FC236}">
                <a16:creationId xmlns:a16="http://schemas.microsoft.com/office/drawing/2014/main" id="{AB4D1E1D-EC59-4DA1-8DAA-6AE690BED050}"/>
              </a:ext>
            </a:extLst>
          </p:cNvPr>
          <p:cNvSpPr>
            <a:spLocks/>
          </p:cNvSpPr>
          <p:nvPr/>
        </p:nvSpPr>
        <p:spPr bwMode="auto">
          <a:xfrm rot="-5605645">
            <a:off x="3733800" y="3276600"/>
            <a:ext cx="685800" cy="5257800"/>
          </a:xfrm>
          <a:prstGeom prst="leftBrace">
            <a:avLst>
              <a:gd name="adj1" fmla="val 63889"/>
              <a:gd name="adj2" fmla="val 50000"/>
            </a:avLst>
          </a:prstGeom>
          <a:noFill/>
          <a:ln w="12700">
            <a:solidFill>
              <a:srgbClr val="FFFF99"/>
            </a:solidFill>
            <a:round/>
            <a:headEnd/>
            <a:tailEnd/>
          </a:ln>
          <a:effectLst/>
        </p:spPr>
        <p:txBody>
          <a:bodyPr anchor="ctr">
            <a:spAutoFit/>
          </a:bodyPr>
          <a:lstStyle/>
          <a:p>
            <a:pPr>
              <a:defRPr/>
            </a:pPr>
            <a:endParaRPr lang="en-US">
              <a:latin typeface="Arial" charset="0"/>
            </a:endParaRPr>
          </a:p>
        </p:txBody>
      </p:sp>
      <p:sp>
        <p:nvSpPr>
          <p:cNvPr id="9229" name="Text Box 13">
            <a:extLst>
              <a:ext uri="{FF2B5EF4-FFF2-40B4-BE49-F238E27FC236}">
                <a16:creationId xmlns:a16="http://schemas.microsoft.com/office/drawing/2014/main" id="{DAFAB441-C11A-402C-A1FF-02EC2C8AED86}"/>
              </a:ext>
            </a:extLst>
          </p:cNvPr>
          <p:cNvSpPr txBox="1">
            <a:spLocks noChangeArrowheads="1"/>
          </p:cNvSpPr>
          <p:nvPr/>
        </p:nvSpPr>
        <p:spPr bwMode="auto">
          <a:xfrm>
            <a:off x="3276600" y="6248400"/>
            <a:ext cx="1822450" cy="366713"/>
          </a:xfrm>
          <a:prstGeom prst="rect">
            <a:avLst/>
          </a:prstGeom>
          <a:noFill/>
          <a:ln w="12700">
            <a:noFill/>
            <a:miter lim="800000"/>
            <a:headEnd/>
            <a:tailEnd/>
          </a:ln>
          <a:effectLst/>
        </p:spPr>
        <p:txBody>
          <a:bodyPr wrap="none">
            <a:spAutoFit/>
          </a:bodyPr>
          <a:lstStyle/>
          <a:p>
            <a:pPr>
              <a:defRPr/>
            </a:pPr>
            <a:r>
              <a:rPr lang="en-US">
                <a:effectLst>
                  <a:outerShdw blurRad="38100" dist="38100" dir="2700000" algn="tl">
                    <a:srgbClr val="000000"/>
                  </a:outerShdw>
                </a:effectLst>
                <a:latin typeface="Arial" charset="0"/>
              </a:rPr>
              <a:t>About 270 miles</a:t>
            </a:r>
          </a:p>
        </p:txBody>
      </p:sp>
      <p:sp>
        <p:nvSpPr>
          <p:cNvPr id="9230" name="Freeform 14">
            <a:extLst>
              <a:ext uri="{FF2B5EF4-FFF2-40B4-BE49-F238E27FC236}">
                <a16:creationId xmlns:a16="http://schemas.microsoft.com/office/drawing/2014/main" id="{D2247106-B743-45C8-BA4A-DDC330F2C510}"/>
              </a:ext>
            </a:extLst>
          </p:cNvPr>
          <p:cNvSpPr>
            <a:spLocks/>
          </p:cNvSpPr>
          <p:nvPr/>
        </p:nvSpPr>
        <p:spPr bwMode="auto">
          <a:xfrm>
            <a:off x="4884738" y="3878263"/>
            <a:ext cx="3878262" cy="1257300"/>
          </a:xfrm>
          <a:custGeom>
            <a:avLst/>
            <a:gdLst/>
            <a:ahLst/>
            <a:cxnLst>
              <a:cxn ang="0">
                <a:pos x="0" y="42"/>
              </a:cxn>
              <a:cxn ang="0">
                <a:pos x="560" y="67"/>
              </a:cxn>
              <a:cxn ang="0">
                <a:pos x="1087" y="34"/>
              </a:cxn>
              <a:cxn ang="0">
                <a:pos x="1111" y="17"/>
              </a:cxn>
              <a:cxn ang="0">
                <a:pos x="2132" y="1"/>
              </a:cxn>
              <a:cxn ang="0">
                <a:pos x="2411" y="1"/>
              </a:cxn>
              <a:cxn ang="0">
                <a:pos x="2443" y="773"/>
              </a:cxn>
              <a:cxn ang="0">
                <a:pos x="1622" y="774"/>
              </a:cxn>
              <a:cxn ang="0">
                <a:pos x="1309" y="741"/>
              </a:cxn>
              <a:cxn ang="0">
                <a:pos x="1161" y="709"/>
              </a:cxn>
              <a:cxn ang="0">
                <a:pos x="1021" y="684"/>
              </a:cxn>
              <a:cxn ang="0">
                <a:pos x="889" y="626"/>
              </a:cxn>
              <a:cxn ang="0">
                <a:pos x="873" y="602"/>
              </a:cxn>
              <a:cxn ang="0">
                <a:pos x="848" y="593"/>
              </a:cxn>
              <a:cxn ang="0">
                <a:pos x="832" y="528"/>
              </a:cxn>
              <a:cxn ang="0">
                <a:pos x="733" y="470"/>
              </a:cxn>
              <a:cxn ang="0">
                <a:pos x="618" y="404"/>
              </a:cxn>
              <a:cxn ang="0">
                <a:pos x="576" y="338"/>
              </a:cxn>
              <a:cxn ang="0">
                <a:pos x="519" y="281"/>
              </a:cxn>
              <a:cxn ang="0">
                <a:pos x="494" y="272"/>
              </a:cxn>
              <a:cxn ang="0">
                <a:pos x="478" y="248"/>
              </a:cxn>
              <a:cxn ang="0">
                <a:pos x="371" y="207"/>
              </a:cxn>
              <a:cxn ang="0">
                <a:pos x="338" y="174"/>
              </a:cxn>
              <a:cxn ang="0">
                <a:pos x="330" y="149"/>
              </a:cxn>
              <a:cxn ang="0">
                <a:pos x="272" y="124"/>
              </a:cxn>
              <a:cxn ang="0">
                <a:pos x="140" y="67"/>
              </a:cxn>
              <a:cxn ang="0">
                <a:pos x="66" y="58"/>
              </a:cxn>
              <a:cxn ang="0">
                <a:pos x="0" y="42"/>
              </a:cxn>
            </a:cxnLst>
            <a:rect l="0" t="0" r="r" b="b"/>
            <a:pathLst>
              <a:path w="2443" h="792">
                <a:moveTo>
                  <a:pt x="0" y="42"/>
                </a:moveTo>
                <a:cubicBezTo>
                  <a:pt x="205" y="46"/>
                  <a:pt x="367" y="51"/>
                  <a:pt x="560" y="67"/>
                </a:cubicBezTo>
                <a:cubicBezTo>
                  <a:pt x="744" y="62"/>
                  <a:pt x="908" y="56"/>
                  <a:pt x="1087" y="34"/>
                </a:cubicBezTo>
                <a:cubicBezTo>
                  <a:pt x="1095" y="28"/>
                  <a:pt x="1101" y="17"/>
                  <a:pt x="1111" y="17"/>
                </a:cubicBezTo>
                <a:cubicBezTo>
                  <a:pt x="1451" y="0"/>
                  <a:pt x="1792" y="6"/>
                  <a:pt x="2132" y="1"/>
                </a:cubicBezTo>
                <a:cubicBezTo>
                  <a:pt x="2262" y="6"/>
                  <a:pt x="2306" y="1"/>
                  <a:pt x="2411" y="1"/>
                </a:cubicBezTo>
                <a:lnTo>
                  <a:pt x="2443" y="773"/>
                </a:lnTo>
                <a:cubicBezTo>
                  <a:pt x="2153" y="779"/>
                  <a:pt x="1908" y="792"/>
                  <a:pt x="1622" y="774"/>
                </a:cubicBezTo>
                <a:cubicBezTo>
                  <a:pt x="1521" y="768"/>
                  <a:pt x="1412" y="746"/>
                  <a:pt x="1309" y="741"/>
                </a:cubicBezTo>
                <a:cubicBezTo>
                  <a:pt x="1267" y="701"/>
                  <a:pt x="1223" y="714"/>
                  <a:pt x="1161" y="709"/>
                </a:cubicBezTo>
                <a:cubicBezTo>
                  <a:pt x="1116" y="693"/>
                  <a:pt x="1068" y="693"/>
                  <a:pt x="1021" y="684"/>
                </a:cubicBezTo>
                <a:cubicBezTo>
                  <a:pt x="983" y="646"/>
                  <a:pt x="940" y="638"/>
                  <a:pt x="889" y="626"/>
                </a:cubicBezTo>
                <a:cubicBezTo>
                  <a:pt x="884" y="618"/>
                  <a:pt x="880" y="608"/>
                  <a:pt x="873" y="602"/>
                </a:cubicBezTo>
                <a:cubicBezTo>
                  <a:pt x="866" y="596"/>
                  <a:pt x="854" y="599"/>
                  <a:pt x="848" y="593"/>
                </a:cubicBezTo>
                <a:cubicBezTo>
                  <a:pt x="832" y="577"/>
                  <a:pt x="841" y="548"/>
                  <a:pt x="832" y="528"/>
                </a:cubicBezTo>
                <a:cubicBezTo>
                  <a:pt x="818" y="496"/>
                  <a:pt x="761" y="476"/>
                  <a:pt x="733" y="470"/>
                </a:cubicBezTo>
                <a:cubicBezTo>
                  <a:pt x="695" y="432"/>
                  <a:pt x="668" y="421"/>
                  <a:pt x="618" y="404"/>
                </a:cubicBezTo>
                <a:cubicBezTo>
                  <a:pt x="608" y="376"/>
                  <a:pt x="597" y="359"/>
                  <a:pt x="576" y="338"/>
                </a:cubicBezTo>
                <a:cubicBezTo>
                  <a:pt x="554" y="271"/>
                  <a:pt x="578" y="296"/>
                  <a:pt x="519" y="281"/>
                </a:cubicBezTo>
                <a:cubicBezTo>
                  <a:pt x="510" y="279"/>
                  <a:pt x="502" y="275"/>
                  <a:pt x="494" y="272"/>
                </a:cubicBezTo>
                <a:cubicBezTo>
                  <a:pt x="489" y="264"/>
                  <a:pt x="486" y="254"/>
                  <a:pt x="478" y="248"/>
                </a:cubicBezTo>
                <a:cubicBezTo>
                  <a:pt x="468" y="241"/>
                  <a:pt x="384" y="210"/>
                  <a:pt x="371" y="207"/>
                </a:cubicBezTo>
                <a:cubicBezTo>
                  <a:pt x="350" y="140"/>
                  <a:pt x="382" y="218"/>
                  <a:pt x="338" y="174"/>
                </a:cubicBezTo>
                <a:cubicBezTo>
                  <a:pt x="332" y="168"/>
                  <a:pt x="335" y="156"/>
                  <a:pt x="330" y="149"/>
                </a:cubicBezTo>
                <a:cubicBezTo>
                  <a:pt x="317" y="133"/>
                  <a:pt x="290" y="129"/>
                  <a:pt x="272" y="124"/>
                </a:cubicBezTo>
                <a:cubicBezTo>
                  <a:pt x="235" y="68"/>
                  <a:pt x="205" y="77"/>
                  <a:pt x="140" y="67"/>
                </a:cubicBezTo>
                <a:cubicBezTo>
                  <a:pt x="115" y="63"/>
                  <a:pt x="66" y="58"/>
                  <a:pt x="66" y="58"/>
                </a:cubicBezTo>
                <a:lnTo>
                  <a:pt x="0" y="42"/>
                </a:lnTo>
                <a:close/>
              </a:path>
            </a:pathLst>
          </a:custGeom>
          <a:solidFill>
            <a:srgbClr val="00FFFF"/>
          </a:solidFill>
          <a:ln w="12700" cap="flat" cmpd="sng">
            <a:solidFill>
              <a:srgbClr val="33CCCC"/>
            </a:solidFill>
            <a:prstDash val="solid"/>
            <a:round/>
            <a:headEnd type="none" w="med" len="med"/>
            <a:tailEnd type="none" w="med" len="med"/>
          </a:ln>
          <a:effectLst/>
        </p:spPr>
        <p:txBody>
          <a:bodyPr>
            <a:spAutoFit/>
          </a:bodyPr>
          <a:lstStyle/>
          <a:p>
            <a:pPr>
              <a:defRPr/>
            </a:pPr>
            <a:endParaRPr lang="en-US">
              <a:latin typeface="Arial" charset="0"/>
            </a:endParaRPr>
          </a:p>
        </p:txBody>
      </p:sp>
      <p:sp>
        <p:nvSpPr>
          <p:cNvPr id="9231" name="Text Box 15">
            <a:extLst>
              <a:ext uri="{FF2B5EF4-FFF2-40B4-BE49-F238E27FC236}">
                <a16:creationId xmlns:a16="http://schemas.microsoft.com/office/drawing/2014/main" id="{EEE799CD-7B9F-406D-B8FB-60FD70B13AAF}"/>
              </a:ext>
            </a:extLst>
          </p:cNvPr>
          <p:cNvSpPr txBox="1">
            <a:spLocks noChangeArrowheads="1"/>
          </p:cNvSpPr>
          <p:nvPr/>
        </p:nvSpPr>
        <p:spPr bwMode="auto">
          <a:xfrm>
            <a:off x="6400800" y="4038601"/>
            <a:ext cx="1981200" cy="923330"/>
          </a:xfrm>
          <a:prstGeom prst="rect">
            <a:avLst/>
          </a:prstGeom>
          <a:noFill/>
          <a:ln w="12700">
            <a:noFill/>
            <a:miter lim="800000"/>
            <a:headEnd/>
            <a:tailEnd/>
          </a:ln>
          <a:effectLst/>
        </p:spPr>
        <p:txBody>
          <a:bodyPr>
            <a:spAutoFit/>
          </a:bodyPr>
          <a:lstStyle/>
          <a:p>
            <a:pPr algn="r">
              <a:spcBef>
                <a:spcPct val="50000"/>
              </a:spcBef>
              <a:defRPr/>
            </a:pPr>
            <a:r>
              <a:rPr lang="en-US" dirty="0">
                <a:effectLst>
                  <a:outerShdw blurRad="38100" dist="38100" dir="2700000" algn="tl">
                    <a:srgbClr val="000000"/>
                  </a:outerShdw>
                </a:effectLst>
                <a:latin typeface="Arial" charset="0"/>
              </a:rPr>
              <a:t>Had to be much higher water level in the past</a:t>
            </a:r>
          </a:p>
        </p:txBody>
      </p:sp>
      <p:sp>
        <p:nvSpPr>
          <p:cNvPr id="9232" name="Text Box 16">
            <a:extLst>
              <a:ext uri="{FF2B5EF4-FFF2-40B4-BE49-F238E27FC236}">
                <a16:creationId xmlns:a16="http://schemas.microsoft.com/office/drawing/2014/main" id="{87F1DDF6-1B56-423C-9501-67A69B1CA89F}"/>
              </a:ext>
            </a:extLst>
          </p:cNvPr>
          <p:cNvSpPr txBox="1">
            <a:spLocks noChangeArrowheads="1"/>
          </p:cNvSpPr>
          <p:nvPr/>
        </p:nvSpPr>
        <p:spPr bwMode="auto">
          <a:xfrm>
            <a:off x="3733800" y="1905000"/>
            <a:ext cx="4511675" cy="579438"/>
          </a:xfrm>
          <a:prstGeom prst="rect">
            <a:avLst/>
          </a:prstGeom>
          <a:noFill/>
          <a:ln w="12700">
            <a:noFill/>
            <a:miter lim="800000"/>
            <a:headEnd/>
            <a:tailEnd/>
          </a:ln>
          <a:effectLst/>
        </p:spPr>
        <p:txBody>
          <a:bodyPr wrap="none">
            <a:spAutoFit/>
          </a:bodyPr>
          <a:lstStyle/>
          <a:p>
            <a:pPr>
              <a:defRPr/>
            </a:pPr>
            <a:r>
              <a:rPr lang="en-US" sz="3200" b="1">
                <a:effectLst>
                  <a:outerShdw blurRad="38100" dist="38100" dir="2700000" algn="tl">
                    <a:srgbClr val="000000"/>
                  </a:outerShdw>
                </a:effectLst>
                <a:latin typeface="Arial" charset="0"/>
              </a:rPr>
              <a:t>A washed out spillway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wipe(down)">
                                      <p:cBhvr>
                                        <p:cTn id="7" dur="500"/>
                                        <p:tgtEl>
                                          <p:spTgt spid="92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31"/>
                                        </p:tgtEl>
                                        <p:attrNameLst>
                                          <p:attrName>style.visibility</p:attrName>
                                        </p:attrNameLst>
                                      </p:cBhvr>
                                      <p:to>
                                        <p:strVal val="visible"/>
                                      </p:to>
                                    </p:set>
                                    <p:animEffect transition="in" filter="blinds(horizontal)">
                                      <p:cBhvr>
                                        <p:cTn id="10" dur="500"/>
                                        <p:tgtEl>
                                          <p:spTgt spid="92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232"/>
                                        </p:tgtEl>
                                        <p:attrNameLst>
                                          <p:attrName>style.visibility</p:attrName>
                                        </p:attrNameLst>
                                      </p:cBhvr>
                                      <p:to>
                                        <p:strVal val="visible"/>
                                      </p:to>
                                    </p:set>
                                    <p:anim calcmode="lin" valueType="num">
                                      <p:cBhvr additive="base">
                                        <p:cTn id="15" dur="1000" fill="hold"/>
                                        <p:tgtEl>
                                          <p:spTgt spid="9232"/>
                                        </p:tgtEl>
                                        <p:attrNameLst>
                                          <p:attrName>ppt_x</p:attrName>
                                        </p:attrNameLst>
                                      </p:cBhvr>
                                      <p:tavLst>
                                        <p:tav tm="0">
                                          <p:val>
                                            <p:strVal val="1+#ppt_w/2"/>
                                          </p:val>
                                        </p:tav>
                                        <p:tav tm="100000">
                                          <p:val>
                                            <p:strVal val="#ppt_x"/>
                                          </p:val>
                                        </p:tav>
                                      </p:tavLst>
                                    </p:anim>
                                    <p:anim calcmode="lin" valueType="num">
                                      <p:cBhvr additive="base">
                                        <p:cTn id="16" dur="1000" fill="hold"/>
                                        <p:tgtEl>
                                          <p:spTgt spid="9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 grpId="0"/>
      <p:bldP spid="92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76CA2-1ED9-4B75-8642-62CF7AA10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425" y="4616874"/>
            <a:ext cx="2210792" cy="2219635"/>
          </a:xfrm>
          <a:prstGeom prst="rect">
            <a:avLst/>
          </a:prstGeom>
        </p:spPr>
      </p:pic>
      <p:sp>
        <p:nvSpPr>
          <p:cNvPr id="6" name="Slide Number Placeholder 5">
            <a:extLst>
              <a:ext uri="{FF2B5EF4-FFF2-40B4-BE49-F238E27FC236}">
                <a16:creationId xmlns:a16="http://schemas.microsoft.com/office/drawing/2014/main" id="{7F79BEA6-9AFC-467A-9EB8-ED28635179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D907D8-60F5-48E1-B582-227BB9858DAC}" type="slidenum">
              <a:rPr lang="en-US" altLang="en-US"/>
              <a:pPr eaLnBrk="1" hangingPunct="1"/>
              <a:t>14</a:t>
            </a:fld>
            <a:endParaRPr lang="en-US" altLang="en-US"/>
          </a:p>
        </p:txBody>
      </p:sp>
      <p:sp>
        <p:nvSpPr>
          <p:cNvPr id="23554" name="Rectangle 2">
            <a:extLst>
              <a:ext uri="{FF2B5EF4-FFF2-40B4-BE49-F238E27FC236}">
                <a16:creationId xmlns:a16="http://schemas.microsoft.com/office/drawing/2014/main" id="{58411292-AE79-4616-A9D5-C4489B921054}"/>
              </a:ext>
            </a:extLst>
          </p:cNvPr>
          <p:cNvSpPr>
            <a:spLocks noGrp="1" noChangeArrowheads="1"/>
          </p:cNvSpPr>
          <p:nvPr>
            <p:ph type="title"/>
          </p:nvPr>
        </p:nvSpPr>
        <p:spPr/>
        <p:txBody>
          <a:bodyPr/>
          <a:lstStyle/>
          <a:p>
            <a:pPr eaLnBrk="1" hangingPunct="1">
              <a:defRPr/>
            </a:pPr>
            <a:r>
              <a:rPr lang="en-US"/>
              <a:t>Grand Canyon</a:t>
            </a:r>
          </a:p>
        </p:txBody>
      </p:sp>
      <p:sp>
        <p:nvSpPr>
          <p:cNvPr id="23555" name="Rectangle 3">
            <a:extLst>
              <a:ext uri="{FF2B5EF4-FFF2-40B4-BE49-F238E27FC236}">
                <a16:creationId xmlns:a16="http://schemas.microsoft.com/office/drawing/2014/main" id="{E2C977A1-56D7-4FE9-B57D-115B5F153ACC}"/>
              </a:ext>
            </a:extLst>
          </p:cNvPr>
          <p:cNvSpPr>
            <a:spLocks noGrp="1" noChangeArrowheads="1"/>
          </p:cNvSpPr>
          <p:nvPr>
            <p:ph type="body" idx="1"/>
          </p:nvPr>
        </p:nvSpPr>
        <p:spPr>
          <a:xfrm>
            <a:off x="457200" y="1600200"/>
            <a:ext cx="4114800" cy="4525963"/>
          </a:xfrm>
        </p:spPr>
        <p:txBody>
          <a:bodyPr/>
          <a:lstStyle/>
          <a:p>
            <a:pPr eaLnBrk="1" hangingPunct="1">
              <a:lnSpc>
                <a:spcPct val="90000"/>
              </a:lnSpc>
              <a:defRPr/>
            </a:pPr>
            <a:r>
              <a:rPr lang="en-US" sz="2800" dirty="0"/>
              <a:t>Drainage of lakes</a:t>
            </a:r>
          </a:p>
          <a:p>
            <a:pPr eaLnBrk="1" hangingPunct="1">
              <a:lnSpc>
                <a:spcPct val="90000"/>
              </a:lnSpc>
              <a:defRPr/>
            </a:pPr>
            <a:r>
              <a:rPr lang="en-US" sz="2800" dirty="0"/>
              <a:t>Hundreds of feet thick layer of water. Greyhound bus size  boulders rolled down</a:t>
            </a:r>
          </a:p>
          <a:p>
            <a:pPr eaLnBrk="1" hangingPunct="1">
              <a:lnSpc>
                <a:spcPct val="90000"/>
              </a:lnSpc>
              <a:defRPr/>
            </a:pPr>
            <a:r>
              <a:rPr lang="en-US" sz="2800" dirty="0"/>
              <a:t>‘missing’ sediment at present river delta</a:t>
            </a:r>
          </a:p>
          <a:p>
            <a:pPr lvl="1" eaLnBrk="1" hangingPunct="1">
              <a:lnSpc>
                <a:spcPct val="90000"/>
              </a:lnSpc>
              <a:defRPr/>
            </a:pPr>
            <a:r>
              <a:rPr lang="en-US" sz="2400" dirty="0"/>
              <a:t>17,000ft of sediments east of San Diego</a:t>
            </a:r>
          </a:p>
          <a:p>
            <a:pPr lvl="1" eaLnBrk="1" hangingPunct="1">
              <a:lnSpc>
                <a:spcPct val="90000"/>
              </a:lnSpc>
              <a:defRPr/>
            </a:pPr>
            <a:r>
              <a:rPr lang="en-US" sz="2400" dirty="0"/>
              <a:t>Equal to Grand Canyon materials</a:t>
            </a:r>
          </a:p>
        </p:txBody>
      </p:sp>
      <p:pic>
        <p:nvPicPr>
          <p:cNvPr id="20485" name="Picture 4" descr="GCMTfig5-22">
            <a:extLst>
              <a:ext uri="{FF2B5EF4-FFF2-40B4-BE49-F238E27FC236}">
                <a16:creationId xmlns:a16="http://schemas.microsoft.com/office/drawing/2014/main" id="{338A6740-C308-4875-B348-D156A1538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83"/>
          <a:stretch/>
        </p:blipFill>
        <p:spPr bwMode="auto">
          <a:xfrm>
            <a:off x="5744458" y="1266827"/>
            <a:ext cx="3399540" cy="466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3649690E-BACE-422E-9D46-4FFAC71D0582}"/>
              </a:ext>
            </a:extLst>
          </p:cNvPr>
          <p:cNvSpPr txBox="1">
            <a:spLocks noChangeArrowheads="1"/>
          </p:cNvSpPr>
          <p:nvPr/>
        </p:nvSpPr>
        <p:spPr bwMode="auto">
          <a:xfrm>
            <a:off x="6378345" y="5668231"/>
            <a:ext cx="2765654" cy="523220"/>
          </a:xfrm>
          <a:prstGeom prst="rect">
            <a:avLst/>
          </a:prstGeom>
          <a:noFill/>
          <a:ln w="9525">
            <a:noFill/>
            <a:miter lim="800000"/>
            <a:headEnd/>
            <a:tailEnd/>
          </a:ln>
          <a:effectLst/>
        </p:spPr>
        <p:txBody>
          <a:bodyPr wrap="square">
            <a:spAutoFit/>
          </a:bodyPr>
          <a:lstStyle/>
          <a:p>
            <a:pPr>
              <a:defRPr/>
            </a:pPr>
            <a:r>
              <a:rPr lang="en-US" sz="1400" dirty="0">
                <a:latin typeface="Arial" charset="0"/>
              </a:rPr>
              <a:t>From </a:t>
            </a:r>
            <a:r>
              <a:rPr lang="en-US" sz="1400" u="sng" dirty="0">
                <a:effectLst>
                  <a:outerShdw blurRad="38100" dist="38100" dir="2700000" algn="tl">
                    <a:srgbClr val="C0C0C0"/>
                  </a:outerShdw>
                </a:effectLst>
                <a:latin typeface="Arial" charset="0"/>
              </a:rPr>
              <a:t>Grand Canyon: Monument to Catastrophe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92429D1-165D-4F53-BA1C-BEC36153CDA0}"/>
              </a:ext>
            </a:extLst>
          </p:cNvPr>
          <p:cNvSpPr>
            <a:spLocks noGrp="1"/>
          </p:cNvSpPr>
          <p:nvPr>
            <p:ph type="sldNum" sz="quarter" idx="12"/>
          </p:nvPr>
        </p:nvSpPr>
        <p:spPr/>
        <p:txBody>
          <a:bodyPr/>
          <a:lstStyle>
            <a:lvl1pPr eaLnBrk="0" hangingPunct="0">
              <a:defRPr>
                <a:solidFill>
                  <a:srgbClr val="FFFF99"/>
                </a:solidFill>
                <a:latin typeface="Arial" panose="020B0604020202020204" pitchFamily="34" charset="0"/>
              </a:defRPr>
            </a:lvl1pPr>
            <a:lvl2pPr marL="742950" indent="-285750" eaLnBrk="0" hangingPunct="0">
              <a:defRPr>
                <a:solidFill>
                  <a:srgbClr val="FFFF99"/>
                </a:solidFill>
                <a:latin typeface="Arial" panose="020B0604020202020204" pitchFamily="34" charset="0"/>
              </a:defRPr>
            </a:lvl2pPr>
            <a:lvl3pPr marL="1143000" indent="-228600" eaLnBrk="0" hangingPunct="0">
              <a:defRPr>
                <a:solidFill>
                  <a:srgbClr val="FFFF99"/>
                </a:solidFill>
                <a:latin typeface="Arial" panose="020B0604020202020204" pitchFamily="34" charset="0"/>
              </a:defRPr>
            </a:lvl3pPr>
            <a:lvl4pPr marL="1600200" indent="-228600" eaLnBrk="0" hangingPunct="0">
              <a:defRPr>
                <a:solidFill>
                  <a:srgbClr val="FFFF99"/>
                </a:solidFill>
                <a:latin typeface="Arial" panose="020B0604020202020204" pitchFamily="34" charset="0"/>
              </a:defRPr>
            </a:lvl4pPr>
            <a:lvl5pPr marL="2057400" indent="-228600" eaLnBrk="0" hangingPunct="0">
              <a:defRPr>
                <a:solidFill>
                  <a:srgbClr val="FFFF99"/>
                </a:solidFill>
                <a:latin typeface="Arial" panose="020B0604020202020204" pitchFamily="34" charset="0"/>
              </a:defRPr>
            </a:lvl5pPr>
            <a:lvl6pPr marL="2514600" indent="-228600" eaLnBrk="0" fontAlgn="base" hangingPunct="0">
              <a:spcBef>
                <a:spcPct val="0"/>
              </a:spcBef>
              <a:spcAft>
                <a:spcPct val="0"/>
              </a:spcAft>
              <a:defRPr>
                <a:solidFill>
                  <a:srgbClr val="FFFF99"/>
                </a:solidFill>
                <a:latin typeface="Arial" panose="020B0604020202020204" pitchFamily="34" charset="0"/>
              </a:defRPr>
            </a:lvl6pPr>
            <a:lvl7pPr marL="2971800" indent="-228600" eaLnBrk="0" fontAlgn="base" hangingPunct="0">
              <a:spcBef>
                <a:spcPct val="0"/>
              </a:spcBef>
              <a:spcAft>
                <a:spcPct val="0"/>
              </a:spcAft>
              <a:defRPr>
                <a:solidFill>
                  <a:srgbClr val="FFFF99"/>
                </a:solidFill>
                <a:latin typeface="Arial" panose="020B0604020202020204" pitchFamily="34" charset="0"/>
              </a:defRPr>
            </a:lvl7pPr>
            <a:lvl8pPr marL="3429000" indent="-228600" eaLnBrk="0" fontAlgn="base" hangingPunct="0">
              <a:spcBef>
                <a:spcPct val="0"/>
              </a:spcBef>
              <a:spcAft>
                <a:spcPct val="0"/>
              </a:spcAft>
              <a:defRPr>
                <a:solidFill>
                  <a:srgbClr val="FFFF99"/>
                </a:solidFill>
                <a:latin typeface="Arial" panose="020B0604020202020204" pitchFamily="34" charset="0"/>
              </a:defRPr>
            </a:lvl8pPr>
            <a:lvl9pPr marL="3886200" indent="-228600" eaLnBrk="0" fontAlgn="base" hangingPunct="0">
              <a:spcBef>
                <a:spcPct val="0"/>
              </a:spcBef>
              <a:spcAft>
                <a:spcPct val="0"/>
              </a:spcAft>
              <a:defRPr>
                <a:solidFill>
                  <a:srgbClr val="FFFF99"/>
                </a:solidFill>
                <a:latin typeface="Arial" panose="020B0604020202020204" pitchFamily="34" charset="0"/>
              </a:defRPr>
            </a:lvl9pPr>
          </a:lstStyle>
          <a:p>
            <a:pPr eaLnBrk="1" hangingPunct="1"/>
            <a:fld id="{EA51F67A-AA20-43E5-8D4B-5A55CFC05843}" type="slidenum">
              <a:rPr lang="en-US" altLang="en-US"/>
              <a:pPr eaLnBrk="1" hangingPunct="1"/>
              <a:t>15</a:t>
            </a:fld>
            <a:endParaRPr lang="en-US" altLang="en-US"/>
          </a:p>
        </p:txBody>
      </p:sp>
      <p:sp>
        <p:nvSpPr>
          <p:cNvPr id="10242" name="Rectangle 2">
            <a:extLst>
              <a:ext uri="{FF2B5EF4-FFF2-40B4-BE49-F238E27FC236}">
                <a16:creationId xmlns:a16="http://schemas.microsoft.com/office/drawing/2014/main" id="{6F23B7CC-CA91-43C1-B4D2-762BCBC7B3E5}"/>
              </a:ext>
            </a:extLst>
          </p:cNvPr>
          <p:cNvSpPr>
            <a:spLocks noGrp="1" noChangeArrowheads="1"/>
          </p:cNvSpPr>
          <p:nvPr>
            <p:ph type="title"/>
          </p:nvPr>
        </p:nvSpPr>
        <p:spPr/>
        <p:txBody>
          <a:bodyPr/>
          <a:lstStyle/>
          <a:p>
            <a:pPr eaLnBrk="1" hangingPunct="1">
              <a:defRPr/>
            </a:pPr>
            <a:r>
              <a:rPr lang="en-US" sz="4000"/>
              <a:t>Another evidence for rapid Grand Canyon formation</a:t>
            </a:r>
          </a:p>
        </p:txBody>
      </p:sp>
      <p:sp>
        <p:nvSpPr>
          <p:cNvPr id="10243" name="Rectangle 3">
            <a:extLst>
              <a:ext uri="{FF2B5EF4-FFF2-40B4-BE49-F238E27FC236}">
                <a16:creationId xmlns:a16="http://schemas.microsoft.com/office/drawing/2014/main" id="{1DC4F078-E86A-427E-A088-3A3223C0DED6}"/>
              </a:ext>
            </a:extLst>
          </p:cNvPr>
          <p:cNvSpPr>
            <a:spLocks noGrp="1" noChangeArrowheads="1"/>
          </p:cNvSpPr>
          <p:nvPr>
            <p:ph type="body" idx="1"/>
          </p:nvPr>
        </p:nvSpPr>
        <p:spPr>
          <a:xfrm>
            <a:off x="76200" y="1784838"/>
            <a:ext cx="4572000" cy="4112725"/>
          </a:xfrm>
        </p:spPr>
        <p:txBody>
          <a:bodyPr/>
          <a:lstStyle/>
          <a:p>
            <a:pPr eaLnBrk="1" hangingPunct="1">
              <a:defRPr/>
            </a:pPr>
            <a:r>
              <a:rPr lang="en-US" sz="2800" dirty="0"/>
              <a:t>Upstream of GC is evidence of lake rapidly draining</a:t>
            </a:r>
          </a:p>
          <a:p>
            <a:pPr lvl="1" eaLnBrk="1" hangingPunct="1">
              <a:defRPr/>
            </a:pPr>
            <a:r>
              <a:rPr lang="en-US" sz="2400" dirty="0"/>
              <a:t>Tributaries flowing ‘backwards’</a:t>
            </a:r>
          </a:p>
          <a:p>
            <a:pPr eaLnBrk="1" hangingPunct="1">
              <a:defRPr/>
            </a:pPr>
            <a:r>
              <a:rPr lang="en-US" sz="2800" dirty="0"/>
              <a:t>Standard rivers merge at less than 90 degrees</a:t>
            </a:r>
          </a:p>
          <a:p>
            <a:pPr lvl="1" eaLnBrk="1" hangingPunct="1">
              <a:defRPr/>
            </a:pPr>
            <a:endParaRPr lang="en-US" sz="2400" dirty="0"/>
          </a:p>
        </p:txBody>
      </p:sp>
      <p:sp>
        <p:nvSpPr>
          <p:cNvPr id="10248" name="Freeform 8">
            <a:extLst>
              <a:ext uri="{FF2B5EF4-FFF2-40B4-BE49-F238E27FC236}">
                <a16:creationId xmlns:a16="http://schemas.microsoft.com/office/drawing/2014/main" id="{17DE5BAA-DD07-4A7D-894C-51D4BB58C7A3}"/>
              </a:ext>
            </a:extLst>
          </p:cNvPr>
          <p:cNvSpPr>
            <a:spLocks/>
          </p:cNvSpPr>
          <p:nvPr/>
        </p:nvSpPr>
        <p:spPr bwMode="auto">
          <a:xfrm>
            <a:off x="5207000" y="5295900"/>
            <a:ext cx="2794000" cy="266700"/>
          </a:xfrm>
          <a:custGeom>
            <a:avLst/>
            <a:gdLst/>
            <a:ahLst/>
            <a:cxnLst>
              <a:cxn ang="0">
                <a:pos x="1760" y="24"/>
              </a:cxn>
              <a:cxn ang="0">
                <a:pos x="1232" y="168"/>
              </a:cxn>
              <a:cxn ang="0">
                <a:pos x="944" y="24"/>
              </a:cxn>
              <a:cxn ang="0">
                <a:pos x="512" y="168"/>
              </a:cxn>
              <a:cxn ang="0">
                <a:pos x="80" y="24"/>
              </a:cxn>
              <a:cxn ang="0">
                <a:pos x="32" y="24"/>
              </a:cxn>
            </a:cxnLst>
            <a:rect l="0" t="0" r="r" b="b"/>
            <a:pathLst>
              <a:path w="1760" h="168">
                <a:moveTo>
                  <a:pt x="1760" y="24"/>
                </a:moveTo>
                <a:cubicBezTo>
                  <a:pt x="1564" y="96"/>
                  <a:pt x="1368" y="168"/>
                  <a:pt x="1232" y="168"/>
                </a:cubicBezTo>
                <a:cubicBezTo>
                  <a:pt x="1096" y="168"/>
                  <a:pt x="1064" y="24"/>
                  <a:pt x="944" y="24"/>
                </a:cubicBezTo>
                <a:cubicBezTo>
                  <a:pt x="824" y="24"/>
                  <a:pt x="656" y="168"/>
                  <a:pt x="512" y="168"/>
                </a:cubicBezTo>
                <a:cubicBezTo>
                  <a:pt x="368" y="168"/>
                  <a:pt x="160" y="48"/>
                  <a:pt x="80" y="24"/>
                </a:cubicBezTo>
                <a:cubicBezTo>
                  <a:pt x="0" y="0"/>
                  <a:pt x="16" y="12"/>
                  <a:pt x="32" y="24"/>
                </a:cubicBezTo>
              </a:path>
            </a:pathLst>
          </a:custGeom>
          <a:noFill/>
          <a:ln w="19050" cap="flat" cmpd="sng">
            <a:solidFill>
              <a:srgbClr val="C00000"/>
            </a:solidFill>
            <a:prstDash val="solid"/>
            <a:round/>
            <a:headEnd type="none" w="med" len="med"/>
            <a:tailEnd type="none" w="lg" len="lg"/>
          </a:ln>
          <a:effectLst>
            <a:outerShdw blurRad="50800" dist="50800" dir="5400000" algn="ctr" rotWithShape="0">
              <a:srgbClr val="FFFF99"/>
            </a:outerShdw>
          </a:effectLst>
        </p:spPr>
        <p:txBody>
          <a:bodyPr>
            <a:spAutoFit/>
          </a:bodyPr>
          <a:lstStyle/>
          <a:p>
            <a:pPr>
              <a:defRPr/>
            </a:pPr>
            <a:endParaRPr lang="en-US">
              <a:latin typeface="Arial" charset="0"/>
            </a:endParaRPr>
          </a:p>
        </p:txBody>
      </p:sp>
      <p:sp>
        <p:nvSpPr>
          <p:cNvPr id="10249" name="Line 9">
            <a:extLst>
              <a:ext uri="{FF2B5EF4-FFF2-40B4-BE49-F238E27FC236}">
                <a16:creationId xmlns:a16="http://schemas.microsoft.com/office/drawing/2014/main" id="{6D00F95B-D974-4683-864B-C56759DA0467}"/>
              </a:ext>
            </a:extLst>
          </p:cNvPr>
          <p:cNvSpPr>
            <a:spLocks noChangeShapeType="1"/>
          </p:cNvSpPr>
          <p:nvPr/>
        </p:nvSpPr>
        <p:spPr bwMode="auto">
          <a:xfrm flipH="1">
            <a:off x="7086600" y="4953000"/>
            <a:ext cx="609600" cy="533400"/>
          </a:xfrm>
          <a:prstGeom prst="line">
            <a:avLst/>
          </a:prstGeom>
          <a:noFill/>
          <a:ln w="12700">
            <a:solidFill>
              <a:srgbClr val="C00000"/>
            </a:solidFill>
            <a:round/>
            <a:headEnd/>
            <a:tailEnd type="triangle" w="med" len="med"/>
          </a:ln>
          <a:effectLst>
            <a:outerShdw blurRad="50800" dist="50800" dir="5400000" algn="ctr" rotWithShape="0">
              <a:srgbClr val="FFFF99"/>
            </a:outerShdw>
          </a:effectLst>
        </p:spPr>
        <p:txBody>
          <a:bodyPr>
            <a:spAutoFit/>
          </a:bodyPr>
          <a:lstStyle/>
          <a:p>
            <a:pPr>
              <a:defRPr/>
            </a:pPr>
            <a:endParaRPr lang="en-US">
              <a:latin typeface="Arial" charset="0"/>
            </a:endParaRPr>
          </a:p>
        </p:txBody>
      </p:sp>
      <p:sp>
        <p:nvSpPr>
          <p:cNvPr id="10250" name="Line 10">
            <a:extLst>
              <a:ext uri="{FF2B5EF4-FFF2-40B4-BE49-F238E27FC236}">
                <a16:creationId xmlns:a16="http://schemas.microsoft.com/office/drawing/2014/main" id="{4F1AFE16-35CD-4189-B5CE-DCA8D2F6B313}"/>
              </a:ext>
            </a:extLst>
          </p:cNvPr>
          <p:cNvSpPr>
            <a:spLocks noChangeShapeType="1"/>
          </p:cNvSpPr>
          <p:nvPr/>
        </p:nvSpPr>
        <p:spPr bwMode="auto">
          <a:xfrm flipH="1" flipV="1">
            <a:off x="7391400" y="5562600"/>
            <a:ext cx="762000" cy="381000"/>
          </a:xfrm>
          <a:prstGeom prst="line">
            <a:avLst/>
          </a:prstGeom>
          <a:noFill/>
          <a:ln w="12700">
            <a:solidFill>
              <a:srgbClr val="C00000"/>
            </a:solidFill>
            <a:round/>
            <a:headEnd/>
            <a:tailEnd type="triangle" w="med" len="med"/>
          </a:ln>
          <a:effectLst>
            <a:outerShdw blurRad="50800" dist="50800" dir="5400000" algn="ctr" rotWithShape="0">
              <a:srgbClr val="FFFF99"/>
            </a:outerShdw>
          </a:effectLst>
        </p:spPr>
        <p:txBody>
          <a:bodyPr>
            <a:spAutoFit/>
          </a:bodyPr>
          <a:lstStyle/>
          <a:p>
            <a:pPr>
              <a:defRPr/>
            </a:pPr>
            <a:endParaRPr lang="en-US">
              <a:latin typeface="Arial" charset="0"/>
            </a:endParaRPr>
          </a:p>
        </p:txBody>
      </p:sp>
      <p:sp>
        <p:nvSpPr>
          <p:cNvPr id="10251" name="Line 11">
            <a:extLst>
              <a:ext uri="{FF2B5EF4-FFF2-40B4-BE49-F238E27FC236}">
                <a16:creationId xmlns:a16="http://schemas.microsoft.com/office/drawing/2014/main" id="{27792D5F-3DC2-4D30-9980-68EEFAE315C4}"/>
              </a:ext>
            </a:extLst>
          </p:cNvPr>
          <p:cNvSpPr>
            <a:spLocks noChangeShapeType="1"/>
          </p:cNvSpPr>
          <p:nvPr/>
        </p:nvSpPr>
        <p:spPr bwMode="auto">
          <a:xfrm flipH="1">
            <a:off x="6248400" y="5410200"/>
            <a:ext cx="228600" cy="76200"/>
          </a:xfrm>
          <a:prstGeom prst="line">
            <a:avLst/>
          </a:prstGeom>
          <a:noFill/>
          <a:ln w="12700">
            <a:solidFill>
              <a:srgbClr val="FFFF99"/>
            </a:solidFill>
            <a:round/>
            <a:headEnd/>
            <a:tailEnd type="triangle" w="med" len="med"/>
          </a:ln>
          <a:effectLst/>
        </p:spPr>
        <p:txBody>
          <a:bodyPr>
            <a:spAutoFit/>
          </a:bodyPr>
          <a:lstStyle/>
          <a:p>
            <a:pPr>
              <a:defRPr/>
            </a:pPr>
            <a:endParaRPr lang="en-US">
              <a:latin typeface="Arial" charset="0"/>
            </a:endParaRPr>
          </a:p>
        </p:txBody>
      </p:sp>
      <p:grpSp>
        <p:nvGrpSpPr>
          <p:cNvPr id="15369" name="Group 14">
            <a:extLst>
              <a:ext uri="{FF2B5EF4-FFF2-40B4-BE49-F238E27FC236}">
                <a16:creationId xmlns:a16="http://schemas.microsoft.com/office/drawing/2014/main" id="{50610C83-A291-49EF-ADC4-2CBBFB7FFF01}"/>
              </a:ext>
            </a:extLst>
          </p:cNvPr>
          <p:cNvGrpSpPr>
            <a:grpSpLocks/>
          </p:cNvGrpSpPr>
          <p:nvPr/>
        </p:nvGrpSpPr>
        <p:grpSpPr bwMode="auto">
          <a:xfrm>
            <a:off x="4876800" y="1522456"/>
            <a:ext cx="4267200" cy="5335544"/>
            <a:chOff x="0" y="1371600"/>
            <a:chExt cx="4387850" cy="5486400"/>
          </a:xfrm>
        </p:grpSpPr>
        <p:pic>
          <p:nvPicPr>
            <p:cNvPr id="15373" name="Picture 4" descr="BackwardsTributaries">
              <a:extLst>
                <a:ext uri="{FF2B5EF4-FFF2-40B4-BE49-F238E27FC236}">
                  <a16:creationId xmlns:a16="http://schemas.microsoft.com/office/drawing/2014/main" id="{D16CB726-4B52-4D70-8B0E-3404CBC1C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30" r="15164"/>
            <a:stretch>
              <a:fillRect/>
            </a:stretch>
          </p:blipFill>
          <p:spPr bwMode="auto">
            <a:xfrm>
              <a:off x="0" y="1371600"/>
              <a:ext cx="43878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5">
              <a:extLst>
                <a:ext uri="{FF2B5EF4-FFF2-40B4-BE49-F238E27FC236}">
                  <a16:creationId xmlns:a16="http://schemas.microsoft.com/office/drawing/2014/main" id="{FAB355B3-F173-47C3-894B-330F8DDE5E85}"/>
                </a:ext>
              </a:extLst>
            </p:cNvPr>
            <p:cNvSpPr>
              <a:spLocks noChangeShapeType="1"/>
            </p:cNvSpPr>
            <p:nvPr/>
          </p:nvSpPr>
          <p:spPr bwMode="auto">
            <a:xfrm flipH="1">
              <a:off x="1295400" y="4419600"/>
              <a:ext cx="1066800" cy="1447800"/>
            </a:xfrm>
            <a:prstGeom prst="line">
              <a:avLst/>
            </a:prstGeom>
            <a:noFill/>
            <a:ln w="50800">
              <a:solidFill>
                <a:srgbClr val="FF0000"/>
              </a:solidFill>
              <a:round/>
              <a:headEnd/>
              <a:tailEnd type="stealth" w="lg" len="lg"/>
            </a:ln>
            <a:effectLst/>
          </p:spPr>
          <p:txBody>
            <a:bodyPr>
              <a:spAutoFit/>
            </a:bodyPr>
            <a:lstStyle/>
            <a:p>
              <a:pPr>
                <a:defRPr/>
              </a:pPr>
              <a:endParaRPr lang="en-US">
                <a:latin typeface="Arial" charset="0"/>
              </a:endParaRPr>
            </a:p>
          </p:txBody>
        </p:sp>
        <p:sp>
          <p:nvSpPr>
            <p:cNvPr id="10246" name="Line 6">
              <a:extLst>
                <a:ext uri="{FF2B5EF4-FFF2-40B4-BE49-F238E27FC236}">
                  <a16:creationId xmlns:a16="http://schemas.microsoft.com/office/drawing/2014/main" id="{79BD4AA0-5FB7-4402-9B53-36F4C0A7AF99}"/>
                </a:ext>
              </a:extLst>
            </p:cNvPr>
            <p:cNvSpPr>
              <a:spLocks noChangeShapeType="1"/>
            </p:cNvSpPr>
            <p:nvPr/>
          </p:nvSpPr>
          <p:spPr bwMode="auto">
            <a:xfrm flipV="1">
              <a:off x="1905000" y="3505200"/>
              <a:ext cx="533400" cy="457200"/>
            </a:xfrm>
            <a:prstGeom prst="line">
              <a:avLst/>
            </a:prstGeom>
            <a:noFill/>
            <a:ln w="25400">
              <a:solidFill>
                <a:srgbClr val="FF0000"/>
              </a:solidFill>
              <a:round/>
              <a:headEnd/>
              <a:tailEnd type="stealth" w="lg" len="lg"/>
            </a:ln>
            <a:effectLst/>
          </p:spPr>
          <p:txBody>
            <a:bodyPr>
              <a:spAutoFit/>
            </a:bodyPr>
            <a:lstStyle/>
            <a:p>
              <a:pPr>
                <a:defRPr/>
              </a:pPr>
              <a:endParaRPr lang="en-US">
                <a:latin typeface="Arial" charset="0"/>
              </a:endParaRPr>
            </a:p>
          </p:txBody>
        </p:sp>
        <p:sp>
          <p:nvSpPr>
            <p:cNvPr id="10247" name="Line 7">
              <a:extLst>
                <a:ext uri="{FF2B5EF4-FFF2-40B4-BE49-F238E27FC236}">
                  <a16:creationId xmlns:a16="http://schemas.microsoft.com/office/drawing/2014/main" id="{DAAEDA38-6704-45B5-B374-BA5194DB61E7}"/>
                </a:ext>
              </a:extLst>
            </p:cNvPr>
            <p:cNvSpPr>
              <a:spLocks noChangeShapeType="1"/>
            </p:cNvSpPr>
            <p:nvPr/>
          </p:nvSpPr>
          <p:spPr bwMode="auto">
            <a:xfrm flipH="1" flipV="1">
              <a:off x="2819400" y="3657600"/>
              <a:ext cx="228600" cy="609600"/>
            </a:xfrm>
            <a:prstGeom prst="line">
              <a:avLst/>
            </a:prstGeom>
            <a:noFill/>
            <a:ln w="25400">
              <a:solidFill>
                <a:srgbClr val="FF0000"/>
              </a:solidFill>
              <a:round/>
              <a:headEnd/>
              <a:tailEnd type="stealth" w="lg" len="lg"/>
            </a:ln>
            <a:effectLst/>
          </p:spPr>
          <p:txBody>
            <a:bodyPr>
              <a:spAutoFit/>
            </a:bodyPr>
            <a:lstStyle/>
            <a:p>
              <a:pPr>
                <a:defRPr/>
              </a:pPr>
              <a:endParaRPr lang="en-US">
                <a:latin typeface="Arial" charset="0"/>
              </a:endParaRPr>
            </a:p>
          </p:txBody>
        </p:sp>
        <p:sp>
          <p:nvSpPr>
            <p:cNvPr id="10252" name="Text Box 12">
              <a:extLst>
                <a:ext uri="{FF2B5EF4-FFF2-40B4-BE49-F238E27FC236}">
                  <a16:creationId xmlns:a16="http://schemas.microsoft.com/office/drawing/2014/main" id="{8704E6AC-27DA-4F31-B99E-4D9E603F4CD7}"/>
                </a:ext>
              </a:extLst>
            </p:cNvPr>
            <p:cNvSpPr txBox="1">
              <a:spLocks noChangeArrowheads="1"/>
            </p:cNvSpPr>
            <p:nvPr/>
          </p:nvSpPr>
          <p:spPr bwMode="auto">
            <a:xfrm>
              <a:off x="1676400" y="6400800"/>
              <a:ext cx="2606675" cy="457200"/>
            </a:xfrm>
            <a:prstGeom prst="rect">
              <a:avLst/>
            </a:prstGeom>
            <a:noFill/>
            <a:ln w="12700">
              <a:noFill/>
              <a:miter lim="800000"/>
              <a:headEnd/>
              <a:tailEnd/>
            </a:ln>
            <a:effectLst/>
          </p:spPr>
          <p:txBody>
            <a:bodyPr>
              <a:spAutoFit/>
            </a:bodyPr>
            <a:lstStyle/>
            <a:p>
              <a:pPr>
                <a:defRPr/>
              </a:pPr>
              <a:r>
                <a:rPr lang="en-US" sz="1200" dirty="0">
                  <a:solidFill>
                    <a:schemeClr val="tx1"/>
                  </a:solidFill>
                  <a:effectLst>
                    <a:outerShdw blurRad="38100" dist="38100" dir="2700000" algn="tl">
                      <a:srgbClr val="FFFFFF"/>
                    </a:outerShdw>
                  </a:effectLst>
                  <a:latin typeface="Arial" charset="0"/>
                </a:rPr>
                <a:t>Colorado river upstream of Grand Canyon (from Google maps)</a:t>
              </a:r>
            </a:p>
          </p:txBody>
        </p:sp>
      </p:grpSp>
      <p:pic>
        <p:nvPicPr>
          <p:cNvPr id="15370" name="Picture 14" descr="DaytonRivers.jpg">
            <a:extLst>
              <a:ext uri="{FF2B5EF4-FFF2-40B4-BE49-F238E27FC236}">
                <a16:creationId xmlns:a16="http://schemas.microsoft.com/office/drawing/2014/main" id="{3CD910E2-D9C7-41B6-97D2-19DC3EC93FE8}"/>
              </a:ext>
            </a:extLst>
          </p:cNvPr>
          <p:cNvPicPr>
            <a:picLocks noChangeAspect="1"/>
          </p:cNvPicPr>
          <p:nvPr/>
        </p:nvPicPr>
        <p:blipFill>
          <a:blip r:embed="rId4">
            <a:extLst>
              <a:ext uri="{28A0092B-C50C-407E-A947-70E740481C1C}">
                <a14:useLocalDpi xmlns:a14="http://schemas.microsoft.com/office/drawing/2010/main" val="0"/>
              </a:ext>
            </a:extLst>
          </a:blip>
          <a:srcRect t="8205" b="19145"/>
          <a:stretch>
            <a:fillRect/>
          </a:stretch>
        </p:blipFill>
        <p:spPr bwMode="auto">
          <a:xfrm>
            <a:off x="304800" y="4429125"/>
            <a:ext cx="39147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C376B0C5-C0D6-4731-B6A5-361F5DB4E893}"/>
              </a:ext>
            </a:extLst>
          </p:cNvPr>
          <p:cNvCxnSpPr>
            <a:cxnSpLocks noChangeShapeType="1"/>
          </p:cNvCxnSpPr>
          <p:nvPr/>
        </p:nvCxnSpPr>
        <p:spPr bwMode="auto">
          <a:xfrm flipH="1">
            <a:off x="2895600" y="4419600"/>
            <a:ext cx="76200" cy="1219200"/>
          </a:xfrm>
          <a:prstGeom prst="straightConnector1">
            <a:avLst/>
          </a:prstGeom>
          <a:noFill/>
          <a:ln w="38100" algn="ctr">
            <a:solidFill>
              <a:srgbClr val="FFFF99"/>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a:extLst>
              <a:ext uri="{FF2B5EF4-FFF2-40B4-BE49-F238E27FC236}">
                <a16:creationId xmlns:a16="http://schemas.microsoft.com/office/drawing/2014/main" id="{B083068C-2BEC-4C84-AB1A-D63AFFBBB350}"/>
              </a:ext>
            </a:extLst>
          </p:cNvPr>
          <p:cNvCxnSpPr>
            <a:cxnSpLocks noChangeShapeType="1"/>
          </p:cNvCxnSpPr>
          <p:nvPr/>
        </p:nvCxnSpPr>
        <p:spPr bwMode="auto">
          <a:xfrm>
            <a:off x="3348893" y="2940844"/>
            <a:ext cx="3220914" cy="869156"/>
          </a:xfrm>
          <a:prstGeom prst="straightConnector1">
            <a:avLst/>
          </a:prstGeom>
          <a:noFill/>
          <a:ln w="38100" algn="ctr">
            <a:solidFill>
              <a:srgbClr val="FFFF99"/>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7" dur="500"/>
                                        <p:tgtEl>
                                          <p:spTgt spid="1024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5" dur="500"/>
                                        <p:tgtEl>
                                          <p:spTgt spid="10243">
                                            <p:txEl>
                                              <p:pRg st="0" end="0"/>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8" dur="500"/>
                                        <p:tgtEl>
                                          <p:spTgt spid="10243">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B22F-9707-4750-B8B3-5FD8E9F586BD}"/>
              </a:ext>
            </a:extLst>
          </p:cNvPr>
          <p:cNvSpPr>
            <a:spLocks noGrp="1"/>
          </p:cNvSpPr>
          <p:nvPr>
            <p:ph type="title"/>
          </p:nvPr>
        </p:nvSpPr>
        <p:spPr/>
        <p:txBody>
          <a:bodyPr/>
          <a:lstStyle/>
          <a:p>
            <a:r>
              <a:rPr lang="en-US" dirty="0"/>
              <a:t>Mt St Helens</a:t>
            </a:r>
          </a:p>
        </p:txBody>
      </p:sp>
      <p:sp>
        <p:nvSpPr>
          <p:cNvPr id="3" name="Content Placeholder 2">
            <a:extLst>
              <a:ext uri="{FF2B5EF4-FFF2-40B4-BE49-F238E27FC236}">
                <a16:creationId xmlns:a16="http://schemas.microsoft.com/office/drawing/2014/main" id="{C3288A93-817B-4445-A85E-D7933D56A041}"/>
              </a:ext>
            </a:extLst>
          </p:cNvPr>
          <p:cNvSpPr>
            <a:spLocks noGrp="1"/>
          </p:cNvSpPr>
          <p:nvPr>
            <p:ph idx="1"/>
          </p:nvPr>
        </p:nvSpPr>
        <p:spPr>
          <a:xfrm>
            <a:off x="628650" y="1377222"/>
            <a:ext cx="7886700" cy="4351338"/>
          </a:xfrm>
        </p:spPr>
        <p:txBody>
          <a:bodyPr/>
          <a:lstStyle/>
          <a:p>
            <a:r>
              <a:rPr lang="en-US" dirty="0"/>
              <a:t>Demonstrated that much geological work can be done in a very short time</a:t>
            </a:r>
          </a:p>
          <a:p>
            <a:pPr lvl="1"/>
            <a:r>
              <a:rPr lang="en-US" dirty="0"/>
              <a:t>Rapid deposition of many layers</a:t>
            </a:r>
          </a:p>
          <a:p>
            <a:pPr lvl="1"/>
            <a:r>
              <a:rPr lang="en-US" dirty="0"/>
              <a:t>Rapid carving of a canyon</a:t>
            </a:r>
          </a:p>
          <a:p>
            <a:pPr lvl="1"/>
            <a:r>
              <a:rPr lang="en-US" dirty="0"/>
              <a:t>Log mats in spirit lake – some sinking to bottom in upright position (</a:t>
            </a:r>
            <a:r>
              <a:rPr lang="en-US" dirty="0" err="1"/>
              <a:t>polystrate</a:t>
            </a:r>
            <a:r>
              <a:rPr lang="en-US" dirty="0"/>
              <a:t> fossil)</a:t>
            </a:r>
          </a:p>
        </p:txBody>
      </p:sp>
      <p:pic>
        <p:nvPicPr>
          <p:cNvPr id="4" name="Picture 4" descr="GCMTfig3-14StHellens">
            <a:extLst>
              <a:ext uri="{FF2B5EF4-FFF2-40B4-BE49-F238E27FC236}">
                <a16:creationId xmlns:a16="http://schemas.microsoft.com/office/drawing/2014/main" id="{BC97185E-FEE0-4D0C-8164-6150757650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3091" y="3699860"/>
            <a:ext cx="4202723" cy="31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etrified_trees2">
            <a:extLst>
              <a:ext uri="{FF2B5EF4-FFF2-40B4-BE49-F238E27FC236}">
                <a16:creationId xmlns:a16="http://schemas.microsoft.com/office/drawing/2014/main" id="{32ABE3F0-8C55-4BEC-ADCA-8F2424890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38074"/>
            <a:ext cx="40767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09CFCC-1028-4DE4-BCA8-1A65D1F07816}"/>
              </a:ext>
            </a:extLst>
          </p:cNvPr>
          <p:cNvSpPr txBox="1"/>
          <p:nvPr/>
        </p:nvSpPr>
        <p:spPr>
          <a:xfrm>
            <a:off x="5319346" y="6462350"/>
            <a:ext cx="2915606" cy="369332"/>
          </a:xfrm>
          <a:prstGeom prst="rect">
            <a:avLst/>
          </a:prstGeom>
          <a:noFill/>
        </p:spPr>
        <p:txBody>
          <a:bodyPr wrap="none" rtlCol="0">
            <a:spAutoFit/>
          </a:bodyPr>
          <a:lstStyle/>
          <a:p>
            <a:r>
              <a:rPr lang="en-US" dirty="0"/>
              <a:t>Specimen ridge, Yellowstone</a:t>
            </a:r>
          </a:p>
        </p:txBody>
      </p:sp>
    </p:spTree>
    <p:extLst>
      <p:ext uri="{BB962C8B-B14F-4D97-AF65-F5344CB8AC3E}">
        <p14:creationId xmlns:p14="http://schemas.microsoft.com/office/powerpoint/2010/main" val="25886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8">
            <a:extLst>
              <a:ext uri="{FF2B5EF4-FFF2-40B4-BE49-F238E27FC236}">
                <a16:creationId xmlns:a16="http://schemas.microsoft.com/office/drawing/2014/main" id="{CA066B7A-C4E1-4494-A3CD-E7CBBC2ED364}"/>
              </a:ext>
            </a:extLst>
          </p:cNvPr>
          <p:cNvSpPr txBox="1">
            <a:spLocks noChangeArrowheads="1"/>
          </p:cNvSpPr>
          <p:nvPr/>
        </p:nvSpPr>
        <p:spPr bwMode="auto">
          <a:xfrm>
            <a:off x="533400" y="59436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Andrew Snelling, “Geologic Evidences for the Genesis Flood” series of articles in </a:t>
            </a:r>
            <a:r>
              <a:rPr lang="en-US" altLang="en-US" u="sng"/>
              <a:t>Answers</a:t>
            </a:r>
            <a:r>
              <a:rPr lang="en-US" altLang="en-US"/>
              <a:t> Magazine. October 2007 – April 2009</a:t>
            </a:r>
          </a:p>
        </p:txBody>
      </p:sp>
      <p:sp>
        <p:nvSpPr>
          <p:cNvPr id="8" name="Slide Number Placeholder 5">
            <a:extLst>
              <a:ext uri="{FF2B5EF4-FFF2-40B4-BE49-F238E27FC236}">
                <a16:creationId xmlns:a16="http://schemas.microsoft.com/office/drawing/2014/main" id="{2A0B76B5-143C-4B30-B5BC-8B6FA7835B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3027DF-F348-401D-845D-B888A03BFBAF}" type="slidenum">
              <a:rPr lang="en-US" altLang="en-US"/>
              <a:pPr eaLnBrk="1" hangingPunct="1"/>
              <a:t>17</a:t>
            </a:fld>
            <a:endParaRPr lang="en-US" altLang="en-US"/>
          </a:p>
        </p:txBody>
      </p:sp>
      <p:sp>
        <p:nvSpPr>
          <p:cNvPr id="15362" name="Rectangle 2">
            <a:extLst>
              <a:ext uri="{FF2B5EF4-FFF2-40B4-BE49-F238E27FC236}">
                <a16:creationId xmlns:a16="http://schemas.microsoft.com/office/drawing/2014/main" id="{FB8FD574-EB40-40BB-B59F-2AD38F979FA4}"/>
              </a:ext>
            </a:extLst>
          </p:cNvPr>
          <p:cNvSpPr>
            <a:spLocks noGrp="1" noChangeArrowheads="1"/>
          </p:cNvSpPr>
          <p:nvPr>
            <p:ph type="title"/>
          </p:nvPr>
        </p:nvSpPr>
        <p:spPr/>
        <p:txBody>
          <a:bodyPr/>
          <a:lstStyle/>
          <a:p>
            <a:pPr eaLnBrk="1" hangingPunct="1">
              <a:defRPr/>
            </a:pPr>
            <a:r>
              <a:rPr lang="en-US"/>
              <a:t>What’s the evidence</a:t>
            </a:r>
          </a:p>
        </p:txBody>
      </p:sp>
      <p:pic>
        <p:nvPicPr>
          <p:cNvPr id="15364" name="Picture 4" descr="high-dry-fossil">
            <a:extLst>
              <a:ext uri="{FF2B5EF4-FFF2-40B4-BE49-F238E27FC236}">
                <a16:creationId xmlns:a16="http://schemas.microsoft.com/office/drawing/2014/main" id="{E81D5F63-3EC5-4130-ADC8-CC1397DC7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5500"/>
            <a:ext cx="3175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world-graveyard-fig12">
            <a:extLst>
              <a:ext uri="{FF2B5EF4-FFF2-40B4-BE49-F238E27FC236}">
                <a16:creationId xmlns:a16="http://schemas.microsoft.com/office/drawing/2014/main" id="{93005E2A-DF55-4C90-8542-D1D031656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33400"/>
            <a:ext cx="3175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fossilized jellyfish-sm">
            <a:extLst>
              <a:ext uri="{FF2B5EF4-FFF2-40B4-BE49-F238E27FC236}">
                <a16:creationId xmlns:a16="http://schemas.microsoft.com/office/drawing/2014/main" id="{5934D657-E383-4385-AD7D-AF45CFDD4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95600"/>
            <a:ext cx="34004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world-graveyard-fig13">
            <a:extLst>
              <a:ext uri="{FF2B5EF4-FFF2-40B4-BE49-F238E27FC236}">
                <a16:creationId xmlns:a16="http://schemas.microsoft.com/office/drawing/2014/main" id="{29121385-CCC6-4A22-80BB-5CCA290F7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1613"/>
            <a:ext cx="39624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BDEEA42D-1A83-43AD-AE53-F945FA2A6F3A}"/>
              </a:ext>
            </a:extLst>
          </p:cNvPr>
          <p:cNvSpPr>
            <a:spLocks noGrp="1" noChangeArrowheads="1"/>
          </p:cNvSpPr>
          <p:nvPr>
            <p:ph type="body" idx="1"/>
          </p:nvPr>
        </p:nvSpPr>
        <p:spPr/>
        <p:txBody>
          <a:bodyPr/>
          <a:lstStyle/>
          <a:p>
            <a:pPr eaLnBrk="1" hangingPunct="1">
              <a:defRPr/>
            </a:pPr>
            <a:r>
              <a:rPr lang="en-US" dirty="0"/>
              <a:t>Andrew </a:t>
            </a:r>
            <a:r>
              <a:rPr lang="en-US" dirty="0" err="1"/>
              <a:t>Snelling</a:t>
            </a:r>
            <a:r>
              <a:rPr lang="en-US" dirty="0"/>
              <a:t> gives us 6 key evidences</a:t>
            </a:r>
          </a:p>
          <a:p>
            <a:pPr lvl="1" eaLnBrk="1" hangingPunct="1">
              <a:buFontTx/>
              <a:buNone/>
              <a:defRPr/>
            </a:pPr>
            <a:r>
              <a:rPr lang="en-US" dirty="0"/>
              <a:t>#1. Fossils of sea creatures high above sea level (even in the Himalayas!) </a:t>
            </a:r>
          </a:p>
          <a:p>
            <a:pPr lvl="1" eaLnBrk="1" hangingPunct="1">
              <a:buFontTx/>
              <a:buNone/>
              <a:defRPr/>
            </a:pPr>
            <a:r>
              <a:rPr lang="en-US" dirty="0"/>
              <a:t>#2. Rapid burial of plants </a:t>
            </a:r>
            <a:br>
              <a:rPr lang="en-US" dirty="0"/>
            </a:br>
            <a:r>
              <a:rPr lang="en-US" dirty="0"/>
              <a:t>and animals </a:t>
            </a:r>
          </a:p>
          <a:p>
            <a:pPr lvl="1" eaLnBrk="1" hangingPunct="1">
              <a:buFontTx/>
              <a:buNone/>
              <a:defRPr/>
            </a:pPr>
            <a:r>
              <a:rPr lang="en-US" dirty="0"/>
              <a:t>	-fish giving birth</a:t>
            </a:r>
          </a:p>
          <a:p>
            <a:pPr lvl="1" eaLnBrk="1" hangingPunct="1">
              <a:buFontTx/>
              <a:buNone/>
              <a:defRPr/>
            </a:pPr>
            <a:r>
              <a:rPr lang="en-US" dirty="0"/>
              <a:t>	-fish eating another fish</a:t>
            </a:r>
          </a:p>
          <a:p>
            <a:pPr lvl="1" eaLnBrk="1" hangingPunct="1">
              <a:buFontTx/>
              <a:buNone/>
              <a:defRPr/>
            </a:pPr>
            <a:r>
              <a:rPr lang="en-US" dirty="0"/>
              <a:t>	-fossil jellyfish!</a:t>
            </a:r>
          </a:p>
          <a:p>
            <a:pPr lvl="1"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blinds(horizontal)">
                                      <p:cBhvr>
                                        <p:cTn id="15" dur="500"/>
                                        <p:tgtEl>
                                          <p:spTgt spid="153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0" dur="500"/>
                                        <p:tgtEl>
                                          <p:spTgt spid="15363">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3" dur="500"/>
                                        <p:tgtEl>
                                          <p:spTgt spid="15363">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6" dur="500"/>
                                        <p:tgtEl>
                                          <p:spTgt spid="15363">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9" dur="500"/>
                                        <p:tgtEl>
                                          <p:spTgt spid="15363">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5365"/>
                                        </p:tgtEl>
                                        <p:attrNameLst>
                                          <p:attrName>style.visibility</p:attrName>
                                        </p:attrNameLst>
                                      </p:cBhvr>
                                      <p:to>
                                        <p:strVal val="visible"/>
                                      </p:to>
                                    </p:set>
                                    <p:animEffect transition="in" filter="blinds(horizontal)">
                                      <p:cBhvr>
                                        <p:cTn id="32" dur="500"/>
                                        <p:tgtEl>
                                          <p:spTgt spid="15365"/>
                                        </p:tgtEl>
                                      </p:cBhvr>
                                    </p:animEffect>
                                  </p:childTnLst>
                                </p:cTn>
                              </p:par>
                              <p:par>
                                <p:cTn id="33" presetID="3" presetClass="entr" presetSubtype="10" fill="hold" nodeType="withEffect">
                                  <p:stCondLst>
                                    <p:cond delay="0"/>
                                  </p:stCondLst>
                                  <p:childTnLst>
                                    <p:set>
                                      <p:cBhvr>
                                        <p:cTn id="34" dur="1" fill="hold">
                                          <p:stCondLst>
                                            <p:cond delay="0"/>
                                          </p:stCondLst>
                                        </p:cTn>
                                        <p:tgtEl>
                                          <p:spTgt spid="15367"/>
                                        </p:tgtEl>
                                        <p:attrNameLst>
                                          <p:attrName>style.visibility</p:attrName>
                                        </p:attrNameLst>
                                      </p:cBhvr>
                                      <p:to>
                                        <p:strVal val="visible"/>
                                      </p:to>
                                    </p:set>
                                    <p:animEffect transition="in" filter="blinds(horizontal)">
                                      <p:cBhvr>
                                        <p:cTn id="35" dur="500"/>
                                        <p:tgtEl>
                                          <p:spTgt spid="15367"/>
                                        </p:tgtEl>
                                      </p:cBhvr>
                                    </p:animEffect>
                                  </p:childTnLst>
                                </p:cTn>
                              </p:par>
                              <p:par>
                                <p:cTn id="36" presetID="3" presetClass="entr" presetSubtype="10" fill="hold" nodeType="withEffect">
                                  <p:stCondLst>
                                    <p:cond delay="0"/>
                                  </p:stCondLst>
                                  <p:childTnLst>
                                    <p:set>
                                      <p:cBhvr>
                                        <p:cTn id="37" dur="1" fill="hold">
                                          <p:stCondLst>
                                            <p:cond delay="0"/>
                                          </p:stCondLst>
                                        </p:cTn>
                                        <p:tgtEl>
                                          <p:spTgt spid="15366"/>
                                        </p:tgtEl>
                                        <p:attrNameLst>
                                          <p:attrName>style.visibility</p:attrName>
                                        </p:attrNameLst>
                                      </p:cBhvr>
                                      <p:to>
                                        <p:strVal val="visible"/>
                                      </p:to>
                                    </p:set>
                                    <p:animEffect transition="in" filter="blinds(horizontal)">
                                      <p:cBhvr>
                                        <p:cTn id="38" dur="500"/>
                                        <p:tgtEl>
                                          <p:spTgt spid="15366"/>
                                        </p:tgtEl>
                                      </p:cBhvr>
                                    </p:animEffect>
                                  </p:childTnLst>
                                </p:cTn>
                              </p:par>
                              <p:par>
                                <p:cTn id="39" presetID="3" presetClass="exit" presetSubtype="10" fill="hold" nodeType="withEffect">
                                  <p:stCondLst>
                                    <p:cond delay="0"/>
                                  </p:stCondLst>
                                  <p:childTnLst>
                                    <p:animEffect transition="out" filter="blinds(horizontal)">
                                      <p:cBhvr>
                                        <p:cTn id="40" dur="500"/>
                                        <p:tgtEl>
                                          <p:spTgt spid="15364"/>
                                        </p:tgtEl>
                                      </p:cBhvr>
                                    </p:animEffect>
                                    <p:set>
                                      <p:cBhvr>
                                        <p:cTn id="41" dur="1" fill="hold">
                                          <p:stCondLst>
                                            <p:cond delay="4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A6A8D53-6251-48B3-94D2-C63FC8C3BE4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C943A-2014-4B77-8956-8E6EC4E63385}" type="slidenum">
              <a:rPr lang="en-US" altLang="en-US"/>
              <a:pPr eaLnBrk="1" hangingPunct="1"/>
              <a:t>18</a:t>
            </a:fld>
            <a:endParaRPr lang="en-US" altLang="en-US"/>
          </a:p>
        </p:txBody>
      </p:sp>
      <p:sp>
        <p:nvSpPr>
          <p:cNvPr id="18434" name="Rectangle 2">
            <a:extLst>
              <a:ext uri="{FF2B5EF4-FFF2-40B4-BE49-F238E27FC236}">
                <a16:creationId xmlns:a16="http://schemas.microsoft.com/office/drawing/2014/main" id="{79FB8945-3439-478C-B5E4-C7BBEC6187E7}"/>
              </a:ext>
            </a:extLst>
          </p:cNvPr>
          <p:cNvSpPr>
            <a:spLocks noGrp="1" noChangeArrowheads="1"/>
          </p:cNvSpPr>
          <p:nvPr>
            <p:ph type="title"/>
          </p:nvPr>
        </p:nvSpPr>
        <p:spPr/>
        <p:txBody>
          <a:bodyPr/>
          <a:lstStyle/>
          <a:p>
            <a:pPr eaLnBrk="1" hangingPunct="1">
              <a:defRPr/>
            </a:pPr>
            <a:r>
              <a:rPr lang="en-US"/>
              <a:t>What’s the evidence?</a:t>
            </a:r>
          </a:p>
        </p:txBody>
      </p:sp>
      <p:sp>
        <p:nvSpPr>
          <p:cNvPr id="18435" name="Rectangle 3">
            <a:extLst>
              <a:ext uri="{FF2B5EF4-FFF2-40B4-BE49-F238E27FC236}">
                <a16:creationId xmlns:a16="http://schemas.microsoft.com/office/drawing/2014/main" id="{A70E803C-10A0-4600-9745-00EAF9C8D8AA}"/>
              </a:ext>
            </a:extLst>
          </p:cNvPr>
          <p:cNvSpPr>
            <a:spLocks noGrp="1" noChangeArrowheads="1"/>
          </p:cNvSpPr>
          <p:nvPr>
            <p:ph type="body" idx="1"/>
          </p:nvPr>
        </p:nvSpPr>
        <p:spPr>
          <a:xfrm>
            <a:off x="628650" y="1667369"/>
            <a:ext cx="7886700" cy="4351338"/>
          </a:xfrm>
        </p:spPr>
        <p:txBody>
          <a:bodyPr/>
          <a:lstStyle/>
          <a:p>
            <a:pPr eaLnBrk="1" hangingPunct="1">
              <a:lnSpc>
                <a:spcPct val="90000"/>
              </a:lnSpc>
              <a:defRPr/>
            </a:pPr>
            <a:r>
              <a:rPr lang="en-US" sz="2800" dirty="0"/>
              <a:t>6 key evidences</a:t>
            </a:r>
          </a:p>
          <a:p>
            <a:pPr lvl="1" eaLnBrk="1" hangingPunct="1">
              <a:lnSpc>
                <a:spcPct val="90000"/>
              </a:lnSpc>
              <a:buFontTx/>
              <a:buNone/>
              <a:defRPr/>
            </a:pPr>
            <a:r>
              <a:rPr lang="en-US" sz="2400" dirty="0"/>
              <a:t>#3. Rapidly deposited sediment layers spread across vast areas </a:t>
            </a:r>
          </a:p>
          <a:p>
            <a:pPr lvl="1" eaLnBrk="1" hangingPunct="1">
              <a:lnSpc>
                <a:spcPct val="90000"/>
              </a:lnSpc>
              <a:buFontTx/>
              <a:buNone/>
              <a:defRPr/>
            </a:pPr>
            <a:r>
              <a:rPr lang="en-US" sz="2400" dirty="0"/>
              <a:t>	Example, the </a:t>
            </a:r>
            <a:r>
              <a:rPr lang="en-US" sz="2400" dirty="0" err="1"/>
              <a:t>Tapeats</a:t>
            </a:r>
            <a:r>
              <a:rPr lang="en-US" sz="2400" dirty="0"/>
              <a:t> Sandstone and </a:t>
            </a:r>
            <a:r>
              <a:rPr lang="en-US" sz="2400" dirty="0" err="1"/>
              <a:t>Redwall</a:t>
            </a:r>
            <a:r>
              <a:rPr lang="en-US" sz="2400" dirty="0"/>
              <a:t> Limestone of Grand Canyon can be traced across the entire United States, up into Canada, and even across the Atlantic Ocean to England. </a:t>
            </a:r>
          </a:p>
          <a:p>
            <a:pPr lvl="1" eaLnBrk="1" hangingPunct="1">
              <a:lnSpc>
                <a:spcPct val="90000"/>
              </a:lnSpc>
              <a:buFontTx/>
              <a:buNone/>
              <a:defRPr/>
            </a:pPr>
            <a:r>
              <a:rPr lang="en-US" sz="2400" dirty="0"/>
              <a:t>#4. Sediment transported long distances </a:t>
            </a:r>
            <a:br>
              <a:rPr lang="en-US" sz="2400" dirty="0"/>
            </a:br>
            <a:r>
              <a:rPr lang="en-US" sz="2400" dirty="0"/>
              <a:t>Example, the sand for the Coconino Sandstone of Grand Canyon (Arizona) had to be eroded and transported from the northern portion of what is now the United States and Canada. </a:t>
            </a:r>
          </a:p>
          <a:p>
            <a:pPr eaLnBrk="1" hangingPunct="1">
              <a:lnSpc>
                <a:spcPct val="90000"/>
              </a:lnSpc>
              <a:defRPr/>
            </a:pPr>
            <a:endParaRPr lang="en-US" sz="2800" dirty="0"/>
          </a:p>
        </p:txBody>
      </p:sp>
      <p:pic>
        <p:nvPicPr>
          <p:cNvPr id="5" name="Picture 4" descr="longDistanceDeposits.gif">
            <a:extLst>
              <a:ext uri="{FF2B5EF4-FFF2-40B4-BE49-F238E27FC236}">
                <a16:creationId xmlns:a16="http://schemas.microsoft.com/office/drawing/2014/main" id="{E35BE3FE-724E-493E-8CD6-3F7396E2E4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0"/>
            <a:ext cx="67532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ntinentWideSediment.jpg">
            <a:extLst>
              <a:ext uri="{FF2B5EF4-FFF2-40B4-BE49-F238E27FC236}">
                <a16:creationId xmlns:a16="http://schemas.microsoft.com/office/drawing/2014/main" id="{873B154D-418A-4B9B-8578-F35FC142A73A}"/>
              </a:ext>
            </a:extLst>
          </p:cNvPr>
          <p:cNvPicPr>
            <a:picLocks noChangeAspect="1"/>
          </p:cNvPicPr>
          <p:nvPr/>
        </p:nvPicPr>
        <p:blipFill>
          <a:blip r:embed="rId3">
            <a:extLst>
              <a:ext uri="{28A0092B-C50C-407E-A947-70E740481C1C}">
                <a14:useLocalDpi xmlns:a14="http://schemas.microsoft.com/office/drawing/2010/main" val="0"/>
              </a:ext>
            </a:extLst>
          </a:blip>
          <a:srcRect t="46606" r="53999" b="1607"/>
          <a:stretch>
            <a:fillRect/>
          </a:stretch>
        </p:blipFill>
        <p:spPr bwMode="auto">
          <a:xfrm>
            <a:off x="746125" y="4206875"/>
            <a:ext cx="42068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amond(in)">
                                      <p:cBhvr>
                                        <p:cTn id="7" dur="500"/>
                                        <p:tgtEl>
                                          <p:spTgt spid="18435">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diamond(in)">
                                      <p:cBhvr>
                                        <p:cTn id="10" dur="500"/>
                                        <p:tgtEl>
                                          <p:spTgt spid="18435">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diamond(in)">
                                      <p:cBhvr>
                                        <p:cTn id="13" dur="500"/>
                                        <p:tgtEl>
                                          <p:spTgt spid="184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diamond(in)">
                                      <p:cBhvr>
                                        <p:cTn id="18" dur="500"/>
                                        <p:tgtEl>
                                          <p:spTgt spid="18435">
                                            <p:txEl>
                                              <p:pRg st="3" end="3"/>
                                            </p:txEl>
                                          </p:spTgt>
                                        </p:tgtEl>
                                      </p:cBhvr>
                                    </p:animEffect>
                                  </p:childTnLst>
                                </p:cTn>
                              </p:par>
                              <p:par>
                                <p:cTn id="19" presetID="3" presetClass="exit" presetSubtype="10" fill="hold" nodeType="with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E963C4B-20F3-4D85-A562-A66DE9ED65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6E37EB-92D1-42FB-8891-623D43D2AC18}" type="slidenum">
              <a:rPr lang="en-US" altLang="en-US"/>
              <a:pPr eaLnBrk="1" hangingPunct="1"/>
              <a:t>19</a:t>
            </a:fld>
            <a:endParaRPr lang="en-US" altLang="en-US"/>
          </a:p>
        </p:txBody>
      </p:sp>
      <p:sp>
        <p:nvSpPr>
          <p:cNvPr id="19458" name="Rectangle 2">
            <a:extLst>
              <a:ext uri="{FF2B5EF4-FFF2-40B4-BE49-F238E27FC236}">
                <a16:creationId xmlns:a16="http://schemas.microsoft.com/office/drawing/2014/main" id="{4F675E0D-FC03-485A-ACC1-CFF0E313C300}"/>
              </a:ext>
            </a:extLst>
          </p:cNvPr>
          <p:cNvSpPr>
            <a:spLocks noGrp="1" noChangeArrowheads="1"/>
          </p:cNvSpPr>
          <p:nvPr>
            <p:ph type="title"/>
          </p:nvPr>
        </p:nvSpPr>
        <p:spPr/>
        <p:txBody>
          <a:bodyPr/>
          <a:lstStyle/>
          <a:p>
            <a:pPr eaLnBrk="1" hangingPunct="1">
              <a:defRPr/>
            </a:pPr>
            <a:r>
              <a:rPr lang="en-US"/>
              <a:t>What’s the evidence?</a:t>
            </a:r>
          </a:p>
        </p:txBody>
      </p:sp>
      <p:pic>
        <p:nvPicPr>
          <p:cNvPr id="19460" name="Picture 4" descr="GRANDCN2cut">
            <a:extLst>
              <a:ext uri="{FF2B5EF4-FFF2-40B4-BE49-F238E27FC236}">
                <a16:creationId xmlns:a16="http://schemas.microsoft.com/office/drawing/2014/main" id="{8D977BBC-BA02-4EBD-84DD-B9BBA3C13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3025"/>
            <a:ext cx="9144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polystrate tree621cut">
            <a:extLst>
              <a:ext uri="{FF2B5EF4-FFF2-40B4-BE49-F238E27FC236}">
                <a16:creationId xmlns:a16="http://schemas.microsoft.com/office/drawing/2014/main" id="{66BC7BFC-197F-4C12-9F19-C7B843E32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00"/>
          <a:stretch>
            <a:fillRect/>
          </a:stretch>
        </p:blipFill>
        <p:spPr bwMode="auto">
          <a:xfrm>
            <a:off x="6156325" y="2921000"/>
            <a:ext cx="29876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foldedStrata251Image_4">
            <a:extLst>
              <a:ext uri="{FF2B5EF4-FFF2-40B4-BE49-F238E27FC236}">
                <a16:creationId xmlns:a16="http://schemas.microsoft.com/office/drawing/2014/main" id="{FE996E41-2CC6-4606-B8F8-BD61891A5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24350"/>
            <a:ext cx="31813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a:extLst>
              <a:ext uri="{FF2B5EF4-FFF2-40B4-BE49-F238E27FC236}">
                <a16:creationId xmlns:a16="http://schemas.microsoft.com/office/drawing/2014/main" id="{18B1E155-9C62-42B3-8F97-CFCD004DF3F4}"/>
              </a:ext>
            </a:extLst>
          </p:cNvPr>
          <p:cNvSpPr txBox="1">
            <a:spLocks noChangeArrowheads="1"/>
          </p:cNvSpPr>
          <p:nvPr/>
        </p:nvSpPr>
        <p:spPr bwMode="auto">
          <a:xfrm>
            <a:off x="822325" y="6369050"/>
            <a:ext cx="2997200" cy="336550"/>
          </a:xfrm>
          <a:prstGeom prst="rect">
            <a:avLst/>
          </a:prstGeom>
          <a:noFill/>
          <a:ln w="9525">
            <a:noFill/>
            <a:miter lim="800000"/>
            <a:headEnd/>
            <a:tailEnd/>
          </a:ln>
          <a:effectLst/>
        </p:spPr>
        <p:txBody>
          <a:bodyPr wrap="none">
            <a:spAutoFit/>
          </a:bodyPr>
          <a:lstStyle/>
          <a:p>
            <a:pPr>
              <a:defRPr/>
            </a:pPr>
            <a:r>
              <a:rPr lang="en-US" sz="1600" dirty="0">
                <a:effectLst>
                  <a:outerShdw blurRad="38100" dist="38100" dir="2700000" algn="tl">
                    <a:srgbClr val="C0C0C0"/>
                  </a:outerShdw>
                </a:effectLst>
                <a:latin typeface="Arial" charset="0"/>
              </a:rPr>
              <a:t>Creation “Warped Earth” article</a:t>
            </a:r>
          </a:p>
        </p:txBody>
      </p:sp>
      <p:sp>
        <p:nvSpPr>
          <p:cNvPr id="19464" name="Text Box 8">
            <a:extLst>
              <a:ext uri="{FF2B5EF4-FFF2-40B4-BE49-F238E27FC236}">
                <a16:creationId xmlns:a16="http://schemas.microsoft.com/office/drawing/2014/main" id="{16C5DD0F-2DF4-4DE8-9F13-58E7995ADA85}"/>
              </a:ext>
            </a:extLst>
          </p:cNvPr>
          <p:cNvSpPr txBox="1">
            <a:spLocks noChangeArrowheads="1"/>
          </p:cNvSpPr>
          <p:nvPr/>
        </p:nvSpPr>
        <p:spPr bwMode="auto">
          <a:xfrm>
            <a:off x="6232525" y="6461125"/>
            <a:ext cx="2374900" cy="336550"/>
          </a:xfrm>
          <a:prstGeom prst="rect">
            <a:avLst/>
          </a:prstGeom>
          <a:noFill/>
          <a:ln w="9525">
            <a:noFill/>
            <a:miter lim="800000"/>
            <a:headEnd/>
            <a:tailEnd/>
          </a:ln>
          <a:effectLst/>
        </p:spPr>
        <p:txBody>
          <a:bodyPr wrap="none">
            <a:spAutoFit/>
          </a:bodyPr>
          <a:lstStyle/>
          <a:p>
            <a:pPr>
              <a:defRPr/>
            </a:pPr>
            <a:r>
              <a:rPr lang="en-US" sz="1600">
                <a:effectLst>
                  <a:outerShdw blurRad="38100" dist="38100" dir="2700000" algn="tl">
                    <a:srgbClr val="C0C0C0"/>
                  </a:outerShdw>
                </a:effectLst>
                <a:latin typeface="Arial" charset="0"/>
              </a:rPr>
              <a:t>See Polystrate trees link</a:t>
            </a:r>
          </a:p>
        </p:txBody>
      </p:sp>
      <p:sp>
        <p:nvSpPr>
          <p:cNvPr id="19459" name="Rectangle 3">
            <a:extLst>
              <a:ext uri="{FF2B5EF4-FFF2-40B4-BE49-F238E27FC236}">
                <a16:creationId xmlns:a16="http://schemas.microsoft.com/office/drawing/2014/main" id="{F8C43FBA-39A5-485B-9785-67AB42CF13BC}"/>
              </a:ext>
            </a:extLst>
          </p:cNvPr>
          <p:cNvSpPr>
            <a:spLocks noGrp="1" noChangeArrowheads="1"/>
          </p:cNvSpPr>
          <p:nvPr>
            <p:ph type="body" idx="1"/>
          </p:nvPr>
        </p:nvSpPr>
        <p:spPr>
          <a:xfrm>
            <a:off x="457200" y="1295400"/>
            <a:ext cx="8229600" cy="4525963"/>
          </a:xfrm>
        </p:spPr>
        <p:txBody>
          <a:bodyPr/>
          <a:lstStyle/>
          <a:p>
            <a:pPr lvl="1" eaLnBrk="1" hangingPunct="1">
              <a:buFontTx/>
              <a:buNone/>
              <a:defRPr/>
            </a:pPr>
            <a:r>
              <a:rPr lang="en-US" dirty="0"/>
              <a:t>#5. Rapid or no erosion between strata (no millions of years between layers)</a:t>
            </a:r>
          </a:p>
          <a:p>
            <a:pPr lvl="1" eaLnBrk="1" hangingPunct="1">
              <a:buFontTx/>
              <a:buNone/>
              <a:defRPr/>
            </a:pPr>
            <a:r>
              <a:rPr lang="en-US" dirty="0"/>
              <a:t>#6. Many strata laid down in rapid succession</a:t>
            </a:r>
          </a:p>
          <a:p>
            <a:pPr lvl="1" eaLnBrk="1" hangingPunct="1">
              <a:defRPr/>
            </a:pPr>
            <a:r>
              <a:rPr lang="en-US" dirty="0"/>
              <a:t>folding without ‘breaking’ (had</a:t>
            </a:r>
            <a:br>
              <a:rPr lang="en-US" dirty="0"/>
            </a:br>
            <a:r>
              <a:rPr lang="en-US" dirty="0"/>
              <a:t>to still be pliable) </a:t>
            </a:r>
          </a:p>
          <a:p>
            <a:pPr lvl="1" eaLnBrk="1" hangingPunct="1">
              <a:defRPr/>
            </a:pPr>
            <a:r>
              <a:rPr lang="en-US" dirty="0" err="1"/>
              <a:t>polystrate</a:t>
            </a:r>
            <a:r>
              <a:rPr lang="en-US" dirty="0"/>
              <a:t> fossils</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ox(in)">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box(in)">
                                      <p:cBhvr>
                                        <p:cTn id="15" dur="500"/>
                                        <p:tgtEl>
                                          <p:spTgt spid="19459">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box(in)">
                                      <p:cBhvr>
                                        <p:cTn id="18" dur="500"/>
                                        <p:tgtEl>
                                          <p:spTgt spid="19459">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box(in)">
                                      <p:cBhvr>
                                        <p:cTn id="21" dur="500"/>
                                        <p:tgtEl>
                                          <p:spTgt spid="19459">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box(in)">
                                      <p:cBhvr>
                                        <p:cTn id="24" dur="500"/>
                                        <p:tgtEl>
                                          <p:spTgt spid="19461"/>
                                        </p:tgtEl>
                                      </p:cBhvr>
                                    </p:animEffect>
                                  </p:childTnLst>
                                </p:cTn>
                              </p:par>
                              <p:par>
                                <p:cTn id="25" presetID="4" presetClass="entr" presetSubtype="16" fill="hold" nodeType="withEffect">
                                  <p:stCondLst>
                                    <p:cond delay="0"/>
                                  </p:stCondLst>
                                  <p:childTnLst>
                                    <p:set>
                                      <p:cBhvr>
                                        <p:cTn id="26" dur="1" fill="hold">
                                          <p:stCondLst>
                                            <p:cond delay="0"/>
                                          </p:stCondLst>
                                        </p:cTn>
                                        <p:tgtEl>
                                          <p:spTgt spid="19462"/>
                                        </p:tgtEl>
                                        <p:attrNameLst>
                                          <p:attrName>style.visibility</p:attrName>
                                        </p:attrNameLst>
                                      </p:cBhvr>
                                      <p:to>
                                        <p:strVal val="visible"/>
                                      </p:to>
                                    </p:set>
                                    <p:animEffect transition="in" filter="box(in)">
                                      <p:cBhvr>
                                        <p:cTn id="27" dur="500"/>
                                        <p:tgtEl>
                                          <p:spTgt spid="1946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464"/>
                                        </p:tgtEl>
                                        <p:attrNameLst>
                                          <p:attrName>style.visibility</p:attrName>
                                        </p:attrNameLst>
                                      </p:cBhvr>
                                      <p:to>
                                        <p:strVal val="visible"/>
                                      </p:to>
                                    </p:set>
                                    <p:animEffect transition="in" filter="box(in)">
                                      <p:cBhvr>
                                        <p:cTn id="30" dur="500"/>
                                        <p:tgtEl>
                                          <p:spTgt spid="1946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9463"/>
                                        </p:tgtEl>
                                        <p:attrNameLst>
                                          <p:attrName>style.visibility</p:attrName>
                                        </p:attrNameLst>
                                      </p:cBhvr>
                                      <p:to>
                                        <p:strVal val="visible"/>
                                      </p:to>
                                    </p:set>
                                    <p:animEffect transition="in" filter="box(in)">
                                      <p:cBhvr>
                                        <p:cTn id="3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A3FAAD6-9E1D-4FD6-96B2-C10AA07E1A4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4FFAD4-9F74-4383-8FA0-E19CEBF2B9A9}" type="slidenum">
              <a:rPr lang="en-US" altLang="en-US"/>
              <a:pPr eaLnBrk="1" hangingPunct="1"/>
              <a:t>2</a:t>
            </a:fld>
            <a:endParaRPr lang="en-US" altLang="en-US"/>
          </a:p>
        </p:txBody>
      </p:sp>
      <p:sp>
        <p:nvSpPr>
          <p:cNvPr id="3074" name="Rectangle 2">
            <a:extLst>
              <a:ext uri="{FF2B5EF4-FFF2-40B4-BE49-F238E27FC236}">
                <a16:creationId xmlns:a16="http://schemas.microsoft.com/office/drawing/2014/main" id="{EF8848A6-4436-4997-B9F8-313402EEC848}"/>
              </a:ext>
            </a:extLst>
          </p:cNvPr>
          <p:cNvSpPr>
            <a:spLocks noGrp="1" noChangeArrowheads="1"/>
          </p:cNvSpPr>
          <p:nvPr>
            <p:ph type="title"/>
          </p:nvPr>
        </p:nvSpPr>
        <p:spPr/>
        <p:txBody>
          <a:bodyPr/>
          <a:lstStyle/>
          <a:p>
            <a:pPr eaLnBrk="1" hangingPunct="1">
              <a:defRPr/>
            </a:pPr>
            <a:r>
              <a:rPr lang="en-US"/>
              <a:t>What the Bible says</a:t>
            </a:r>
          </a:p>
        </p:txBody>
      </p:sp>
      <p:sp>
        <p:nvSpPr>
          <p:cNvPr id="3075" name="Rectangle 3">
            <a:extLst>
              <a:ext uri="{FF2B5EF4-FFF2-40B4-BE49-F238E27FC236}">
                <a16:creationId xmlns:a16="http://schemas.microsoft.com/office/drawing/2014/main" id="{90EF2C1C-C817-42B3-971C-EB3C41A0A46B}"/>
              </a:ext>
            </a:extLst>
          </p:cNvPr>
          <p:cNvSpPr>
            <a:spLocks noGrp="1" noChangeArrowheads="1"/>
          </p:cNvSpPr>
          <p:nvPr>
            <p:ph type="body" idx="1"/>
          </p:nvPr>
        </p:nvSpPr>
        <p:spPr>
          <a:xfrm>
            <a:off x="457200" y="1600200"/>
            <a:ext cx="8229600" cy="4876800"/>
          </a:xfrm>
        </p:spPr>
        <p:txBody>
          <a:bodyPr/>
          <a:lstStyle/>
          <a:p>
            <a:pPr eaLnBrk="1" hangingPunct="1">
              <a:lnSpc>
                <a:spcPct val="80000"/>
              </a:lnSpc>
              <a:defRPr/>
            </a:pPr>
            <a:r>
              <a:rPr lang="en-US" sz="2400" dirty="0"/>
              <a:t>4  “Seven days from now I will send rain on the earth for forty days and forty nights, and I will wipe from the face of the earth every living creature I have made." </a:t>
            </a:r>
          </a:p>
          <a:p>
            <a:pPr eaLnBrk="1" hangingPunct="1">
              <a:lnSpc>
                <a:spcPct val="80000"/>
              </a:lnSpc>
              <a:defRPr/>
            </a:pPr>
            <a:r>
              <a:rPr lang="en-US" sz="2400" dirty="0"/>
              <a:t>11-12  In the six hundredth year of Noah's life, on the </a:t>
            </a:r>
            <a:r>
              <a:rPr lang="en-US" sz="2400" i="1" dirty="0"/>
              <a:t>seventeenth day of the second month</a:t>
            </a:r>
            <a:r>
              <a:rPr lang="en-US" sz="2400" dirty="0"/>
              <a:t>—on that day all the </a:t>
            </a:r>
            <a:r>
              <a:rPr lang="en-US" sz="2400" b="1" dirty="0"/>
              <a:t>springs </a:t>
            </a:r>
            <a:r>
              <a:rPr lang="en-US" sz="2400" dirty="0"/>
              <a:t>(fountains) </a:t>
            </a:r>
            <a:r>
              <a:rPr lang="en-US" sz="2400" b="1" dirty="0"/>
              <a:t>of the great deep burst forth, and the floodgates of the heavens were opened</a:t>
            </a:r>
            <a:r>
              <a:rPr lang="en-US" sz="2400" dirty="0"/>
              <a:t>.  And rain fell on the earth forty days and forty nights. </a:t>
            </a:r>
          </a:p>
          <a:p>
            <a:pPr eaLnBrk="1" hangingPunct="1">
              <a:lnSpc>
                <a:spcPct val="80000"/>
              </a:lnSpc>
              <a:defRPr/>
            </a:pPr>
            <a:r>
              <a:rPr lang="en-US" sz="2400" dirty="0"/>
              <a:t>17-20  For forty days the flood kept coming on the earth, and as the waters increased they lifted the ark high above the earth.  The waters rose and increased greatly on the earth, and the ark floated on the surface of the water.  They rose greatly on the earth, and </a:t>
            </a:r>
            <a:r>
              <a:rPr lang="en-US" sz="2400" b="1" dirty="0"/>
              <a:t>all the high mountains under the entire heavens were covered</a:t>
            </a:r>
            <a:r>
              <a:rPr lang="en-US" sz="2400" dirty="0"/>
              <a:t>.  The waters rose and covered the mountains to a depth of more than fifteen cubits.  </a:t>
            </a:r>
          </a:p>
        </p:txBody>
      </p:sp>
      <p:sp>
        <p:nvSpPr>
          <p:cNvPr id="3076" name="Text Box 4">
            <a:extLst>
              <a:ext uri="{FF2B5EF4-FFF2-40B4-BE49-F238E27FC236}">
                <a16:creationId xmlns:a16="http://schemas.microsoft.com/office/drawing/2014/main" id="{3630D4EA-C6E3-4C13-A676-D2576EBE7383}"/>
              </a:ext>
            </a:extLst>
          </p:cNvPr>
          <p:cNvSpPr txBox="1">
            <a:spLocks noChangeArrowheads="1"/>
          </p:cNvSpPr>
          <p:nvPr/>
        </p:nvSpPr>
        <p:spPr bwMode="auto">
          <a:xfrm>
            <a:off x="3886200" y="1143000"/>
            <a:ext cx="1382713" cy="396875"/>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C0C0C0"/>
                  </a:outerShdw>
                </a:effectLst>
                <a:latin typeface="Arial" charset="0"/>
              </a:rPr>
              <a:t>Genesis 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16E4-B4E7-4CC3-9FEC-7AEF9CAFC8D7}"/>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59C58AE0-032C-4C1C-A4E8-2CAA4AD7B497}"/>
              </a:ext>
            </a:extLst>
          </p:cNvPr>
          <p:cNvSpPr>
            <a:spLocks noGrp="1"/>
          </p:cNvSpPr>
          <p:nvPr>
            <p:ph idx="1"/>
          </p:nvPr>
        </p:nvSpPr>
        <p:spPr>
          <a:xfrm>
            <a:off x="628650" y="1415562"/>
            <a:ext cx="7886700" cy="4761401"/>
          </a:xfrm>
        </p:spPr>
        <p:txBody>
          <a:bodyPr>
            <a:normAutofit fontScale="85000" lnSpcReduction="20000"/>
          </a:bodyPr>
          <a:lstStyle/>
          <a:p>
            <a:r>
              <a:rPr lang="en-US" dirty="0"/>
              <a:t>Dinosaur National Monument articles: </a:t>
            </a:r>
            <a:r>
              <a:rPr lang="en-US" dirty="0">
                <a:hlinkClick r:id="rId2"/>
              </a:rPr>
              <a:t>https://www.icr.org/article/106/</a:t>
            </a:r>
            <a:r>
              <a:rPr lang="en-US" dirty="0"/>
              <a:t> </a:t>
            </a:r>
            <a:br>
              <a:rPr lang="en-US" dirty="0"/>
            </a:br>
            <a:r>
              <a:rPr lang="en-US" dirty="0">
                <a:hlinkClick r:id="rId3"/>
              </a:rPr>
              <a:t>https://creation.com/dinosaur-disarray</a:t>
            </a:r>
            <a:endParaRPr lang="en-US" dirty="0"/>
          </a:p>
          <a:p>
            <a:r>
              <a:rPr lang="en-US" dirty="0"/>
              <a:t>Flood legends: </a:t>
            </a:r>
            <a:r>
              <a:rPr lang="en-US" dirty="0">
                <a:hlinkClick r:id="rId4"/>
              </a:rPr>
              <a:t>https://answersingenesis.org/the-flood/flood-legends/flood-legends/</a:t>
            </a:r>
            <a:r>
              <a:rPr lang="en-US" dirty="0"/>
              <a:t> </a:t>
            </a:r>
          </a:p>
          <a:p>
            <a:r>
              <a:rPr lang="en-US" dirty="0"/>
              <a:t> </a:t>
            </a:r>
            <a:r>
              <a:rPr lang="en-US" dirty="0">
                <a:hlinkClick r:id="rId5"/>
              </a:rPr>
              <a:t>https://www.icr.org/article/yellowstone-petrified-forests</a:t>
            </a:r>
            <a:r>
              <a:rPr lang="en-US" dirty="0"/>
              <a:t> </a:t>
            </a:r>
          </a:p>
          <a:p>
            <a:r>
              <a:rPr lang="en-US" dirty="0">
                <a:hlinkClick r:id="rId6"/>
              </a:rPr>
              <a:t>https://www.icr.org/article/what-are-polystrate-fossils</a:t>
            </a:r>
            <a:r>
              <a:rPr lang="en-US" dirty="0"/>
              <a:t> </a:t>
            </a:r>
          </a:p>
          <a:p>
            <a:pPr>
              <a:lnSpc>
                <a:spcPct val="80000"/>
              </a:lnSpc>
              <a:defRPr/>
            </a:pPr>
            <a:r>
              <a:rPr lang="en-US" dirty="0"/>
              <a:t>Andrew Snelling, “Geologic Evidences for the Genesis Flood, Part I: An Overview”, Answers Magazine, Vol 2, Num 4  </a:t>
            </a:r>
            <a:r>
              <a:rPr lang="en-US" dirty="0">
                <a:hlinkClick r:id="rId7"/>
              </a:rPr>
              <a:t>http://www.answersingenesis.org/articles/am/v2/n4/geologic-evidences-part-one</a:t>
            </a:r>
            <a:r>
              <a:rPr lang="en-US" dirty="0"/>
              <a:t> </a:t>
            </a:r>
          </a:p>
          <a:p>
            <a:pPr>
              <a:lnSpc>
                <a:spcPct val="80000"/>
              </a:lnSpc>
              <a:defRPr/>
            </a:pPr>
            <a:r>
              <a:rPr lang="en-US" dirty="0"/>
              <a:t>Steve Austin, </a:t>
            </a:r>
            <a:r>
              <a:rPr lang="en-US" u="sng" dirty="0"/>
              <a:t>Grand Canyon: Monument to Catastrophe</a:t>
            </a:r>
            <a:r>
              <a:rPr lang="en-US" dirty="0"/>
              <a:t>, Institute for Creation Research, 1994</a:t>
            </a:r>
          </a:p>
          <a:p>
            <a:pPr>
              <a:lnSpc>
                <a:spcPct val="80000"/>
              </a:lnSpc>
              <a:defRPr/>
            </a:pPr>
            <a:r>
              <a:rPr lang="en-US"/>
              <a:t>Tom Vail, </a:t>
            </a:r>
            <a:r>
              <a:rPr lang="en-US" u="sng"/>
              <a:t>Grand Canyon a Different View</a:t>
            </a:r>
            <a:r>
              <a:rPr lang="en-US"/>
              <a:t>, Master Books, 2003</a:t>
            </a:r>
          </a:p>
        </p:txBody>
      </p:sp>
    </p:spTree>
    <p:extLst>
      <p:ext uri="{BB962C8B-B14F-4D97-AF65-F5344CB8AC3E}">
        <p14:creationId xmlns:p14="http://schemas.microsoft.com/office/powerpoint/2010/main" val="299518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75EB272-2DB4-4E0B-9402-FFEDB31A49A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C0DC7-3314-43FF-B8E5-E34C0C50DEB5}" type="slidenum">
              <a:rPr lang="en-US" altLang="en-US"/>
              <a:pPr eaLnBrk="1" hangingPunct="1"/>
              <a:t>3</a:t>
            </a:fld>
            <a:endParaRPr lang="en-US" altLang="en-US"/>
          </a:p>
        </p:txBody>
      </p:sp>
      <p:sp>
        <p:nvSpPr>
          <p:cNvPr id="5122" name="Rectangle 2">
            <a:extLst>
              <a:ext uri="{FF2B5EF4-FFF2-40B4-BE49-F238E27FC236}">
                <a16:creationId xmlns:a16="http://schemas.microsoft.com/office/drawing/2014/main" id="{F4231958-9F75-425D-A505-E12ADD29DA18}"/>
              </a:ext>
            </a:extLst>
          </p:cNvPr>
          <p:cNvSpPr>
            <a:spLocks noGrp="1" noChangeArrowheads="1"/>
          </p:cNvSpPr>
          <p:nvPr>
            <p:ph type="title"/>
          </p:nvPr>
        </p:nvSpPr>
        <p:spPr>
          <a:xfrm>
            <a:off x="457200" y="274638"/>
            <a:ext cx="8229600" cy="868362"/>
          </a:xfrm>
        </p:spPr>
        <p:txBody>
          <a:bodyPr/>
          <a:lstStyle/>
          <a:p>
            <a:pPr eaLnBrk="1" hangingPunct="1">
              <a:defRPr/>
            </a:pPr>
            <a:r>
              <a:rPr lang="en-US" sz="4000"/>
              <a:t>Gen 7-8</a:t>
            </a:r>
          </a:p>
        </p:txBody>
      </p:sp>
      <p:sp>
        <p:nvSpPr>
          <p:cNvPr id="5123" name="Rectangle 3">
            <a:extLst>
              <a:ext uri="{FF2B5EF4-FFF2-40B4-BE49-F238E27FC236}">
                <a16:creationId xmlns:a16="http://schemas.microsoft.com/office/drawing/2014/main" id="{0869C789-5F5B-4CF7-858C-DED3E3D06C47}"/>
              </a:ext>
            </a:extLst>
          </p:cNvPr>
          <p:cNvSpPr>
            <a:spLocks noGrp="1" noChangeArrowheads="1"/>
          </p:cNvSpPr>
          <p:nvPr>
            <p:ph type="body" idx="1"/>
          </p:nvPr>
        </p:nvSpPr>
        <p:spPr>
          <a:xfrm>
            <a:off x="457200" y="1219200"/>
            <a:ext cx="8229600" cy="5410200"/>
          </a:xfrm>
        </p:spPr>
        <p:txBody>
          <a:bodyPr/>
          <a:lstStyle/>
          <a:p>
            <a:pPr eaLnBrk="1" hangingPunct="1">
              <a:lnSpc>
                <a:spcPct val="80000"/>
              </a:lnSpc>
              <a:defRPr/>
            </a:pPr>
            <a:r>
              <a:rPr lang="en-US" sz="2400" dirty="0"/>
              <a:t>21-24  Every living thing that moved on the earth perished—birds, livestock, wild animals, all the creatures that swarm over the earth, and all mankind.  </a:t>
            </a:r>
            <a:r>
              <a:rPr lang="en-US" sz="2400" b="1" dirty="0"/>
              <a:t>Everything on dry land that had the breath of life in its nostrils died</a:t>
            </a:r>
            <a:r>
              <a:rPr lang="en-US" sz="2400" dirty="0"/>
              <a:t>.  Every living thing on the face of the earth was wiped out; men and animals and the creatures that move along the ground and the birds of the air were wiped from the earth. Only Noah was left, and those with him in the ark.</a:t>
            </a:r>
            <a:br>
              <a:rPr lang="en-US" sz="2400" dirty="0"/>
            </a:br>
            <a:r>
              <a:rPr lang="en-US" sz="2400" dirty="0"/>
              <a:t>    The waters flooded the earth for a </a:t>
            </a:r>
            <a:r>
              <a:rPr lang="en-US" sz="2400" b="1" dirty="0"/>
              <a:t>hundred and fifty days.</a:t>
            </a:r>
          </a:p>
          <a:p>
            <a:pPr eaLnBrk="1" hangingPunct="1">
              <a:lnSpc>
                <a:spcPct val="80000"/>
              </a:lnSpc>
              <a:defRPr/>
            </a:pPr>
            <a:r>
              <a:rPr lang="en-US" sz="2400" dirty="0"/>
              <a:t>2-4 Now the springs of the deep and the floodgates of the heavens had been closed, and the rain had stopped falling from the sky.  The </a:t>
            </a:r>
            <a:r>
              <a:rPr lang="en-US" sz="2400" b="1" dirty="0"/>
              <a:t>water receded steadily </a:t>
            </a:r>
            <a:r>
              <a:rPr lang="en-US" sz="2400" dirty="0"/>
              <a:t>from the earth. At the end of the </a:t>
            </a:r>
            <a:r>
              <a:rPr lang="en-US" sz="2400" b="1" dirty="0"/>
              <a:t>hundred and fifty days </a:t>
            </a:r>
            <a:r>
              <a:rPr lang="en-US" sz="2400" dirty="0"/>
              <a:t>the water had gone down, and on </a:t>
            </a:r>
            <a:r>
              <a:rPr lang="en-US" sz="2400" i="1" dirty="0"/>
              <a:t>the seventeenth day of the seventh month</a:t>
            </a:r>
            <a:r>
              <a:rPr lang="en-US" sz="2400" dirty="0"/>
              <a:t> the ark came to rest on the mountains of Ararat.</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08A1835-CA2E-43F2-BBBC-8CD7F2D7746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FDC2-B99F-44D9-AD85-B91E85103570}" type="slidenum">
              <a:rPr lang="en-US" altLang="en-US"/>
              <a:pPr eaLnBrk="1" hangingPunct="1"/>
              <a:t>4</a:t>
            </a:fld>
            <a:endParaRPr lang="en-US" altLang="en-US"/>
          </a:p>
        </p:txBody>
      </p:sp>
      <p:sp>
        <p:nvSpPr>
          <p:cNvPr id="6146" name="Rectangle 2">
            <a:extLst>
              <a:ext uri="{FF2B5EF4-FFF2-40B4-BE49-F238E27FC236}">
                <a16:creationId xmlns:a16="http://schemas.microsoft.com/office/drawing/2014/main" id="{05FA5F48-890F-4003-A8F8-4BC2C242823B}"/>
              </a:ext>
            </a:extLst>
          </p:cNvPr>
          <p:cNvSpPr>
            <a:spLocks noGrp="1" noChangeArrowheads="1"/>
          </p:cNvSpPr>
          <p:nvPr>
            <p:ph type="title"/>
          </p:nvPr>
        </p:nvSpPr>
        <p:spPr/>
        <p:txBody>
          <a:bodyPr/>
          <a:lstStyle/>
          <a:p>
            <a:pPr eaLnBrk="1" hangingPunct="1">
              <a:defRPr/>
            </a:pPr>
            <a:r>
              <a:rPr lang="en-US"/>
              <a:t>Gen 8</a:t>
            </a:r>
          </a:p>
        </p:txBody>
      </p:sp>
      <p:sp>
        <p:nvSpPr>
          <p:cNvPr id="6147" name="Rectangle 3">
            <a:extLst>
              <a:ext uri="{FF2B5EF4-FFF2-40B4-BE49-F238E27FC236}">
                <a16:creationId xmlns:a16="http://schemas.microsoft.com/office/drawing/2014/main" id="{6E66FF4B-A082-4C39-BCDE-CB10F2B117E1}"/>
              </a:ext>
            </a:extLst>
          </p:cNvPr>
          <p:cNvSpPr>
            <a:spLocks noGrp="1" noChangeArrowheads="1"/>
          </p:cNvSpPr>
          <p:nvPr>
            <p:ph type="body" idx="1"/>
          </p:nvPr>
        </p:nvSpPr>
        <p:spPr/>
        <p:txBody>
          <a:bodyPr/>
          <a:lstStyle/>
          <a:p>
            <a:pPr eaLnBrk="1" hangingPunct="1">
              <a:defRPr/>
            </a:pPr>
            <a:r>
              <a:rPr lang="en-US" sz="2400" dirty="0"/>
              <a:t>5-9 The waters continued to recede until the tenth month, and on </a:t>
            </a:r>
            <a:r>
              <a:rPr lang="en-US" sz="2400" b="1" dirty="0"/>
              <a:t>the first day of the tenth month </a:t>
            </a:r>
            <a:r>
              <a:rPr lang="en-US" sz="2400" dirty="0"/>
              <a:t>the tops of the mountains became visible.  </a:t>
            </a:r>
            <a:r>
              <a:rPr lang="en-US" sz="2400" b="1" dirty="0"/>
              <a:t>After forty days </a:t>
            </a:r>
            <a:r>
              <a:rPr lang="en-US" sz="2400" dirty="0"/>
              <a:t>Noah opened the window he had made in the ark and sent out a raven, and it kept flying back and forth until the water had dried up from the earth.  Then he sent out a dove to see if the water had receded from the surface of the ground.  But the dove could find no place to set its feet because there was water over all the surface of the earth; so it returned to Noah in the ark.  He reached out his hand and took the dove and brought it back to himself in the ark. </a:t>
            </a:r>
            <a:endParaRPr lang="en-US" sz="3600" dirty="0"/>
          </a:p>
          <a:p>
            <a:pPr eaLnBrk="1" hangingPunct="1">
              <a:defRPr/>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0ED59CC-89D9-4AF2-8019-42E71D85E6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4B3CBC-291F-4DF1-99F2-2B5D223FC3BD}" type="slidenum">
              <a:rPr lang="en-US" altLang="en-US"/>
              <a:pPr eaLnBrk="1" hangingPunct="1"/>
              <a:t>5</a:t>
            </a:fld>
            <a:endParaRPr lang="en-US" altLang="en-US"/>
          </a:p>
        </p:txBody>
      </p:sp>
      <p:sp>
        <p:nvSpPr>
          <p:cNvPr id="9218" name="Rectangle 2">
            <a:extLst>
              <a:ext uri="{FF2B5EF4-FFF2-40B4-BE49-F238E27FC236}">
                <a16:creationId xmlns:a16="http://schemas.microsoft.com/office/drawing/2014/main" id="{FBC2543A-2C38-43A8-8275-D45334B076A1}"/>
              </a:ext>
            </a:extLst>
          </p:cNvPr>
          <p:cNvSpPr>
            <a:spLocks noGrp="1" noChangeArrowheads="1"/>
          </p:cNvSpPr>
          <p:nvPr>
            <p:ph type="title"/>
          </p:nvPr>
        </p:nvSpPr>
        <p:spPr>
          <a:xfrm>
            <a:off x="457200" y="274638"/>
            <a:ext cx="8229600" cy="715962"/>
          </a:xfrm>
        </p:spPr>
        <p:txBody>
          <a:bodyPr/>
          <a:lstStyle/>
          <a:p>
            <a:pPr eaLnBrk="1" hangingPunct="1">
              <a:defRPr/>
            </a:pPr>
            <a:r>
              <a:rPr lang="en-US" sz="4000"/>
              <a:t>Gen 8</a:t>
            </a:r>
          </a:p>
        </p:txBody>
      </p:sp>
      <p:sp>
        <p:nvSpPr>
          <p:cNvPr id="9219" name="Rectangle 3">
            <a:extLst>
              <a:ext uri="{FF2B5EF4-FFF2-40B4-BE49-F238E27FC236}">
                <a16:creationId xmlns:a16="http://schemas.microsoft.com/office/drawing/2014/main" id="{6E0AC838-6B37-4E57-A6A7-DBFEBCA01510}"/>
              </a:ext>
            </a:extLst>
          </p:cNvPr>
          <p:cNvSpPr>
            <a:spLocks noGrp="1" noChangeArrowheads="1"/>
          </p:cNvSpPr>
          <p:nvPr>
            <p:ph type="body" idx="1"/>
          </p:nvPr>
        </p:nvSpPr>
        <p:spPr>
          <a:xfrm>
            <a:off x="457200" y="990600"/>
            <a:ext cx="8229600" cy="5638800"/>
          </a:xfrm>
        </p:spPr>
        <p:txBody>
          <a:bodyPr/>
          <a:lstStyle/>
          <a:p>
            <a:pPr eaLnBrk="1" hangingPunct="1">
              <a:lnSpc>
                <a:spcPct val="80000"/>
              </a:lnSpc>
              <a:defRPr/>
            </a:pPr>
            <a:r>
              <a:rPr lang="en-US" sz="2400" dirty="0"/>
              <a:t>10-17 He </a:t>
            </a:r>
            <a:r>
              <a:rPr lang="en-US" sz="2400" b="1" dirty="0"/>
              <a:t>waited seven more days </a:t>
            </a:r>
            <a:r>
              <a:rPr lang="en-US" sz="2400" dirty="0"/>
              <a:t>and again sent out the dove from the ark.  When the dove returned to him in the evening, there in its beak was a freshly plucked olive leaf! Then Noah knew that the water had receded from the earth.  He waited </a:t>
            </a:r>
            <a:r>
              <a:rPr lang="en-US" sz="2400" b="1" dirty="0"/>
              <a:t>seven more days </a:t>
            </a:r>
            <a:r>
              <a:rPr lang="en-US" sz="2400" dirty="0"/>
              <a:t>and sent the dove out again, but this time it did not return to him.  </a:t>
            </a:r>
            <a:br>
              <a:rPr lang="en-US" sz="2400" dirty="0"/>
            </a:br>
            <a:r>
              <a:rPr lang="en-US" sz="2400" dirty="0"/>
              <a:t>   By the first day of the first month of Noah's six hundred and first year, the water had dried up from the earth. Noah then removed the covering from the ark and saw that the surface of the ground was dry.  By </a:t>
            </a:r>
            <a:r>
              <a:rPr lang="en-US" sz="2400" b="1" dirty="0"/>
              <a:t>the twenty-seventh day of the second month</a:t>
            </a:r>
            <a:r>
              <a:rPr lang="en-US" sz="2400" dirty="0"/>
              <a:t> the earth was completely dry.</a:t>
            </a:r>
            <a:br>
              <a:rPr lang="en-US" sz="2400" dirty="0"/>
            </a:br>
            <a:r>
              <a:rPr lang="en-US" sz="2400" dirty="0"/>
              <a:t>   Then God said to Noah,  "Come out of the ark, you and your wife and your sons and their wives.  Bring out every kind of living creature that is with you—the birds, the animals, and all the creatures that move along the ground—so they can multiply on the earth and be fruitful and increase in number upon 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a:extLst>
              <a:ext uri="{FF2B5EF4-FFF2-40B4-BE49-F238E27FC236}">
                <a16:creationId xmlns:a16="http://schemas.microsoft.com/office/drawing/2014/main" id="{B3B716F4-3F57-469F-8884-6C9D06DB6E4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23206C-7936-41FA-B4F9-820B771E9104}" type="slidenum">
              <a:rPr lang="en-US" altLang="en-US"/>
              <a:pPr eaLnBrk="1" hangingPunct="1"/>
              <a:t>6</a:t>
            </a:fld>
            <a:endParaRPr lang="en-US" altLang="en-US"/>
          </a:p>
        </p:txBody>
      </p:sp>
      <p:sp>
        <p:nvSpPr>
          <p:cNvPr id="7233" name="Rectangle 65">
            <a:extLst>
              <a:ext uri="{FF2B5EF4-FFF2-40B4-BE49-F238E27FC236}">
                <a16:creationId xmlns:a16="http://schemas.microsoft.com/office/drawing/2014/main" id="{36A9FC6C-651B-498B-B1BF-2A1195FAC875}"/>
              </a:ext>
            </a:extLst>
          </p:cNvPr>
          <p:cNvSpPr>
            <a:spLocks noGrp="1" noChangeArrowheads="1"/>
          </p:cNvSpPr>
          <p:nvPr>
            <p:ph type="title"/>
          </p:nvPr>
        </p:nvSpPr>
        <p:spPr/>
        <p:txBody>
          <a:bodyPr/>
          <a:lstStyle/>
          <a:p>
            <a:pPr eaLnBrk="1" hangingPunct="1">
              <a:defRPr/>
            </a:pPr>
            <a:r>
              <a:rPr lang="en-US"/>
              <a:t>Timeline of Genesis 7 &amp; 8</a:t>
            </a:r>
          </a:p>
        </p:txBody>
      </p:sp>
      <p:graphicFrame>
        <p:nvGraphicFramePr>
          <p:cNvPr id="7348" name="Group 180">
            <a:extLst>
              <a:ext uri="{FF2B5EF4-FFF2-40B4-BE49-F238E27FC236}">
                <a16:creationId xmlns:a16="http://schemas.microsoft.com/office/drawing/2014/main" id="{7063E77D-130D-4644-BBF2-C8C7DC07C2BE}"/>
              </a:ext>
            </a:extLst>
          </p:cNvPr>
          <p:cNvGraphicFramePr>
            <a:graphicFrameLocks noGrp="1"/>
          </p:cNvGraphicFramePr>
          <p:nvPr>
            <p:ph idx="1"/>
          </p:nvPr>
        </p:nvGraphicFramePr>
        <p:xfrm>
          <a:off x="196850" y="1371600"/>
          <a:ext cx="8763000" cy="4735515"/>
        </p:xfrm>
        <a:graphic>
          <a:graphicData uri="http://schemas.openxmlformats.org/drawingml/2006/table">
            <a:tbl>
              <a:tblPr/>
              <a:tblGrid>
                <a:gridCol w="1228458">
                  <a:extLst>
                    <a:ext uri="{9D8B030D-6E8A-4147-A177-3AD203B41FA5}">
                      <a16:colId xmlns:a16="http://schemas.microsoft.com/office/drawing/2014/main" val="20000"/>
                    </a:ext>
                  </a:extLst>
                </a:gridCol>
                <a:gridCol w="7534542">
                  <a:extLst>
                    <a:ext uri="{9D8B030D-6E8A-4147-A177-3AD203B41FA5}">
                      <a16:colId xmlns:a16="http://schemas.microsoft.com/office/drawing/2014/main" val="20001"/>
                    </a:ext>
                  </a:extLst>
                </a:gridCol>
              </a:tblGrid>
              <a:tr h="10048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40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Noah enters Ark, and God shuts door.  Intense rain falls 40 days and the fountains of the great deep opened up (from 17</a:t>
                      </a:r>
                      <a:r>
                        <a:rPr kumimoji="0" lang="en-US" sz="1800" b="0" i="0" u="none" strike="noStrike" cap="none" normalizeH="0" baseline="30000" dirty="0">
                          <a:ln>
                            <a:noFill/>
                          </a:ln>
                          <a:solidFill>
                            <a:schemeClr val="tx1"/>
                          </a:solidFill>
                          <a:effectLst/>
                          <a:latin typeface="Arial" charset="0"/>
                        </a:rPr>
                        <a:t>th</a:t>
                      </a:r>
                      <a:r>
                        <a:rPr kumimoji="0" lang="en-US" sz="1800" b="0" i="0" u="none" strike="noStrike" cap="none" normalizeH="0" baseline="0" dirty="0">
                          <a:ln>
                            <a:noFill/>
                          </a:ln>
                          <a:solidFill>
                            <a:schemeClr val="tx1"/>
                          </a:solidFill>
                          <a:effectLst/>
                          <a:latin typeface="Arial" charset="0"/>
                        </a:rPr>
                        <a:t> day of 2</a:t>
                      </a:r>
                      <a:r>
                        <a:rPr kumimoji="0" lang="en-US" sz="1800" b="0" i="0" u="none" strike="noStrike" cap="none" normalizeH="0" baseline="30000" dirty="0">
                          <a:ln>
                            <a:noFill/>
                          </a:ln>
                          <a:solidFill>
                            <a:schemeClr val="tx1"/>
                          </a:solidFill>
                          <a:effectLst/>
                          <a:latin typeface="Arial" charset="0"/>
                        </a:rPr>
                        <a:t>nd</a:t>
                      </a:r>
                      <a:r>
                        <a:rPr kumimoji="0" lang="en-US" sz="1800" b="0" i="0" u="none" strike="noStrike" cap="none" normalizeH="0" baseline="0" dirty="0">
                          <a:ln>
                            <a:noFill/>
                          </a:ln>
                          <a:solidFill>
                            <a:schemeClr val="tx1"/>
                          </a:solidFill>
                          <a:effectLst/>
                          <a:latin typeface="Arial" charset="0"/>
                        </a:rPr>
                        <a:t> month)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110 days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Water covers the earth in the next 110 days and starts to recede.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Ark rests on the mountains of Ararat (assuming 30 days to a month </a:t>
                      </a:r>
                      <a:r>
                        <a:rPr kumimoji="0" lang="en-US" sz="1800" b="0" i="0" u="none" strike="noStrike" cap="none" normalizeH="0" baseline="0">
                          <a:ln>
                            <a:noFill/>
                          </a:ln>
                          <a:solidFill>
                            <a:schemeClr val="tx1"/>
                          </a:solidFill>
                          <a:effectLst/>
                          <a:latin typeface="Arial" charset="0"/>
                          <a:sym typeface="Wingdings" pitchFamily="2" charset="2"/>
                        </a:rPr>
                        <a:t> 150</a:t>
                      </a:r>
                      <a:r>
                        <a:rPr kumimoji="0" lang="en-US" sz="1800" b="0" i="0" u="none" strike="noStrike" cap="none" normalizeH="0" baseline="30000">
                          <a:ln>
                            <a:noFill/>
                          </a:ln>
                          <a:solidFill>
                            <a:schemeClr val="tx1"/>
                          </a:solidFill>
                          <a:effectLst/>
                          <a:latin typeface="Arial" charset="0"/>
                          <a:sym typeface="Wingdings" pitchFamily="2" charset="2"/>
                        </a:rPr>
                        <a:t>th</a:t>
                      </a:r>
                      <a:r>
                        <a:rPr kumimoji="0" lang="en-US" sz="1800" b="0" i="0" u="none" strike="noStrike" cap="none" normalizeH="0" baseline="0">
                          <a:ln>
                            <a:noFill/>
                          </a:ln>
                          <a:solidFill>
                            <a:schemeClr val="tx1"/>
                          </a:solidFill>
                          <a:effectLst/>
                          <a:latin typeface="Arial" charset="0"/>
                          <a:sym typeface="Wingdings" pitchFamily="2" charset="2"/>
                        </a:rPr>
                        <a:t> day = 17</a:t>
                      </a:r>
                      <a:r>
                        <a:rPr kumimoji="0" lang="en-US" sz="1800" b="0" i="0" u="none" strike="noStrike" cap="none" normalizeH="0" baseline="30000">
                          <a:ln>
                            <a:noFill/>
                          </a:ln>
                          <a:solidFill>
                            <a:schemeClr val="tx1"/>
                          </a:solidFill>
                          <a:effectLst/>
                          <a:latin typeface="Arial" charset="0"/>
                          <a:sym typeface="Wingdings" pitchFamily="2" charset="2"/>
                        </a:rPr>
                        <a:t>th</a:t>
                      </a:r>
                      <a:r>
                        <a:rPr kumimoji="0" lang="en-US" sz="1800" b="0" i="0" u="none" strike="noStrike" cap="none" normalizeH="0" baseline="0">
                          <a:ln>
                            <a:noFill/>
                          </a:ln>
                          <a:solidFill>
                            <a:schemeClr val="tx1"/>
                          </a:solidFill>
                          <a:effectLst/>
                          <a:latin typeface="Arial" charset="0"/>
                          <a:sym typeface="Wingdings" pitchFamily="2" charset="2"/>
                        </a:rPr>
                        <a:t> day of 7</a:t>
                      </a:r>
                      <a:r>
                        <a:rPr kumimoji="0" lang="en-US" sz="1800" b="0" i="0" u="none" strike="noStrike" cap="none" normalizeH="0" baseline="30000">
                          <a:ln>
                            <a:noFill/>
                          </a:ln>
                          <a:solidFill>
                            <a:schemeClr val="tx1"/>
                          </a:solidFill>
                          <a:effectLst/>
                          <a:latin typeface="Arial" charset="0"/>
                          <a:sym typeface="Wingdings" pitchFamily="2" charset="2"/>
                        </a:rPr>
                        <a:t>th</a:t>
                      </a:r>
                      <a:r>
                        <a:rPr kumimoji="0" lang="en-US" sz="1800" b="0" i="0" u="none" strike="noStrike" cap="none" normalizeH="0" baseline="0">
                          <a:ln>
                            <a:noFill/>
                          </a:ln>
                          <a:solidFill>
                            <a:schemeClr val="tx1"/>
                          </a:solidFill>
                          <a:effectLst/>
                          <a:latin typeface="Arial" charset="0"/>
                          <a:sym typeface="Wingdings" pitchFamily="2" charset="2"/>
                        </a:rPr>
                        <a:t> month, Gen 8:3-4</a:t>
                      </a:r>
                      <a:r>
                        <a:rPr kumimoji="0" lang="en-US" sz="1800" b="0" i="0" u="none" strike="noStrike" cap="none" normalizeH="0" baseline="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1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74 days </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Tops of the mountains were seen.  (1</a:t>
                      </a:r>
                      <a:r>
                        <a:rPr kumimoji="0" lang="en-US" sz="1800" b="0" i="0" u="none" strike="noStrike" cap="none" normalizeH="0" baseline="30000" dirty="0">
                          <a:ln>
                            <a:noFill/>
                          </a:ln>
                          <a:solidFill>
                            <a:schemeClr val="tx1"/>
                          </a:solidFill>
                          <a:effectLst/>
                          <a:latin typeface="Arial" charset="0"/>
                        </a:rPr>
                        <a:t>st</a:t>
                      </a:r>
                      <a:r>
                        <a:rPr kumimoji="0" lang="en-US" sz="1800" b="0" i="0" u="none" strike="noStrike" cap="none" normalizeH="0" baseline="0" dirty="0">
                          <a:ln>
                            <a:noFill/>
                          </a:ln>
                          <a:solidFill>
                            <a:schemeClr val="tx1"/>
                          </a:solidFill>
                          <a:effectLst/>
                          <a:latin typeface="Arial" charset="0"/>
                        </a:rPr>
                        <a:t> day of 10</a:t>
                      </a:r>
                      <a:r>
                        <a:rPr kumimoji="0" lang="en-US" sz="1800" b="0" i="0" u="none" strike="noStrike" cap="none" normalizeH="0" baseline="30000" dirty="0">
                          <a:ln>
                            <a:noFill/>
                          </a:ln>
                          <a:solidFill>
                            <a:schemeClr val="tx1"/>
                          </a:solidFill>
                          <a:effectLst/>
                          <a:latin typeface="Arial" charset="0"/>
                        </a:rPr>
                        <a:t>th</a:t>
                      </a:r>
                      <a:r>
                        <a:rPr kumimoji="0" lang="en-US" sz="1800" b="0" i="0" u="none" strike="noStrike" cap="none" normalizeH="0" baseline="0" dirty="0">
                          <a:ln>
                            <a:noFill/>
                          </a:ln>
                          <a:solidFill>
                            <a:schemeClr val="tx1"/>
                          </a:solidFill>
                          <a:effectLst/>
                          <a:latin typeface="Arial" charset="0"/>
                        </a:rPr>
                        <a:t> month, total=224)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3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40 days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After an additional 40 days, Noah sends a raven out of the Ark. (tot=264)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1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7 days?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After another seven days?, Noah sends a dove out of the Ark. (tot=271)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3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7 days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After another seven days, Noah sends out a dove for a second time.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1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charset="0"/>
                        </a:rPr>
                        <a:t>7 days</a:t>
                      </a: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 third dove is sent after seven more days. (tot=285)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3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rPr>
                        <a:t>29 days</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Noah removes covering of the Ark.  (1</a:t>
                      </a:r>
                      <a:r>
                        <a:rPr kumimoji="0" lang="en-US" sz="1800" b="0" i="0" u="none" strike="noStrike" cap="none" normalizeH="0" baseline="30000" dirty="0">
                          <a:ln>
                            <a:noFill/>
                          </a:ln>
                          <a:solidFill>
                            <a:schemeClr val="tx1"/>
                          </a:solidFill>
                          <a:effectLst/>
                          <a:latin typeface="Arial" charset="0"/>
                        </a:rPr>
                        <a:t>st</a:t>
                      </a:r>
                      <a:r>
                        <a:rPr kumimoji="0" lang="en-US" sz="1800" b="0" i="0" u="none" strike="noStrike" cap="none" normalizeH="0" baseline="0" dirty="0">
                          <a:ln>
                            <a:noFill/>
                          </a:ln>
                          <a:solidFill>
                            <a:schemeClr val="tx1"/>
                          </a:solidFill>
                          <a:effectLst/>
                          <a:latin typeface="Arial" charset="0"/>
                        </a:rPr>
                        <a:t> day of 1</a:t>
                      </a:r>
                      <a:r>
                        <a:rPr kumimoji="0" lang="en-US" sz="1800" b="0" i="0" u="none" strike="noStrike" cap="none" normalizeH="0" baseline="30000" dirty="0">
                          <a:ln>
                            <a:noFill/>
                          </a:ln>
                          <a:solidFill>
                            <a:schemeClr val="tx1"/>
                          </a:solidFill>
                          <a:effectLst/>
                          <a:latin typeface="Arial" charset="0"/>
                        </a:rPr>
                        <a:t>st</a:t>
                      </a:r>
                      <a:r>
                        <a:rPr kumimoji="0" lang="en-US" sz="1800" b="0" i="0" u="none" strike="noStrike" cap="none" normalizeH="0" baseline="0" dirty="0">
                          <a:ln>
                            <a:noFill/>
                          </a:ln>
                          <a:solidFill>
                            <a:schemeClr val="tx1"/>
                          </a:solidFill>
                          <a:effectLst/>
                          <a:latin typeface="Arial" charset="0"/>
                        </a:rPr>
                        <a:t> month, total=314)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1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rPr>
                        <a:t>56 days</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Noah and family leave Ark.  (27</a:t>
                      </a:r>
                      <a:r>
                        <a:rPr kumimoji="0" lang="en-US" sz="1800" b="0" i="0" u="none" strike="noStrike" cap="none" normalizeH="0" baseline="30000" dirty="0">
                          <a:ln>
                            <a:noFill/>
                          </a:ln>
                          <a:solidFill>
                            <a:schemeClr val="tx1"/>
                          </a:solidFill>
                          <a:effectLst/>
                          <a:latin typeface="Arial" charset="0"/>
                        </a:rPr>
                        <a:t>th</a:t>
                      </a:r>
                      <a:r>
                        <a:rPr kumimoji="0" lang="en-US" sz="1800" b="0" i="0" u="none" strike="noStrike" cap="none" normalizeH="0" baseline="0" dirty="0">
                          <a:ln>
                            <a:noFill/>
                          </a:ln>
                          <a:solidFill>
                            <a:schemeClr val="tx1"/>
                          </a:solidFill>
                          <a:effectLst/>
                          <a:latin typeface="Arial" charset="0"/>
                        </a:rPr>
                        <a:t> day of 2</a:t>
                      </a:r>
                      <a:r>
                        <a:rPr kumimoji="0" lang="en-US" sz="1800" b="0" i="0" u="none" strike="noStrike" cap="none" normalizeH="0" baseline="30000" dirty="0">
                          <a:ln>
                            <a:noFill/>
                          </a:ln>
                          <a:solidFill>
                            <a:schemeClr val="tx1"/>
                          </a:solidFill>
                          <a:effectLst/>
                          <a:latin typeface="Arial" charset="0"/>
                        </a:rPr>
                        <a:t>nd</a:t>
                      </a:r>
                      <a:r>
                        <a:rPr kumimoji="0" lang="en-US" sz="1800" b="0" i="0" u="none" strike="noStrike" cap="none" normalizeH="0" baseline="0" dirty="0">
                          <a:ln>
                            <a:noFill/>
                          </a:ln>
                          <a:solidFill>
                            <a:schemeClr val="tx1"/>
                          </a:solidFill>
                          <a:effectLst/>
                          <a:latin typeface="Arial" charset="0"/>
                        </a:rPr>
                        <a:t> month, 370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349" name="Text Box 181">
            <a:extLst>
              <a:ext uri="{FF2B5EF4-FFF2-40B4-BE49-F238E27FC236}">
                <a16:creationId xmlns:a16="http://schemas.microsoft.com/office/drawing/2014/main" id="{AC8907F2-1849-42EA-B961-0496965CE26A}"/>
              </a:ext>
            </a:extLst>
          </p:cNvPr>
          <p:cNvSpPr txBox="1">
            <a:spLocks noChangeArrowheads="1"/>
          </p:cNvSpPr>
          <p:nvPr/>
        </p:nvSpPr>
        <p:spPr bwMode="auto">
          <a:xfrm>
            <a:off x="2905125" y="6324600"/>
            <a:ext cx="3038475" cy="400050"/>
          </a:xfrm>
          <a:prstGeom prst="rect">
            <a:avLst/>
          </a:prstGeom>
          <a:noFill/>
          <a:ln w="9525">
            <a:noFill/>
            <a:miter lim="800000"/>
            <a:headEnd/>
            <a:tailEnd/>
          </a:ln>
          <a:effectLst/>
        </p:spPr>
        <p:txBody>
          <a:bodyPr wrap="none">
            <a:spAutoFit/>
          </a:bodyPr>
          <a:lstStyle/>
          <a:p>
            <a:pPr>
              <a:defRPr/>
            </a:pPr>
            <a:r>
              <a:rPr lang="en-US" sz="2000" b="1" dirty="0">
                <a:effectLst>
                  <a:outerShdw blurRad="38100" dist="38100" dir="2700000" algn="tl">
                    <a:srgbClr val="C0C0C0"/>
                  </a:outerShdw>
                </a:effectLst>
                <a:latin typeface="Arial" charset="0"/>
              </a:rPr>
              <a:t>Total 1 year in the ark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214D2A-C231-44C9-B7D9-97D9FD6BE13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866391-2A9F-4730-ABAC-66BDE906D443}" type="slidenum">
              <a:rPr lang="en-US" altLang="en-US"/>
              <a:pPr eaLnBrk="1" hangingPunct="1"/>
              <a:t>7</a:t>
            </a:fld>
            <a:endParaRPr lang="en-US" altLang="en-US"/>
          </a:p>
        </p:txBody>
      </p:sp>
      <p:sp>
        <p:nvSpPr>
          <p:cNvPr id="10242" name="Rectangle 2">
            <a:extLst>
              <a:ext uri="{FF2B5EF4-FFF2-40B4-BE49-F238E27FC236}">
                <a16:creationId xmlns:a16="http://schemas.microsoft.com/office/drawing/2014/main" id="{320ED247-2176-4319-AC5D-F33EFB71ED7C}"/>
              </a:ext>
            </a:extLst>
          </p:cNvPr>
          <p:cNvSpPr>
            <a:spLocks noGrp="1" noChangeArrowheads="1"/>
          </p:cNvSpPr>
          <p:nvPr>
            <p:ph type="title"/>
          </p:nvPr>
        </p:nvSpPr>
        <p:spPr/>
        <p:txBody>
          <a:bodyPr/>
          <a:lstStyle/>
          <a:p>
            <a:pPr eaLnBrk="1" hangingPunct="1">
              <a:defRPr/>
            </a:pPr>
            <a:r>
              <a:rPr lang="en-US"/>
              <a:t>Key descriptions</a:t>
            </a:r>
          </a:p>
        </p:txBody>
      </p:sp>
      <p:sp>
        <p:nvSpPr>
          <p:cNvPr id="10243" name="Rectangle 3">
            <a:extLst>
              <a:ext uri="{FF2B5EF4-FFF2-40B4-BE49-F238E27FC236}">
                <a16:creationId xmlns:a16="http://schemas.microsoft.com/office/drawing/2014/main" id="{243DE110-EFDF-40E6-9400-BCF0B7978E7E}"/>
              </a:ext>
            </a:extLst>
          </p:cNvPr>
          <p:cNvSpPr>
            <a:spLocks noGrp="1" noChangeArrowheads="1"/>
          </p:cNvSpPr>
          <p:nvPr>
            <p:ph type="body" idx="1"/>
          </p:nvPr>
        </p:nvSpPr>
        <p:spPr>
          <a:xfrm>
            <a:off x="228600" y="1447800"/>
            <a:ext cx="8610600" cy="5105400"/>
          </a:xfrm>
        </p:spPr>
        <p:txBody>
          <a:bodyPr/>
          <a:lstStyle/>
          <a:p>
            <a:pPr eaLnBrk="1" hangingPunct="1">
              <a:lnSpc>
                <a:spcPct val="80000"/>
              </a:lnSpc>
              <a:defRPr/>
            </a:pPr>
            <a:r>
              <a:rPr lang="en-US" sz="2800"/>
              <a:t>on that day all the springs of the great deep burst forth </a:t>
            </a:r>
          </a:p>
          <a:p>
            <a:pPr eaLnBrk="1" hangingPunct="1">
              <a:lnSpc>
                <a:spcPct val="80000"/>
              </a:lnSpc>
              <a:defRPr/>
            </a:pPr>
            <a:r>
              <a:rPr lang="en-US" sz="2800"/>
              <a:t>and the floodgates of the heavens were opened</a:t>
            </a:r>
          </a:p>
          <a:p>
            <a:pPr eaLnBrk="1" hangingPunct="1">
              <a:lnSpc>
                <a:spcPct val="80000"/>
              </a:lnSpc>
              <a:defRPr/>
            </a:pPr>
            <a:r>
              <a:rPr lang="en-US" sz="2800"/>
              <a:t>For forty days the flood kept coming ...  The waters rose and increased greatly on the earth</a:t>
            </a:r>
          </a:p>
          <a:p>
            <a:pPr eaLnBrk="1" hangingPunct="1">
              <a:lnSpc>
                <a:spcPct val="80000"/>
              </a:lnSpc>
              <a:defRPr/>
            </a:pPr>
            <a:r>
              <a:rPr lang="en-US" sz="2800"/>
              <a:t>and all the high mountains under the entire heavens were covered… to a depth of more than fifteen cubits</a:t>
            </a:r>
          </a:p>
          <a:p>
            <a:pPr eaLnBrk="1" hangingPunct="1">
              <a:lnSpc>
                <a:spcPct val="80000"/>
              </a:lnSpc>
              <a:defRPr/>
            </a:pPr>
            <a:r>
              <a:rPr lang="en-US" sz="2800"/>
              <a:t>Every living thing that moved on the earth perished</a:t>
            </a:r>
          </a:p>
          <a:p>
            <a:pPr eaLnBrk="1" hangingPunct="1">
              <a:lnSpc>
                <a:spcPct val="80000"/>
              </a:lnSpc>
              <a:defRPr/>
            </a:pPr>
            <a:r>
              <a:rPr lang="en-US" sz="2800"/>
              <a:t>The waters flooded the earth for a hundred and fifty days</a:t>
            </a:r>
          </a:p>
          <a:p>
            <a:pPr eaLnBrk="1" hangingPunct="1">
              <a:lnSpc>
                <a:spcPct val="80000"/>
              </a:lnSpc>
              <a:defRPr/>
            </a:pPr>
            <a:r>
              <a:rPr lang="en-US" sz="2800"/>
              <a:t>Waters continued to recede and land finally dries out after 1 whole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B934-F35A-4DFF-8F1A-D737B19CA94A}"/>
              </a:ext>
            </a:extLst>
          </p:cNvPr>
          <p:cNvSpPr>
            <a:spLocks noGrp="1"/>
          </p:cNvSpPr>
          <p:nvPr>
            <p:ph type="title"/>
          </p:nvPr>
        </p:nvSpPr>
        <p:spPr/>
        <p:txBody>
          <a:bodyPr/>
          <a:lstStyle/>
          <a:p>
            <a:r>
              <a:rPr lang="en-US" dirty="0"/>
              <a:t>Highlights of Video – Part 4</a:t>
            </a:r>
          </a:p>
        </p:txBody>
      </p:sp>
      <p:sp>
        <p:nvSpPr>
          <p:cNvPr id="3" name="Content Placeholder 2">
            <a:extLst>
              <a:ext uri="{FF2B5EF4-FFF2-40B4-BE49-F238E27FC236}">
                <a16:creationId xmlns:a16="http://schemas.microsoft.com/office/drawing/2014/main" id="{CABF5D72-E61D-43E2-A43A-1EAA1578EF47}"/>
              </a:ext>
            </a:extLst>
          </p:cNvPr>
          <p:cNvSpPr>
            <a:spLocks noGrp="1"/>
          </p:cNvSpPr>
          <p:nvPr>
            <p:ph idx="1"/>
          </p:nvPr>
        </p:nvSpPr>
        <p:spPr>
          <a:xfrm>
            <a:off x="628650" y="1465144"/>
            <a:ext cx="7886700" cy="4351338"/>
          </a:xfrm>
        </p:spPr>
        <p:txBody>
          <a:bodyPr/>
          <a:lstStyle/>
          <a:p>
            <a:r>
              <a:rPr lang="en-US" dirty="0"/>
              <a:t>Dinosaur National Monument</a:t>
            </a:r>
          </a:p>
          <a:p>
            <a:pPr lvl="1"/>
            <a:r>
              <a:rPr lang="en-US" dirty="0"/>
              <a:t>~1500 Dino bones in the exhibit hall alone</a:t>
            </a:r>
          </a:p>
          <a:p>
            <a:pPr lvl="1"/>
            <a:r>
              <a:rPr lang="en-US" dirty="0"/>
              <a:t>But also fossil clams and snails</a:t>
            </a:r>
          </a:p>
          <a:p>
            <a:pPr lvl="1"/>
            <a:r>
              <a:rPr lang="en-US" dirty="0"/>
              <a:t>Part of the Morrison Formation</a:t>
            </a:r>
          </a:p>
          <a:p>
            <a:pPr lvl="2"/>
            <a:r>
              <a:rPr lang="en-US" dirty="0"/>
              <a:t>Dino bones along with sharks and fish</a:t>
            </a:r>
          </a:p>
          <a:p>
            <a:pPr lvl="1"/>
            <a:r>
              <a:rPr lang="en-US" dirty="0"/>
              <a:t>Intact mixed with dismembered </a:t>
            </a:r>
            <a:r>
              <a:rPr lang="en-US" dirty="0" err="1"/>
              <a:t>dinos</a:t>
            </a:r>
            <a:r>
              <a:rPr lang="en-US" dirty="0"/>
              <a:t> </a:t>
            </a:r>
            <a:br>
              <a:rPr lang="en-US" dirty="0"/>
            </a:br>
            <a:r>
              <a:rPr lang="en-US" dirty="0"/>
              <a:t>(disarticulated) and other clues indicate</a:t>
            </a:r>
            <a:br>
              <a:rPr lang="en-US" dirty="0"/>
            </a:br>
            <a:r>
              <a:rPr lang="en-US" dirty="0"/>
              <a:t>they died elsewhere </a:t>
            </a:r>
            <a:br>
              <a:rPr lang="en-US" dirty="0"/>
            </a:br>
            <a:r>
              <a:rPr lang="en-US" dirty="0"/>
              <a:t>and were all </a:t>
            </a:r>
            <a:br>
              <a:rPr lang="en-US" dirty="0"/>
            </a:br>
            <a:r>
              <a:rPr lang="en-US" dirty="0"/>
              <a:t>transported here</a:t>
            </a:r>
          </a:p>
        </p:txBody>
      </p:sp>
      <p:pic>
        <p:nvPicPr>
          <p:cNvPr id="5" name="Picture 4">
            <a:extLst>
              <a:ext uri="{FF2B5EF4-FFF2-40B4-BE49-F238E27FC236}">
                <a16:creationId xmlns:a16="http://schemas.microsoft.com/office/drawing/2014/main" id="{DD8C80BB-14C5-41B3-B315-84D1ECFA3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832" y="2729217"/>
            <a:ext cx="2321168" cy="3950925"/>
          </a:xfrm>
          <a:prstGeom prst="rect">
            <a:avLst/>
          </a:prstGeom>
        </p:spPr>
      </p:pic>
      <p:pic>
        <p:nvPicPr>
          <p:cNvPr id="7" name="Picture 6">
            <a:extLst>
              <a:ext uri="{FF2B5EF4-FFF2-40B4-BE49-F238E27FC236}">
                <a16:creationId xmlns:a16="http://schemas.microsoft.com/office/drawing/2014/main" id="{B1B4DA3A-CFFF-470F-9299-5A1344F7C4FD}"/>
              </a:ext>
            </a:extLst>
          </p:cNvPr>
          <p:cNvPicPr>
            <a:picLocks noChangeAspect="1"/>
          </p:cNvPicPr>
          <p:nvPr/>
        </p:nvPicPr>
        <p:blipFill rotWithShape="1">
          <a:blip r:embed="rId3">
            <a:extLst>
              <a:ext uri="{28A0092B-C50C-407E-A947-70E740481C1C}">
                <a14:useLocalDpi xmlns:a14="http://schemas.microsoft.com/office/drawing/2010/main" val="0"/>
              </a:ext>
            </a:extLst>
          </a:blip>
          <a:srcRect l="9519" r="9423"/>
          <a:stretch/>
        </p:blipFill>
        <p:spPr>
          <a:xfrm>
            <a:off x="4009289" y="4180885"/>
            <a:ext cx="3242164" cy="2611824"/>
          </a:xfrm>
          <a:prstGeom prst="rect">
            <a:avLst/>
          </a:prstGeom>
        </p:spPr>
      </p:pic>
    </p:spTree>
    <p:extLst>
      <p:ext uri="{BB962C8B-B14F-4D97-AF65-F5344CB8AC3E}">
        <p14:creationId xmlns:p14="http://schemas.microsoft.com/office/powerpoint/2010/main" val="217052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AC1D-EF4E-40CE-9500-03FB3C247D03}"/>
              </a:ext>
            </a:extLst>
          </p:cNvPr>
          <p:cNvSpPr>
            <a:spLocks noGrp="1"/>
          </p:cNvSpPr>
          <p:nvPr>
            <p:ph type="title"/>
          </p:nvPr>
        </p:nvSpPr>
        <p:spPr/>
        <p:txBody>
          <a:bodyPr/>
          <a:lstStyle/>
          <a:p>
            <a:r>
              <a:rPr lang="en-US" dirty="0"/>
              <a:t>Highlights – What Does the Evidence Show?</a:t>
            </a:r>
          </a:p>
        </p:txBody>
      </p:sp>
      <p:sp>
        <p:nvSpPr>
          <p:cNvPr id="3" name="Content Placeholder 2">
            <a:extLst>
              <a:ext uri="{FF2B5EF4-FFF2-40B4-BE49-F238E27FC236}">
                <a16:creationId xmlns:a16="http://schemas.microsoft.com/office/drawing/2014/main" id="{61B03A28-2801-4A5A-BA82-A7A75F0F0748}"/>
              </a:ext>
            </a:extLst>
          </p:cNvPr>
          <p:cNvSpPr>
            <a:spLocks noGrp="1"/>
          </p:cNvSpPr>
          <p:nvPr>
            <p:ph idx="1"/>
          </p:nvPr>
        </p:nvSpPr>
        <p:spPr/>
        <p:txBody>
          <a:bodyPr>
            <a:normAutofit/>
          </a:bodyPr>
          <a:lstStyle/>
          <a:p>
            <a:r>
              <a:rPr lang="en-US" dirty="0"/>
              <a:t>Diversity – Many different kinds of fossils all preserved w/o signs of decay; requires rapid burial</a:t>
            </a:r>
          </a:p>
          <a:p>
            <a:r>
              <a:rPr lang="en-US" dirty="0"/>
              <a:t>Stasis (stability) – no signs of species changing over time; just sudden “emergence” of new creatures</a:t>
            </a:r>
          </a:p>
          <a:p>
            <a:r>
              <a:rPr lang="en-US" dirty="0"/>
              <a:t>Complexity – complex creatures found in every strata (even the ‘oldest’ bottom levels – Cambrian “explosion”)</a:t>
            </a:r>
          </a:p>
          <a:p>
            <a:r>
              <a:rPr lang="en-US" dirty="0"/>
              <a:t>Un-conformities – “missing” layers representing supposed millions of years with no erosion</a:t>
            </a:r>
          </a:p>
        </p:txBody>
      </p:sp>
    </p:spTree>
    <p:extLst>
      <p:ext uri="{BB962C8B-B14F-4D97-AF65-F5344CB8AC3E}">
        <p14:creationId xmlns:p14="http://schemas.microsoft.com/office/powerpoint/2010/main" val="260063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1421</Words>
  <Application>Microsoft Office PowerPoint</Application>
  <PresentationFormat>On-screen Show (4:3)</PresentationFormat>
  <Paragraphs>139</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Lessons 4 &amp; 5 Buried Clues &amp; Flood or Fiction</vt:lpstr>
      <vt:lpstr>What the Bible says</vt:lpstr>
      <vt:lpstr>Gen 7-8</vt:lpstr>
      <vt:lpstr>Gen 8</vt:lpstr>
      <vt:lpstr>Gen 8</vt:lpstr>
      <vt:lpstr>Timeline of Genesis 7 &amp; 8</vt:lpstr>
      <vt:lpstr>Key descriptions</vt:lpstr>
      <vt:lpstr>Highlights of Video – Part 4</vt:lpstr>
      <vt:lpstr>Highlights – What Does the Evidence Show?</vt:lpstr>
      <vt:lpstr>Highlights – What Does the Evidence Show?</vt:lpstr>
      <vt:lpstr>Session 5 – Flood or Fiction?</vt:lpstr>
      <vt:lpstr>Highlights of Video – Part 5</vt:lpstr>
      <vt:lpstr>Present day Colorado River Carve the Grand Canyon?</vt:lpstr>
      <vt:lpstr>Grand Canyon</vt:lpstr>
      <vt:lpstr>Another evidence for rapid Grand Canyon formation</vt:lpstr>
      <vt:lpstr>Mt St Helens</vt:lpstr>
      <vt:lpstr>What’s the evidence</vt:lpstr>
      <vt:lpstr>What’s the evidence?</vt:lpstr>
      <vt:lpstr>What’s the evidence?</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4 &amp; 5 Buried Clues Flood or Fiction</dc:title>
  <dc:creator>MarkJulie</dc:creator>
  <cp:lastModifiedBy>MarkJulie</cp:lastModifiedBy>
  <cp:revision>19</cp:revision>
  <dcterms:created xsi:type="dcterms:W3CDTF">2019-05-04T17:12:52Z</dcterms:created>
  <dcterms:modified xsi:type="dcterms:W3CDTF">2019-05-05T15:38:33Z</dcterms:modified>
</cp:coreProperties>
</file>