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84" r:id="rId3"/>
    <p:sldId id="285" r:id="rId4"/>
    <p:sldId id="286" r:id="rId5"/>
    <p:sldId id="282" r:id="rId6"/>
    <p:sldId id="283" r:id="rId7"/>
    <p:sldId id="288" r:id="rId8"/>
    <p:sldId id="289" r:id="rId9"/>
    <p:sldId id="28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78" autoAdjust="0"/>
    <p:restoredTop sz="95285" autoAdjust="0"/>
  </p:normalViewPr>
  <p:slideViewPr>
    <p:cSldViewPr snapToGrid="0">
      <p:cViewPr varScale="1">
        <p:scale>
          <a:sx n="83" d="100"/>
          <a:sy n="83" d="100"/>
        </p:scale>
        <p:origin x="52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A144B7-D6EA-4006-A73F-D433AA31D440}" type="datetimeFigureOut">
              <a:rPr lang="en-US" smtClean="0"/>
              <a:t>6/15/2019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110BF1-E31D-4903-8E70-47FD78581F2E}" type="slidenum">
              <a:rPr lang="en-US" smtClean="0"/>
              <a:t>‹#›</a:t>
            </a:fld>
            <a:endParaRPr lang="en-US"/>
          </a:p>
        </p:txBody>
      </p:sp>
    </p:spTree>
    <p:extLst>
      <p:ext uri="{BB962C8B-B14F-4D97-AF65-F5344CB8AC3E}">
        <p14:creationId xmlns:p14="http://schemas.microsoft.com/office/powerpoint/2010/main" val="2296105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series has mentioned on occasion great scientists of the past who were devout believers in the truth of Scripture.  I list a few here as examples.  These scientists of the past clearly refute the modern claims that science and the Bible do not mix.</a:t>
            </a:r>
          </a:p>
        </p:txBody>
      </p:sp>
      <p:sp>
        <p:nvSpPr>
          <p:cNvPr id="4" name="Slide Number Placeholder 3"/>
          <p:cNvSpPr>
            <a:spLocks noGrp="1"/>
          </p:cNvSpPr>
          <p:nvPr>
            <p:ph type="sldNum" sz="quarter" idx="5"/>
          </p:nvPr>
        </p:nvSpPr>
        <p:spPr/>
        <p:txBody>
          <a:bodyPr/>
          <a:lstStyle/>
          <a:p>
            <a:fld id="{5B110BF1-E31D-4903-8E70-47FD78581F2E}" type="slidenum">
              <a:rPr lang="en-US" smtClean="0"/>
              <a:t>7</a:t>
            </a:fld>
            <a:endParaRPr lang="en-US"/>
          </a:p>
        </p:txBody>
      </p:sp>
    </p:spTree>
    <p:extLst>
      <p:ext uri="{BB962C8B-B14F-4D97-AF65-F5344CB8AC3E}">
        <p14:creationId xmlns:p14="http://schemas.microsoft.com/office/powerpoint/2010/main" val="20334349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CD472-EB79-4A5C-8E4F-2D81342F2E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8477FE-3EA0-45D2-8BE4-4F31D43C28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A8914AE-11B6-46A4-A589-661CC1CF2983}"/>
              </a:ext>
            </a:extLst>
          </p:cNvPr>
          <p:cNvSpPr>
            <a:spLocks noGrp="1"/>
          </p:cNvSpPr>
          <p:nvPr>
            <p:ph type="dt" sz="half" idx="10"/>
          </p:nvPr>
        </p:nvSpPr>
        <p:spPr/>
        <p:txBody>
          <a:bodyPr/>
          <a:lstStyle/>
          <a:p>
            <a:fld id="{7A56B4E2-4C79-43A8-92BF-C102848AE8E9}" type="datetimeFigureOut">
              <a:rPr lang="en-US" smtClean="0"/>
              <a:t>6/15/2019</a:t>
            </a:fld>
            <a:endParaRPr lang="en-US"/>
          </a:p>
        </p:txBody>
      </p:sp>
      <p:sp>
        <p:nvSpPr>
          <p:cNvPr id="5" name="Footer Placeholder 4">
            <a:extLst>
              <a:ext uri="{FF2B5EF4-FFF2-40B4-BE49-F238E27FC236}">
                <a16:creationId xmlns:a16="http://schemas.microsoft.com/office/drawing/2014/main" id="{532C627C-53D1-40E3-95A1-B04515F2F5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AFFA4E-7544-4593-BE94-CD334D249931}"/>
              </a:ext>
            </a:extLst>
          </p:cNvPr>
          <p:cNvSpPr>
            <a:spLocks noGrp="1"/>
          </p:cNvSpPr>
          <p:nvPr>
            <p:ph type="sldNum" sz="quarter" idx="12"/>
          </p:nvPr>
        </p:nvSpPr>
        <p:spPr/>
        <p:txBody>
          <a:bodyPr/>
          <a:lstStyle/>
          <a:p>
            <a:fld id="{30393CAF-028E-4821-B30A-0DECE7C820CE}" type="slidenum">
              <a:rPr lang="en-US" smtClean="0"/>
              <a:t>‹#›</a:t>
            </a:fld>
            <a:endParaRPr lang="en-US"/>
          </a:p>
        </p:txBody>
      </p:sp>
    </p:spTree>
    <p:extLst>
      <p:ext uri="{BB962C8B-B14F-4D97-AF65-F5344CB8AC3E}">
        <p14:creationId xmlns:p14="http://schemas.microsoft.com/office/powerpoint/2010/main" val="346028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BAD59-D73F-40EA-A40A-A36B65E139E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FB36AD3-1751-49BA-9D2B-262A05F790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A6B21C-8690-4665-90C5-3D3D92DE983E}"/>
              </a:ext>
            </a:extLst>
          </p:cNvPr>
          <p:cNvSpPr>
            <a:spLocks noGrp="1"/>
          </p:cNvSpPr>
          <p:nvPr>
            <p:ph type="dt" sz="half" idx="10"/>
          </p:nvPr>
        </p:nvSpPr>
        <p:spPr/>
        <p:txBody>
          <a:bodyPr/>
          <a:lstStyle/>
          <a:p>
            <a:fld id="{7A56B4E2-4C79-43A8-92BF-C102848AE8E9}" type="datetimeFigureOut">
              <a:rPr lang="en-US" smtClean="0"/>
              <a:t>6/15/2019</a:t>
            </a:fld>
            <a:endParaRPr lang="en-US"/>
          </a:p>
        </p:txBody>
      </p:sp>
      <p:sp>
        <p:nvSpPr>
          <p:cNvPr id="5" name="Footer Placeholder 4">
            <a:extLst>
              <a:ext uri="{FF2B5EF4-FFF2-40B4-BE49-F238E27FC236}">
                <a16:creationId xmlns:a16="http://schemas.microsoft.com/office/drawing/2014/main" id="{873CED5E-2ACE-4EAA-A5B0-8A18F080B9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46EADD-AA96-4F70-8B64-580F537FBA07}"/>
              </a:ext>
            </a:extLst>
          </p:cNvPr>
          <p:cNvSpPr>
            <a:spLocks noGrp="1"/>
          </p:cNvSpPr>
          <p:nvPr>
            <p:ph type="sldNum" sz="quarter" idx="12"/>
          </p:nvPr>
        </p:nvSpPr>
        <p:spPr/>
        <p:txBody>
          <a:bodyPr/>
          <a:lstStyle/>
          <a:p>
            <a:fld id="{30393CAF-028E-4821-B30A-0DECE7C820CE}" type="slidenum">
              <a:rPr lang="en-US" smtClean="0"/>
              <a:t>‹#›</a:t>
            </a:fld>
            <a:endParaRPr lang="en-US"/>
          </a:p>
        </p:txBody>
      </p:sp>
    </p:spTree>
    <p:extLst>
      <p:ext uri="{BB962C8B-B14F-4D97-AF65-F5344CB8AC3E}">
        <p14:creationId xmlns:p14="http://schemas.microsoft.com/office/powerpoint/2010/main" val="237790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F5E3AC2-D0B9-49D7-ADFA-43F39AF1C12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A7DAB33-5DC4-48C4-A9D8-65558AC5B86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D6DCAA-C96C-474D-A836-038A8E0E3CDA}"/>
              </a:ext>
            </a:extLst>
          </p:cNvPr>
          <p:cNvSpPr>
            <a:spLocks noGrp="1"/>
          </p:cNvSpPr>
          <p:nvPr>
            <p:ph type="dt" sz="half" idx="10"/>
          </p:nvPr>
        </p:nvSpPr>
        <p:spPr/>
        <p:txBody>
          <a:bodyPr/>
          <a:lstStyle/>
          <a:p>
            <a:fld id="{7A56B4E2-4C79-43A8-92BF-C102848AE8E9}" type="datetimeFigureOut">
              <a:rPr lang="en-US" smtClean="0"/>
              <a:t>6/15/2019</a:t>
            </a:fld>
            <a:endParaRPr lang="en-US"/>
          </a:p>
        </p:txBody>
      </p:sp>
      <p:sp>
        <p:nvSpPr>
          <p:cNvPr id="5" name="Footer Placeholder 4">
            <a:extLst>
              <a:ext uri="{FF2B5EF4-FFF2-40B4-BE49-F238E27FC236}">
                <a16:creationId xmlns:a16="http://schemas.microsoft.com/office/drawing/2014/main" id="{7A659C39-7BA3-48E1-94A6-31E602E22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4F3E6B-DC61-4600-B47B-8298990077FF}"/>
              </a:ext>
            </a:extLst>
          </p:cNvPr>
          <p:cNvSpPr>
            <a:spLocks noGrp="1"/>
          </p:cNvSpPr>
          <p:nvPr>
            <p:ph type="sldNum" sz="quarter" idx="12"/>
          </p:nvPr>
        </p:nvSpPr>
        <p:spPr/>
        <p:txBody>
          <a:bodyPr/>
          <a:lstStyle/>
          <a:p>
            <a:fld id="{30393CAF-028E-4821-B30A-0DECE7C820CE}" type="slidenum">
              <a:rPr lang="en-US" smtClean="0"/>
              <a:t>‹#›</a:t>
            </a:fld>
            <a:endParaRPr lang="en-US"/>
          </a:p>
        </p:txBody>
      </p:sp>
    </p:spTree>
    <p:extLst>
      <p:ext uri="{BB962C8B-B14F-4D97-AF65-F5344CB8AC3E}">
        <p14:creationId xmlns:p14="http://schemas.microsoft.com/office/powerpoint/2010/main" val="4164794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AE218-D30B-4564-9D89-B8E0F9DB8C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271124-CB1B-4721-8322-B34BEE942A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B54F87-EDBA-422B-9569-FCAA0130003F}"/>
              </a:ext>
            </a:extLst>
          </p:cNvPr>
          <p:cNvSpPr>
            <a:spLocks noGrp="1"/>
          </p:cNvSpPr>
          <p:nvPr>
            <p:ph type="dt" sz="half" idx="10"/>
          </p:nvPr>
        </p:nvSpPr>
        <p:spPr/>
        <p:txBody>
          <a:bodyPr/>
          <a:lstStyle/>
          <a:p>
            <a:fld id="{7A56B4E2-4C79-43A8-92BF-C102848AE8E9}" type="datetimeFigureOut">
              <a:rPr lang="en-US" smtClean="0"/>
              <a:t>6/15/2019</a:t>
            </a:fld>
            <a:endParaRPr lang="en-US"/>
          </a:p>
        </p:txBody>
      </p:sp>
      <p:sp>
        <p:nvSpPr>
          <p:cNvPr id="5" name="Footer Placeholder 4">
            <a:extLst>
              <a:ext uri="{FF2B5EF4-FFF2-40B4-BE49-F238E27FC236}">
                <a16:creationId xmlns:a16="http://schemas.microsoft.com/office/drawing/2014/main" id="{53636E7C-C723-447D-9B55-219B41BBE6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F89EE7-121B-41E5-855B-A3B25FC9BC5B}"/>
              </a:ext>
            </a:extLst>
          </p:cNvPr>
          <p:cNvSpPr>
            <a:spLocks noGrp="1"/>
          </p:cNvSpPr>
          <p:nvPr>
            <p:ph type="sldNum" sz="quarter" idx="12"/>
          </p:nvPr>
        </p:nvSpPr>
        <p:spPr/>
        <p:txBody>
          <a:bodyPr/>
          <a:lstStyle/>
          <a:p>
            <a:fld id="{30393CAF-028E-4821-B30A-0DECE7C820CE}" type="slidenum">
              <a:rPr lang="en-US" smtClean="0"/>
              <a:t>‹#›</a:t>
            </a:fld>
            <a:endParaRPr lang="en-US"/>
          </a:p>
        </p:txBody>
      </p:sp>
    </p:spTree>
    <p:extLst>
      <p:ext uri="{BB962C8B-B14F-4D97-AF65-F5344CB8AC3E}">
        <p14:creationId xmlns:p14="http://schemas.microsoft.com/office/powerpoint/2010/main" val="1787607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F5074-4DDD-4C29-8EA0-C22F453319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4A73057-2FAB-4E57-8507-F56637BDB3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919500D-C2D7-4779-8877-09EA549AA2EA}"/>
              </a:ext>
            </a:extLst>
          </p:cNvPr>
          <p:cNvSpPr>
            <a:spLocks noGrp="1"/>
          </p:cNvSpPr>
          <p:nvPr>
            <p:ph type="dt" sz="half" idx="10"/>
          </p:nvPr>
        </p:nvSpPr>
        <p:spPr/>
        <p:txBody>
          <a:bodyPr/>
          <a:lstStyle/>
          <a:p>
            <a:fld id="{7A56B4E2-4C79-43A8-92BF-C102848AE8E9}" type="datetimeFigureOut">
              <a:rPr lang="en-US" smtClean="0"/>
              <a:t>6/15/2019</a:t>
            </a:fld>
            <a:endParaRPr lang="en-US"/>
          </a:p>
        </p:txBody>
      </p:sp>
      <p:sp>
        <p:nvSpPr>
          <p:cNvPr id="5" name="Footer Placeholder 4">
            <a:extLst>
              <a:ext uri="{FF2B5EF4-FFF2-40B4-BE49-F238E27FC236}">
                <a16:creationId xmlns:a16="http://schemas.microsoft.com/office/drawing/2014/main" id="{21A8B91F-9327-42B5-994B-31A2B3AC71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2FAF28-145A-450E-AE7C-CC3D7AE204A8}"/>
              </a:ext>
            </a:extLst>
          </p:cNvPr>
          <p:cNvSpPr>
            <a:spLocks noGrp="1"/>
          </p:cNvSpPr>
          <p:nvPr>
            <p:ph type="sldNum" sz="quarter" idx="12"/>
          </p:nvPr>
        </p:nvSpPr>
        <p:spPr/>
        <p:txBody>
          <a:bodyPr/>
          <a:lstStyle/>
          <a:p>
            <a:fld id="{30393CAF-028E-4821-B30A-0DECE7C820CE}" type="slidenum">
              <a:rPr lang="en-US" smtClean="0"/>
              <a:t>‹#›</a:t>
            </a:fld>
            <a:endParaRPr lang="en-US"/>
          </a:p>
        </p:txBody>
      </p:sp>
    </p:spTree>
    <p:extLst>
      <p:ext uri="{BB962C8B-B14F-4D97-AF65-F5344CB8AC3E}">
        <p14:creationId xmlns:p14="http://schemas.microsoft.com/office/powerpoint/2010/main" val="1994297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BFEEA-CE27-4641-8A2B-F6ADC9FCA5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3E793A-D5E4-4EDC-8B1E-485AECCA068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A251138-05C3-41A3-80EF-BECDB7D4B1D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595376-D820-41B3-B1B1-34FC812B9E25}"/>
              </a:ext>
            </a:extLst>
          </p:cNvPr>
          <p:cNvSpPr>
            <a:spLocks noGrp="1"/>
          </p:cNvSpPr>
          <p:nvPr>
            <p:ph type="dt" sz="half" idx="10"/>
          </p:nvPr>
        </p:nvSpPr>
        <p:spPr/>
        <p:txBody>
          <a:bodyPr/>
          <a:lstStyle/>
          <a:p>
            <a:fld id="{7A56B4E2-4C79-43A8-92BF-C102848AE8E9}" type="datetimeFigureOut">
              <a:rPr lang="en-US" smtClean="0"/>
              <a:t>6/15/2019</a:t>
            </a:fld>
            <a:endParaRPr lang="en-US"/>
          </a:p>
        </p:txBody>
      </p:sp>
      <p:sp>
        <p:nvSpPr>
          <p:cNvPr id="6" name="Footer Placeholder 5">
            <a:extLst>
              <a:ext uri="{FF2B5EF4-FFF2-40B4-BE49-F238E27FC236}">
                <a16:creationId xmlns:a16="http://schemas.microsoft.com/office/drawing/2014/main" id="{69A51584-11FF-4A7C-AE17-D455D89EFA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165148-A3BA-4753-A05D-54FFF3160616}"/>
              </a:ext>
            </a:extLst>
          </p:cNvPr>
          <p:cNvSpPr>
            <a:spLocks noGrp="1"/>
          </p:cNvSpPr>
          <p:nvPr>
            <p:ph type="sldNum" sz="quarter" idx="12"/>
          </p:nvPr>
        </p:nvSpPr>
        <p:spPr/>
        <p:txBody>
          <a:bodyPr/>
          <a:lstStyle/>
          <a:p>
            <a:fld id="{30393CAF-028E-4821-B30A-0DECE7C820CE}" type="slidenum">
              <a:rPr lang="en-US" smtClean="0"/>
              <a:t>‹#›</a:t>
            </a:fld>
            <a:endParaRPr lang="en-US"/>
          </a:p>
        </p:txBody>
      </p:sp>
    </p:spTree>
    <p:extLst>
      <p:ext uri="{BB962C8B-B14F-4D97-AF65-F5344CB8AC3E}">
        <p14:creationId xmlns:p14="http://schemas.microsoft.com/office/powerpoint/2010/main" val="2712439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75404-D242-4D89-A6E2-C5E950AB757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2079FC7-1922-4009-B44C-79DA805A54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FC806E-0415-4F8A-9B10-90002491C1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9C29ACA-423A-4BF7-B367-DA0AC41354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7F7F66F-BB02-48CB-8AFB-1EE0F6A429D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B3DA189-ED3D-46B5-BC83-7A9AB4994330}"/>
              </a:ext>
            </a:extLst>
          </p:cNvPr>
          <p:cNvSpPr>
            <a:spLocks noGrp="1"/>
          </p:cNvSpPr>
          <p:nvPr>
            <p:ph type="dt" sz="half" idx="10"/>
          </p:nvPr>
        </p:nvSpPr>
        <p:spPr/>
        <p:txBody>
          <a:bodyPr/>
          <a:lstStyle/>
          <a:p>
            <a:fld id="{7A56B4E2-4C79-43A8-92BF-C102848AE8E9}" type="datetimeFigureOut">
              <a:rPr lang="en-US" smtClean="0"/>
              <a:t>6/15/2019</a:t>
            </a:fld>
            <a:endParaRPr lang="en-US"/>
          </a:p>
        </p:txBody>
      </p:sp>
      <p:sp>
        <p:nvSpPr>
          <p:cNvPr id="8" name="Footer Placeholder 7">
            <a:extLst>
              <a:ext uri="{FF2B5EF4-FFF2-40B4-BE49-F238E27FC236}">
                <a16:creationId xmlns:a16="http://schemas.microsoft.com/office/drawing/2014/main" id="{89739A97-BD86-416E-B7B8-BD73D0901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3372B3A-770C-4787-90AA-23CA0CFBCE8D}"/>
              </a:ext>
            </a:extLst>
          </p:cNvPr>
          <p:cNvSpPr>
            <a:spLocks noGrp="1"/>
          </p:cNvSpPr>
          <p:nvPr>
            <p:ph type="sldNum" sz="quarter" idx="12"/>
          </p:nvPr>
        </p:nvSpPr>
        <p:spPr/>
        <p:txBody>
          <a:bodyPr/>
          <a:lstStyle/>
          <a:p>
            <a:fld id="{30393CAF-028E-4821-B30A-0DECE7C820CE}" type="slidenum">
              <a:rPr lang="en-US" smtClean="0"/>
              <a:t>‹#›</a:t>
            </a:fld>
            <a:endParaRPr lang="en-US"/>
          </a:p>
        </p:txBody>
      </p:sp>
    </p:spTree>
    <p:extLst>
      <p:ext uri="{BB962C8B-B14F-4D97-AF65-F5344CB8AC3E}">
        <p14:creationId xmlns:p14="http://schemas.microsoft.com/office/powerpoint/2010/main" val="2269868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61E2F-9E3A-46DA-9BBA-0686D55A1D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89916A1-EAB8-4EEF-92A6-E633BEAE413A}"/>
              </a:ext>
            </a:extLst>
          </p:cNvPr>
          <p:cNvSpPr>
            <a:spLocks noGrp="1"/>
          </p:cNvSpPr>
          <p:nvPr>
            <p:ph type="dt" sz="half" idx="10"/>
          </p:nvPr>
        </p:nvSpPr>
        <p:spPr/>
        <p:txBody>
          <a:bodyPr/>
          <a:lstStyle/>
          <a:p>
            <a:fld id="{7A56B4E2-4C79-43A8-92BF-C102848AE8E9}" type="datetimeFigureOut">
              <a:rPr lang="en-US" smtClean="0"/>
              <a:t>6/15/2019</a:t>
            </a:fld>
            <a:endParaRPr lang="en-US"/>
          </a:p>
        </p:txBody>
      </p:sp>
      <p:sp>
        <p:nvSpPr>
          <p:cNvPr id="4" name="Footer Placeholder 3">
            <a:extLst>
              <a:ext uri="{FF2B5EF4-FFF2-40B4-BE49-F238E27FC236}">
                <a16:creationId xmlns:a16="http://schemas.microsoft.com/office/drawing/2014/main" id="{DED8D523-59E8-4D95-9DB1-203E6123684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135087-3388-4DB7-AA0D-2CF92F487657}"/>
              </a:ext>
            </a:extLst>
          </p:cNvPr>
          <p:cNvSpPr>
            <a:spLocks noGrp="1"/>
          </p:cNvSpPr>
          <p:nvPr>
            <p:ph type="sldNum" sz="quarter" idx="12"/>
          </p:nvPr>
        </p:nvSpPr>
        <p:spPr/>
        <p:txBody>
          <a:bodyPr/>
          <a:lstStyle/>
          <a:p>
            <a:fld id="{30393CAF-028E-4821-B30A-0DECE7C820CE}" type="slidenum">
              <a:rPr lang="en-US" smtClean="0"/>
              <a:t>‹#›</a:t>
            </a:fld>
            <a:endParaRPr lang="en-US"/>
          </a:p>
        </p:txBody>
      </p:sp>
    </p:spTree>
    <p:extLst>
      <p:ext uri="{BB962C8B-B14F-4D97-AF65-F5344CB8AC3E}">
        <p14:creationId xmlns:p14="http://schemas.microsoft.com/office/powerpoint/2010/main" val="4167936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AE71DDA-14B3-485D-9432-D7654CCA3C9E}"/>
              </a:ext>
            </a:extLst>
          </p:cNvPr>
          <p:cNvSpPr>
            <a:spLocks noGrp="1"/>
          </p:cNvSpPr>
          <p:nvPr>
            <p:ph type="dt" sz="half" idx="10"/>
          </p:nvPr>
        </p:nvSpPr>
        <p:spPr/>
        <p:txBody>
          <a:bodyPr/>
          <a:lstStyle/>
          <a:p>
            <a:fld id="{7A56B4E2-4C79-43A8-92BF-C102848AE8E9}" type="datetimeFigureOut">
              <a:rPr lang="en-US" smtClean="0"/>
              <a:t>6/15/2019</a:t>
            </a:fld>
            <a:endParaRPr lang="en-US"/>
          </a:p>
        </p:txBody>
      </p:sp>
      <p:sp>
        <p:nvSpPr>
          <p:cNvPr id="3" name="Footer Placeholder 2">
            <a:extLst>
              <a:ext uri="{FF2B5EF4-FFF2-40B4-BE49-F238E27FC236}">
                <a16:creationId xmlns:a16="http://schemas.microsoft.com/office/drawing/2014/main" id="{D1B230EB-2785-43C5-958B-D4A50F2401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F199565-704E-43B0-9006-5D56112468D9}"/>
              </a:ext>
            </a:extLst>
          </p:cNvPr>
          <p:cNvSpPr>
            <a:spLocks noGrp="1"/>
          </p:cNvSpPr>
          <p:nvPr>
            <p:ph type="sldNum" sz="quarter" idx="12"/>
          </p:nvPr>
        </p:nvSpPr>
        <p:spPr/>
        <p:txBody>
          <a:bodyPr/>
          <a:lstStyle/>
          <a:p>
            <a:fld id="{30393CAF-028E-4821-B30A-0DECE7C820CE}" type="slidenum">
              <a:rPr lang="en-US" smtClean="0"/>
              <a:t>‹#›</a:t>
            </a:fld>
            <a:endParaRPr lang="en-US"/>
          </a:p>
        </p:txBody>
      </p:sp>
    </p:spTree>
    <p:extLst>
      <p:ext uri="{BB962C8B-B14F-4D97-AF65-F5344CB8AC3E}">
        <p14:creationId xmlns:p14="http://schemas.microsoft.com/office/powerpoint/2010/main" val="3043515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4A7CC-3279-49EC-9A05-4E3FB632D4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3248374-4392-4B8B-A70F-E800CAE258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7682B51-2AFF-4D7C-B22A-BE51F44C00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C25538-2989-4937-A584-828EA134EF5B}"/>
              </a:ext>
            </a:extLst>
          </p:cNvPr>
          <p:cNvSpPr>
            <a:spLocks noGrp="1"/>
          </p:cNvSpPr>
          <p:nvPr>
            <p:ph type="dt" sz="half" idx="10"/>
          </p:nvPr>
        </p:nvSpPr>
        <p:spPr/>
        <p:txBody>
          <a:bodyPr/>
          <a:lstStyle/>
          <a:p>
            <a:fld id="{7A56B4E2-4C79-43A8-92BF-C102848AE8E9}" type="datetimeFigureOut">
              <a:rPr lang="en-US" smtClean="0"/>
              <a:t>6/15/2019</a:t>
            </a:fld>
            <a:endParaRPr lang="en-US"/>
          </a:p>
        </p:txBody>
      </p:sp>
      <p:sp>
        <p:nvSpPr>
          <p:cNvPr id="6" name="Footer Placeholder 5">
            <a:extLst>
              <a:ext uri="{FF2B5EF4-FFF2-40B4-BE49-F238E27FC236}">
                <a16:creationId xmlns:a16="http://schemas.microsoft.com/office/drawing/2014/main" id="{C6E25B77-7EB7-4B5C-97DC-D8005D6AD2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2E56B1-1738-44AC-BD38-EA045B3503D5}"/>
              </a:ext>
            </a:extLst>
          </p:cNvPr>
          <p:cNvSpPr>
            <a:spLocks noGrp="1"/>
          </p:cNvSpPr>
          <p:nvPr>
            <p:ph type="sldNum" sz="quarter" idx="12"/>
          </p:nvPr>
        </p:nvSpPr>
        <p:spPr/>
        <p:txBody>
          <a:bodyPr/>
          <a:lstStyle/>
          <a:p>
            <a:fld id="{30393CAF-028E-4821-B30A-0DECE7C820CE}" type="slidenum">
              <a:rPr lang="en-US" smtClean="0"/>
              <a:t>‹#›</a:t>
            </a:fld>
            <a:endParaRPr lang="en-US"/>
          </a:p>
        </p:txBody>
      </p:sp>
    </p:spTree>
    <p:extLst>
      <p:ext uri="{BB962C8B-B14F-4D97-AF65-F5344CB8AC3E}">
        <p14:creationId xmlns:p14="http://schemas.microsoft.com/office/powerpoint/2010/main" val="3282178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83C9C-D9F1-4BC1-94DD-0A63749BD8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AB0EA75-2B3C-40A9-A881-45E39F4603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A24014B-3F66-4910-BFEC-0969814E60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56FEE6-7997-4F80-9F3B-D9F79F65D703}"/>
              </a:ext>
            </a:extLst>
          </p:cNvPr>
          <p:cNvSpPr>
            <a:spLocks noGrp="1"/>
          </p:cNvSpPr>
          <p:nvPr>
            <p:ph type="dt" sz="half" idx="10"/>
          </p:nvPr>
        </p:nvSpPr>
        <p:spPr/>
        <p:txBody>
          <a:bodyPr/>
          <a:lstStyle/>
          <a:p>
            <a:fld id="{7A56B4E2-4C79-43A8-92BF-C102848AE8E9}" type="datetimeFigureOut">
              <a:rPr lang="en-US" smtClean="0"/>
              <a:t>6/15/2019</a:t>
            </a:fld>
            <a:endParaRPr lang="en-US"/>
          </a:p>
        </p:txBody>
      </p:sp>
      <p:sp>
        <p:nvSpPr>
          <p:cNvPr id="6" name="Footer Placeholder 5">
            <a:extLst>
              <a:ext uri="{FF2B5EF4-FFF2-40B4-BE49-F238E27FC236}">
                <a16:creationId xmlns:a16="http://schemas.microsoft.com/office/drawing/2014/main" id="{CA4997E2-A14A-4892-9B18-55A7DFACC5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6A2557-67E4-45FD-A0D5-5B7FF00295B5}"/>
              </a:ext>
            </a:extLst>
          </p:cNvPr>
          <p:cNvSpPr>
            <a:spLocks noGrp="1"/>
          </p:cNvSpPr>
          <p:nvPr>
            <p:ph type="sldNum" sz="quarter" idx="12"/>
          </p:nvPr>
        </p:nvSpPr>
        <p:spPr/>
        <p:txBody>
          <a:bodyPr/>
          <a:lstStyle/>
          <a:p>
            <a:fld id="{30393CAF-028E-4821-B30A-0DECE7C820CE}" type="slidenum">
              <a:rPr lang="en-US" smtClean="0"/>
              <a:t>‹#›</a:t>
            </a:fld>
            <a:endParaRPr lang="en-US"/>
          </a:p>
        </p:txBody>
      </p:sp>
    </p:spTree>
    <p:extLst>
      <p:ext uri="{BB962C8B-B14F-4D97-AF65-F5344CB8AC3E}">
        <p14:creationId xmlns:p14="http://schemas.microsoft.com/office/powerpoint/2010/main" val="2298984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81000"/>
            <a:lum/>
          </a:blip>
          <a:srcRect/>
          <a:stretch>
            <a:fillRect t="-17000" b="-17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452E65B-D36A-45D3-BCC9-55193461AA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F37E5BB-B33D-4982-A335-3248F6E9A7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5FAE5E-4823-4202-91F0-152E92348E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56B4E2-4C79-43A8-92BF-C102848AE8E9}" type="datetimeFigureOut">
              <a:rPr lang="en-US" smtClean="0"/>
              <a:t>6/15/2019</a:t>
            </a:fld>
            <a:endParaRPr lang="en-US"/>
          </a:p>
        </p:txBody>
      </p:sp>
      <p:sp>
        <p:nvSpPr>
          <p:cNvPr id="5" name="Footer Placeholder 4">
            <a:extLst>
              <a:ext uri="{FF2B5EF4-FFF2-40B4-BE49-F238E27FC236}">
                <a16:creationId xmlns:a16="http://schemas.microsoft.com/office/drawing/2014/main" id="{601C28CE-4A6D-4862-92E7-670295BBE6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8678470-8A5B-45D0-9B99-643374C193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393CAF-028E-4821-B30A-0DECE7C820CE}" type="slidenum">
              <a:rPr lang="en-US" smtClean="0"/>
              <a:t>‹#›</a:t>
            </a:fld>
            <a:endParaRPr lang="en-US"/>
          </a:p>
        </p:txBody>
      </p:sp>
    </p:spTree>
    <p:extLst>
      <p:ext uri="{BB962C8B-B14F-4D97-AF65-F5344CB8AC3E}">
        <p14:creationId xmlns:p14="http://schemas.microsoft.com/office/powerpoint/2010/main" val="1620924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s://saysthelord.wordpress.com/2012/12/18/men-of-science-men-of-god/" TargetMode="External"/><Relationship Id="rId3" Type="http://schemas.openxmlformats.org/officeDocument/2006/relationships/hyperlink" Target="https://answersingenesis.org/astronomy/extrasolar-planets/goldilocks-dead-exoplanets-inhospitable-to-life/" TargetMode="External"/><Relationship Id="rId7" Type="http://schemas.openxmlformats.org/officeDocument/2006/relationships/hyperlink" Target="https://www.reasons.org/explore/publications/facts-for-faith/read/facts-for-faith/2001/12/31/anthropic-principle-a-precise-plan-for-humanity" TargetMode="External"/><Relationship Id="rId2" Type="http://schemas.openxmlformats.org/officeDocument/2006/relationships/hyperlink" Target="https://answersingenesis.org/astronomy/alien-life/evidence-were-alone-universe/" TargetMode="External"/><Relationship Id="rId1" Type="http://schemas.openxmlformats.org/officeDocument/2006/relationships/slideLayout" Target="../slideLayouts/slideLayout2.xml"/><Relationship Id="rId6" Type="http://schemas.openxmlformats.org/officeDocument/2006/relationships/hyperlink" Target="https://answersingenesis.org/creation-science/dont-creationists-deny-the-laws-of-nature/" TargetMode="External"/><Relationship Id="rId11" Type="http://schemas.openxmlformats.org/officeDocument/2006/relationships/hyperlink" Target="https://www.youtube.com/user/CMIcreationstation" TargetMode="External"/><Relationship Id="rId5" Type="http://schemas.openxmlformats.org/officeDocument/2006/relationships/hyperlink" Target="https://creation.com/the-universe-is-finely-tuned-for-life" TargetMode="External"/><Relationship Id="rId10" Type="http://schemas.openxmlformats.org/officeDocument/2006/relationships/hyperlink" Target="https://www.youtube.com/user/answersvideos" TargetMode="External"/><Relationship Id="rId4" Type="http://schemas.openxmlformats.org/officeDocument/2006/relationships/hyperlink" Target="https://answersingenesis.org/blogs/danny-faulkner/2017/05/10/latest-earth-like-planet/" TargetMode="External"/><Relationship Id="rId9" Type="http://schemas.openxmlformats.org/officeDocument/2006/relationships/hyperlink" Target="https://www.youtube.com/user/peteone111/feature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EB14A-57E8-4DC2-873D-02FDB56965B9}"/>
              </a:ext>
            </a:extLst>
          </p:cNvPr>
          <p:cNvSpPr>
            <a:spLocks noGrp="1"/>
          </p:cNvSpPr>
          <p:nvPr>
            <p:ph type="ctrTitle"/>
          </p:nvPr>
        </p:nvSpPr>
        <p:spPr/>
        <p:txBody>
          <a:bodyPr>
            <a:normAutofit fontScale="90000"/>
          </a:bodyPr>
          <a:lstStyle/>
          <a:p>
            <a:r>
              <a:rPr lang="en-US" dirty="0"/>
              <a:t>Lessons 11 &amp; 12: “Uniqueness of Earth”, and “Science and Scripture”</a:t>
            </a:r>
          </a:p>
        </p:txBody>
      </p:sp>
      <p:sp>
        <p:nvSpPr>
          <p:cNvPr id="3" name="Subtitle 2">
            <a:extLst>
              <a:ext uri="{FF2B5EF4-FFF2-40B4-BE49-F238E27FC236}">
                <a16:creationId xmlns:a16="http://schemas.microsoft.com/office/drawing/2014/main" id="{DDA90B5F-D105-4145-83F7-470C58F08035}"/>
              </a:ext>
            </a:extLst>
          </p:cNvPr>
          <p:cNvSpPr>
            <a:spLocks noGrp="1"/>
          </p:cNvSpPr>
          <p:nvPr>
            <p:ph type="subTitle" idx="1"/>
          </p:nvPr>
        </p:nvSpPr>
        <p:spPr/>
        <p:txBody>
          <a:bodyPr/>
          <a:lstStyle/>
          <a:p>
            <a:r>
              <a:rPr lang="en-US" dirty="0">
                <a:effectLst>
                  <a:outerShdw blurRad="38100" dist="38100" dir="2700000" algn="tl">
                    <a:srgbClr val="000000">
                      <a:alpha val="43137"/>
                    </a:srgbClr>
                  </a:outerShdw>
                </a:effectLst>
              </a:rPr>
              <a:t>Unlocking the Mysteries of Genesis</a:t>
            </a:r>
          </a:p>
          <a:p>
            <a:r>
              <a:rPr lang="en-US" dirty="0">
                <a:effectLst>
                  <a:outerShdw blurRad="38100" dist="38100" dir="2700000" algn="tl">
                    <a:srgbClr val="000000">
                      <a:alpha val="43137"/>
                    </a:srgbClr>
                  </a:outerShdw>
                </a:effectLst>
              </a:rPr>
              <a:t>DVD series by The Institute for Creation Research (ICR)</a:t>
            </a:r>
          </a:p>
          <a:p>
            <a:endParaRPr lang="en-US" dirty="0"/>
          </a:p>
        </p:txBody>
      </p:sp>
      <p:sp>
        <p:nvSpPr>
          <p:cNvPr id="4" name="Text Box 4">
            <a:extLst>
              <a:ext uri="{FF2B5EF4-FFF2-40B4-BE49-F238E27FC236}">
                <a16:creationId xmlns:a16="http://schemas.microsoft.com/office/drawing/2014/main" id="{60D7006C-DE6A-4DC7-B4D1-0D39C01EE2E3}"/>
              </a:ext>
            </a:extLst>
          </p:cNvPr>
          <p:cNvSpPr txBox="1">
            <a:spLocks noChangeArrowheads="1"/>
          </p:cNvSpPr>
          <p:nvPr/>
        </p:nvSpPr>
        <p:spPr bwMode="auto">
          <a:xfrm>
            <a:off x="8539975" y="5504985"/>
            <a:ext cx="2936875" cy="1069975"/>
          </a:xfrm>
          <a:prstGeom prst="rect">
            <a:avLst/>
          </a:prstGeom>
          <a:noFill/>
          <a:ln w="9525">
            <a:noFill/>
            <a:miter lim="800000"/>
            <a:headEnd/>
            <a:tailEnd/>
          </a:ln>
          <a:effectLst/>
        </p:spPr>
        <p:txBody>
          <a:bodyPr wrap="none">
            <a:spAutoFit/>
          </a:bodyPr>
          <a:lstStyle/>
          <a:p>
            <a:pPr>
              <a:defRPr/>
            </a:pPr>
            <a:r>
              <a:rPr lang="en-US" sz="1600" dirty="0">
                <a:effectLst>
                  <a:outerShdw blurRad="38100" dist="38100" dir="2700000" algn="tl">
                    <a:srgbClr val="C0C0C0"/>
                  </a:outerShdw>
                </a:effectLst>
                <a:latin typeface="Arial" charset="0"/>
              </a:rPr>
              <a:t>Mark Jurkovich</a:t>
            </a:r>
          </a:p>
          <a:p>
            <a:pPr>
              <a:defRPr/>
            </a:pPr>
            <a:r>
              <a:rPr lang="en-US" sz="1600" dirty="0">
                <a:effectLst>
                  <a:outerShdw blurRad="38100" dist="38100" dir="2700000" algn="tl">
                    <a:srgbClr val="C0C0C0"/>
                  </a:outerShdw>
                </a:effectLst>
                <a:latin typeface="Arial" charset="0"/>
              </a:rPr>
              <a:t>Centerville Community Church</a:t>
            </a:r>
          </a:p>
          <a:p>
            <a:pPr>
              <a:defRPr/>
            </a:pPr>
            <a:r>
              <a:rPr lang="en-US" sz="1600" dirty="0">
                <a:effectLst>
                  <a:outerShdw blurRad="38100" dist="38100" dir="2700000" algn="tl">
                    <a:srgbClr val="C0C0C0"/>
                  </a:outerShdw>
                </a:effectLst>
                <a:latin typeface="Arial" charset="0"/>
              </a:rPr>
              <a:t>Centerville, Ohio</a:t>
            </a:r>
          </a:p>
          <a:p>
            <a:pPr>
              <a:defRPr/>
            </a:pPr>
            <a:r>
              <a:rPr lang="en-US" sz="1600" dirty="0">
                <a:effectLst>
                  <a:outerShdw blurRad="38100" dist="38100" dir="2700000" algn="tl">
                    <a:srgbClr val="C0C0C0"/>
                  </a:outerShdw>
                </a:effectLst>
                <a:latin typeface="Arial" charset="0"/>
              </a:rPr>
              <a:t>June 2019</a:t>
            </a:r>
          </a:p>
        </p:txBody>
      </p:sp>
    </p:spTree>
    <p:extLst>
      <p:ext uri="{BB962C8B-B14F-4D97-AF65-F5344CB8AC3E}">
        <p14:creationId xmlns:p14="http://schemas.microsoft.com/office/powerpoint/2010/main" val="4197488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C497C-9DA5-4533-AB42-0B307AF26F75}"/>
              </a:ext>
            </a:extLst>
          </p:cNvPr>
          <p:cNvSpPr>
            <a:spLocks noGrp="1"/>
          </p:cNvSpPr>
          <p:nvPr>
            <p:ph type="title"/>
          </p:nvPr>
        </p:nvSpPr>
        <p:spPr/>
        <p:txBody>
          <a:bodyPr/>
          <a:lstStyle/>
          <a:p>
            <a:r>
              <a:rPr lang="en-US" dirty="0"/>
              <a:t>DVD highlights</a:t>
            </a:r>
          </a:p>
        </p:txBody>
      </p:sp>
      <p:sp>
        <p:nvSpPr>
          <p:cNvPr id="3" name="Content Placeholder 2">
            <a:extLst>
              <a:ext uri="{FF2B5EF4-FFF2-40B4-BE49-F238E27FC236}">
                <a16:creationId xmlns:a16="http://schemas.microsoft.com/office/drawing/2014/main" id="{55E86C83-E8FB-4EF0-A8D5-CC3E33B12F5C}"/>
              </a:ext>
            </a:extLst>
          </p:cNvPr>
          <p:cNvSpPr>
            <a:spLocks noGrp="1"/>
          </p:cNvSpPr>
          <p:nvPr>
            <p:ph idx="1"/>
          </p:nvPr>
        </p:nvSpPr>
        <p:spPr/>
        <p:txBody>
          <a:bodyPr>
            <a:normAutofit fontScale="92500"/>
          </a:bodyPr>
          <a:lstStyle/>
          <a:p>
            <a:r>
              <a:rPr lang="en-US" dirty="0"/>
              <a:t>1 in every 200 stars have a planet in the habitable zone??</a:t>
            </a:r>
          </a:p>
          <a:p>
            <a:pPr lvl="1"/>
            <a:r>
              <a:rPr lang="en-US" dirty="0"/>
              <a:t>Keppler 22b (more on a later slide)</a:t>
            </a:r>
          </a:p>
          <a:p>
            <a:r>
              <a:rPr lang="en-US" dirty="0"/>
              <a:t>Water common in universe but far from equaling life (Mars once had liquid water)</a:t>
            </a:r>
          </a:p>
          <a:p>
            <a:r>
              <a:rPr lang="en-US" dirty="0"/>
              <a:t>Sun a very stable star, many stars of same type but none nearly so stable</a:t>
            </a:r>
          </a:p>
          <a:p>
            <a:pPr lvl="1"/>
            <a:r>
              <a:rPr lang="en-US" dirty="0"/>
              <a:t>Relatively minor flares, Others with super flares, </a:t>
            </a:r>
          </a:p>
          <a:p>
            <a:pPr lvl="1"/>
            <a:r>
              <a:rPr lang="en-US" dirty="0"/>
              <a:t>0.1% variation of sun brightness, others pulsate radically</a:t>
            </a:r>
          </a:p>
          <a:p>
            <a:pPr lvl="1"/>
            <a:r>
              <a:rPr lang="en-US" dirty="0"/>
              <a:t>(note from last week) Yet even as stable as our sun is, it is impossible for it to have been at just the right size and temperature for the billions of years that evolution demands for life to have started and developed on earth. (if 4.5 B years old it would have brightened by 40% over that time)</a:t>
            </a:r>
            <a:endParaRPr lang="en-US" sz="2000" dirty="0"/>
          </a:p>
          <a:p>
            <a:pPr lvl="1"/>
            <a:endParaRPr lang="en-US" dirty="0"/>
          </a:p>
        </p:txBody>
      </p:sp>
    </p:spTree>
    <p:extLst>
      <p:ext uri="{BB962C8B-B14F-4D97-AF65-F5344CB8AC3E}">
        <p14:creationId xmlns:p14="http://schemas.microsoft.com/office/powerpoint/2010/main" val="153396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D850E-CAC5-4D28-B661-0321443102B0}"/>
              </a:ext>
            </a:extLst>
          </p:cNvPr>
          <p:cNvSpPr>
            <a:spLocks noGrp="1"/>
          </p:cNvSpPr>
          <p:nvPr>
            <p:ph type="title"/>
          </p:nvPr>
        </p:nvSpPr>
        <p:spPr/>
        <p:txBody>
          <a:bodyPr/>
          <a:lstStyle/>
          <a:p>
            <a:r>
              <a:rPr lang="en-US" dirty="0"/>
              <a:t>DVD highlights</a:t>
            </a:r>
          </a:p>
        </p:txBody>
      </p:sp>
      <p:sp>
        <p:nvSpPr>
          <p:cNvPr id="3" name="Content Placeholder 2">
            <a:extLst>
              <a:ext uri="{FF2B5EF4-FFF2-40B4-BE49-F238E27FC236}">
                <a16:creationId xmlns:a16="http://schemas.microsoft.com/office/drawing/2014/main" id="{53209AAD-7F25-41BC-A57D-2E3E9831B9BF}"/>
              </a:ext>
            </a:extLst>
          </p:cNvPr>
          <p:cNvSpPr>
            <a:spLocks noGrp="1"/>
          </p:cNvSpPr>
          <p:nvPr>
            <p:ph idx="1"/>
          </p:nvPr>
        </p:nvSpPr>
        <p:spPr/>
        <p:txBody>
          <a:bodyPr/>
          <a:lstStyle/>
          <a:p>
            <a:r>
              <a:rPr lang="en-US" dirty="0"/>
              <a:t>Earth’s atmosphere</a:t>
            </a:r>
          </a:p>
          <a:p>
            <a:pPr lvl="1"/>
            <a:r>
              <a:rPr lang="en-US" dirty="0"/>
              <a:t> just right thickness, good thermal regulator, protects from space debris</a:t>
            </a:r>
          </a:p>
          <a:p>
            <a:pPr lvl="1"/>
            <a:r>
              <a:rPr lang="en-US" dirty="0"/>
              <a:t>Good UV and cosmic radiation filter</a:t>
            </a:r>
          </a:p>
          <a:p>
            <a:pPr lvl="1"/>
            <a:r>
              <a:rPr lang="en-US" dirty="0"/>
              <a:t>Oxygen</a:t>
            </a:r>
          </a:p>
          <a:p>
            <a:pPr lvl="1"/>
            <a:r>
              <a:rPr lang="en-US" dirty="0"/>
              <a:t>Protective magnetic field</a:t>
            </a:r>
          </a:p>
          <a:p>
            <a:r>
              <a:rPr lang="en-US" dirty="0"/>
              <a:t>Moon - Just right size and distance</a:t>
            </a:r>
          </a:p>
          <a:p>
            <a:pPr lvl="1"/>
            <a:r>
              <a:rPr lang="en-US" dirty="0"/>
              <a:t>Too close tides too strong, too far oceans would stagnate</a:t>
            </a:r>
          </a:p>
          <a:p>
            <a:r>
              <a:rPr lang="en-US" dirty="0"/>
              <a:t>Earth’s tilt</a:t>
            </a:r>
          </a:p>
          <a:p>
            <a:pPr lvl="1"/>
            <a:r>
              <a:rPr lang="en-US" dirty="0"/>
              <a:t>Too little –habitable zones would be less</a:t>
            </a:r>
          </a:p>
          <a:p>
            <a:pPr lvl="1"/>
            <a:r>
              <a:rPr lang="en-US" dirty="0"/>
              <a:t>To great – seasonal variation would be too severe</a:t>
            </a:r>
          </a:p>
        </p:txBody>
      </p:sp>
    </p:spTree>
    <p:extLst>
      <p:ext uri="{BB962C8B-B14F-4D97-AF65-F5344CB8AC3E}">
        <p14:creationId xmlns:p14="http://schemas.microsoft.com/office/powerpoint/2010/main" val="1630836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05BD8-F99E-4F9C-8970-8B1A19475A5F}"/>
              </a:ext>
            </a:extLst>
          </p:cNvPr>
          <p:cNvSpPr>
            <a:spLocks noGrp="1"/>
          </p:cNvSpPr>
          <p:nvPr>
            <p:ph type="title"/>
          </p:nvPr>
        </p:nvSpPr>
        <p:spPr/>
        <p:txBody>
          <a:bodyPr/>
          <a:lstStyle/>
          <a:p>
            <a:r>
              <a:rPr lang="en-US" dirty="0"/>
              <a:t>Keppler results to date (as of April 2019)</a:t>
            </a:r>
          </a:p>
        </p:txBody>
      </p:sp>
      <p:sp>
        <p:nvSpPr>
          <p:cNvPr id="3" name="Content Placeholder 2">
            <a:extLst>
              <a:ext uri="{FF2B5EF4-FFF2-40B4-BE49-F238E27FC236}">
                <a16:creationId xmlns:a16="http://schemas.microsoft.com/office/drawing/2014/main" id="{D3EE5330-89CB-4C5E-97F2-7343A33A1FFD}"/>
              </a:ext>
            </a:extLst>
          </p:cNvPr>
          <p:cNvSpPr>
            <a:spLocks noGrp="1"/>
          </p:cNvSpPr>
          <p:nvPr>
            <p:ph idx="1"/>
          </p:nvPr>
        </p:nvSpPr>
        <p:spPr>
          <a:xfrm>
            <a:off x="838200" y="1463040"/>
            <a:ext cx="10515600" cy="4713923"/>
          </a:xfrm>
        </p:spPr>
        <p:txBody>
          <a:bodyPr>
            <a:normAutofit lnSpcReduction="10000"/>
          </a:bodyPr>
          <a:lstStyle/>
          <a:p>
            <a:r>
              <a:rPr lang="en-US" dirty="0"/>
              <a:t>Criteria</a:t>
            </a:r>
          </a:p>
          <a:p>
            <a:pPr lvl="1"/>
            <a:r>
              <a:rPr lang="en-US" dirty="0"/>
              <a:t>Planet must be right size</a:t>
            </a:r>
          </a:p>
          <a:p>
            <a:pPr lvl="1"/>
            <a:r>
              <a:rPr lang="en-US" dirty="0"/>
              <a:t>Planet must be right composition (ex. Enough iron to support magnetic field)</a:t>
            </a:r>
          </a:p>
          <a:p>
            <a:pPr lvl="1"/>
            <a:r>
              <a:rPr lang="en-US" dirty="0"/>
              <a:t>Planet must be in habitable zone</a:t>
            </a:r>
          </a:p>
          <a:p>
            <a:pPr lvl="1"/>
            <a:r>
              <a:rPr lang="en-US" dirty="0"/>
              <a:t>Star must be right size</a:t>
            </a:r>
          </a:p>
          <a:p>
            <a:pPr lvl="1"/>
            <a:r>
              <a:rPr lang="en-US" dirty="0"/>
              <a:t>Star must be stable</a:t>
            </a:r>
          </a:p>
          <a:p>
            <a:r>
              <a:rPr lang="en-US" dirty="0"/>
              <a:t>Results</a:t>
            </a:r>
          </a:p>
          <a:p>
            <a:pPr lvl="1"/>
            <a:r>
              <a:rPr lang="en-US" dirty="0"/>
              <a:t>Planets are common (over 4000 found and counting)</a:t>
            </a:r>
          </a:p>
          <a:p>
            <a:pPr lvl="1"/>
            <a:r>
              <a:rPr lang="en-US" dirty="0"/>
              <a:t>49 in habitable zone</a:t>
            </a:r>
          </a:p>
          <a:p>
            <a:pPr lvl="1"/>
            <a:r>
              <a:rPr lang="en-US" dirty="0"/>
              <a:t>8 of which around right kind of star (proper UV light in one study)</a:t>
            </a:r>
          </a:p>
          <a:p>
            <a:pPr lvl="1"/>
            <a:r>
              <a:rPr lang="en-US" dirty="0"/>
              <a:t>Only one of which might be small enough to not be a gas planet!</a:t>
            </a:r>
          </a:p>
          <a:p>
            <a:pPr lvl="1"/>
            <a:r>
              <a:rPr lang="en-US" dirty="0"/>
              <a:t>And star’s stability not even taken into account</a:t>
            </a:r>
          </a:p>
        </p:txBody>
      </p:sp>
    </p:spTree>
    <p:extLst>
      <p:ext uri="{BB962C8B-B14F-4D97-AF65-F5344CB8AC3E}">
        <p14:creationId xmlns:p14="http://schemas.microsoft.com/office/powerpoint/2010/main" val="614246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2697863F-6931-42AB-9D3E-AB25CAFA1EFD}"/>
              </a:ext>
            </a:extLst>
          </p:cNvPr>
          <p:cNvSpPr>
            <a:spLocks noGrp="1" noChangeArrowheads="1"/>
          </p:cNvSpPr>
          <p:nvPr>
            <p:ph type="title"/>
          </p:nvPr>
        </p:nvSpPr>
        <p:spPr>
          <a:xfrm>
            <a:off x="1981200" y="76201"/>
            <a:ext cx="8229600" cy="868363"/>
          </a:xfrm>
        </p:spPr>
        <p:txBody>
          <a:bodyPr/>
          <a:lstStyle/>
          <a:p>
            <a:r>
              <a:rPr lang="en-US" altLang="en-US" sz="4000" b="1" dirty="0"/>
              <a:t>What is the Anthropic Principle?</a:t>
            </a:r>
          </a:p>
        </p:txBody>
      </p:sp>
      <p:sp>
        <p:nvSpPr>
          <p:cNvPr id="46083" name="Rectangle 3">
            <a:extLst>
              <a:ext uri="{FF2B5EF4-FFF2-40B4-BE49-F238E27FC236}">
                <a16:creationId xmlns:a16="http://schemas.microsoft.com/office/drawing/2014/main" id="{A5934317-FF81-40E8-95C3-21B7B43D8E61}"/>
              </a:ext>
            </a:extLst>
          </p:cNvPr>
          <p:cNvSpPr>
            <a:spLocks noGrp="1" noChangeArrowheads="1"/>
          </p:cNvSpPr>
          <p:nvPr>
            <p:ph type="body" idx="1"/>
          </p:nvPr>
        </p:nvSpPr>
        <p:spPr>
          <a:xfrm>
            <a:off x="825189" y="1890796"/>
            <a:ext cx="10537903" cy="4662404"/>
          </a:xfrm>
        </p:spPr>
        <p:txBody>
          <a:bodyPr/>
          <a:lstStyle/>
          <a:p>
            <a:pPr>
              <a:lnSpc>
                <a:spcPct val="80000"/>
              </a:lnSpc>
            </a:pPr>
            <a:r>
              <a:rPr lang="en-US" altLang="en-US" sz="2400" dirty="0"/>
              <a:t>Ratio of the gravitational force constant to the electromagnetic force constant – if off by 1 in 10</a:t>
            </a:r>
            <a:r>
              <a:rPr lang="en-US" altLang="en-US" sz="2400" baseline="30000" dirty="0"/>
              <a:t>40</a:t>
            </a:r>
            <a:r>
              <a:rPr lang="en-US" altLang="en-US" sz="2400" dirty="0"/>
              <a:t>, life could not exist</a:t>
            </a:r>
          </a:p>
          <a:p>
            <a:pPr>
              <a:lnSpc>
                <a:spcPct val="80000"/>
              </a:lnSpc>
            </a:pPr>
            <a:r>
              <a:rPr lang="en-US" altLang="en-US" sz="2400" dirty="0"/>
              <a:t>Proton mass: if it’s mass was just 0.2% greater, it would be unstable. The elements as we know them wouldn’t exist</a:t>
            </a:r>
          </a:p>
          <a:p>
            <a:pPr>
              <a:lnSpc>
                <a:spcPct val="80000"/>
              </a:lnSpc>
            </a:pPr>
            <a:r>
              <a:rPr lang="en-US" altLang="en-US" sz="2400" dirty="0"/>
              <a:t>gravity force is inversely proportional to the square of a separation distance, r.  Anything other than exactly a factor of 2 would make stable orbits impossible</a:t>
            </a:r>
          </a:p>
          <a:p>
            <a:pPr>
              <a:lnSpc>
                <a:spcPct val="80000"/>
              </a:lnSpc>
            </a:pPr>
            <a:r>
              <a:rPr lang="en-US" altLang="en-US" sz="2400" dirty="0"/>
              <a:t>Sun’s mass </a:t>
            </a:r>
          </a:p>
          <a:p>
            <a:pPr lvl="1">
              <a:lnSpc>
                <a:spcPct val="80000"/>
              </a:lnSpc>
            </a:pPr>
            <a:r>
              <a:rPr lang="en-US" altLang="en-US" i="1" dirty="0"/>
              <a:t>if greater: </a:t>
            </a:r>
            <a:r>
              <a:rPr lang="en-US" altLang="en-US" dirty="0"/>
              <a:t>luminosity output from the star would not be sufficiently stable </a:t>
            </a:r>
          </a:p>
          <a:p>
            <a:pPr lvl="1">
              <a:lnSpc>
                <a:spcPct val="80000"/>
              </a:lnSpc>
            </a:pPr>
            <a:r>
              <a:rPr lang="en-US" altLang="en-US" i="1" dirty="0"/>
              <a:t>if less: </a:t>
            </a:r>
            <a:r>
              <a:rPr lang="en-US" altLang="en-US" dirty="0"/>
              <a:t>range of distances appropriate for life would be too narrow; tidal forces would disrupt the rotational period for a planet of the right distance </a:t>
            </a:r>
          </a:p>
          <a:p>
            <a:pPr>
              <a:lnSpc>
                <a:spcPct val="80000"/>
              </a:lnSpc>
            </a:pPr>
            <a:r>
              <a:rPr lang="en-US" altLang="en-US" sz="2400" dirty="0"/>
              <a:t>Sun’s color </a:t>
            </a:r>
          </a:p>
          <a:p>
            <a:pPr lvl="1">
              <a:lnSpc>
                <a:spcPct val="80000"/>
              </a:lnSpc>
            </a:pPr>
            <a:r>
              <a:rPr lang="en-US" altLang="en-US" i="1" dirty="0"/>
              <a:t>if redder or bluer: </a:t>
            </a:r>
            <a:r>
              <a:rPr lang="en-US" altLang="en-US" dirty="0"/>
              <a:t>insufficient photosynthetic response </a:t>
            </a:r>
          </a:p>
          <a:p>
            <a:pPr>
              <a:lnSpc>
                <a:spcPct val="80000"/>
              </a:lnSpc>
            </a:pPr>
            <a:endParaRPr lang="en-US" altLang="en-US" sz="2400" dirty="0"/>
          </a:p>
        </p:txBody>
      </p:sp>
      <p:sp>
        <p:nvSpPr>
          <p:cNvPr id="46084" name="Text Box 4">
            <a:extLst>
              <a:ext uri="{FF2B5EF4-FFF2-40B4-BE49-F238E27FC236}">
                <a16:creationId xmlns:a16="http://schemas.microsoft.com/office/drawing/2014/main" id="{24790D94-5CA4-43F5-A4EE-C7CDC230CFAA}"/>
              </a:ext>
            </a:extLst>
          </p:cNvPr>
          <p:cNvSpPr txBox="1">
            <a:spLocks noChangeArrowheads="1"/>
          </p:cNvSpPr>
          <p:nvPr/>
        </p:nvSpPr>
        <p:spPr bwMode="auto">
          <a:xfrm>
            <a:off x="2651126" y="838200"/>
            <a:ext cx="7254875" cy="1052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0000"/>
              </a:lnSpc>
              <a:spcBef>
                <a:spcPct val="20000"/>
              </a:spcBef>
            </a:pPr>
            <a:r>
              <a:rPr lang="en-US" altLang="en-US" sz="2400">
                <a:solidFill>
                  <a:schemeClr val="tx2"/>
                </a:solidFill>
                <a:effectLst>
                  <a:outerShdw blurRad="38100" dist="38100" dir="2700000" algn="tl">
                    <a:srgbClr val="C0C0C0"/>
                  </a:outerShdw>
                </a:effectLst>
              </a:rPr>
              <a:t>That everything about the universe tends toward making life on earth possible and sustaining it.</a:t>
            </a:r>
          </a:p>
          <a:p>
            <a:endParaRPr lang="en-US" alt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6084"/>
                                        </p:tgtEl>
                                        <p:attrNameLst>
                                          <p:attrName>style.visibility</p:attrName>
                                        </p:attrNameLst>
                                      </p:cBhvr>
                                      <p:to>
                                        <p:strVal val="visible"/>
                                      </p:to>
                                    </p:set>
                                    <p:animEffect transition="in" filter="blinds(horizontal)">
                                      <p:cBhvr>
                                        <p:cTn id="7" dur="500"/>
                                        <p:tgtEl>
                                          <p:spTgt spid="4608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6083">
                                            <p:txEl>
                                              <p:pRg st="0" end="0"/>
                                            </p:txEl>
                                          </p:spTgt>
                                        </p:tgtEl>
                                        <p:attrNameLst>
                                          <p:attrName>style.visibility</p:attrName>
                                        </p:attrNameLst>
                                      </p:cBhvr>
                                      <p:to>
                                        <p:strVal val="visible"/>
                                      </p:to>
                                    </p:set>
                                    <p:animEffect transition="in" filter="blinds(horizontal)">
                                      <p:cBhvr>
                                        <p:cTn id="12" dur="500"/>
                                        <p:tgtEl>
                                          <p:spTgt spid="4608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6083">
                                            <p:txEl>
                                              <p:pRg st="1" end="1"/>
                                            </p:txEl>
                                          </p:spTgt>
                                        </p:tgtEl>
                                        <p:attrNameLst>
                                          <p:attrName>style.visibility</p:attrName>
                                        </p:attrNameLst>
                                      </p:cBhvr>
                                      <p:to>
                                        <p:strVal val="visible"/>
                                      </p:to>
                                    </p:set>
                                    <p:animEffect transition="in" filter="blinds(horizontal)">
                                      <p:cBhvr>
                                        <p:cTn id="17" dur="500"/>
                                        <p:tgtEl>
                                          <p:spTgt spid="4608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6083">
                                            <p:txEl>
                                              <p:pRg st="2" end="2"/>
                                            </p:txEl>
                                          </p:spTgt>
                                        </p:tgtEl>
                                        <p:attrNameLst>
                                          <p:attrName>style.visibility</p:attrName>
                                        </p:attrNameLst>
                                      </p:cBhvr>
                                      <p:to>
                                        <p:strVal val="visible"/>
                                      </p:to>
                                    </p:set>
                                    <p:animEffect transition="in" filter="blinds(horizontal)">
                                      <p:cBhvr>
                                        <p:cTn id="22" dur="500"/>
                                        <p:tgtEl>
                                          <p:spTgt spid="4608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6083">
                                            <p:txEl>
                                              <p:pRg st="3" end="3"/>
                                            </p:txEl>
                                          </p:spTgt>
                                        </p:tgtEl>
                                        <p:attrNameLst>
                                          <p:attrName>style.visibility</p:attrName>
                                        </p:attrNameLst>
                                      </p:cBhvr>
                                      <p:to>
                                        <p:strVal val="visible"/>
                                      </p:to>
                                    </p:set>
                                    <p:animEffect transition="in" filter="blinds(horizontal)">
                                      <p:cBhvr>
                                        <p:cTn id="27" dur="500"/>
                                        <p:tgtEl>
                                          <p:spTgt spid="46083">
                                            <p:txEl>
                                              <p:pRg st="3" end="3"/>
                                            </p:txEl>
                                          </p:spTgt>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46083">
                                            <p:txEl>
                                              <p:pRg st="4" end="4"/>
                                            </p:txEl>
                                          </p:spTgt>
                                        </p:tgtEl>
                                        <p:attrNameLst>
                                          <p:attrName>style.visibility</p:attrName>
                                        </p:attrNameLst>
                                      </p:cBhvr>
                                      <p:to>
                                        <p:strVal val="visible"/>
                                      </p:to>
                                    </p:set>
                                    <p:animEffect transition="in" filter="blinds(horizontal)">
                                      <p:cBhvr>
                                        <p:cTn id="30" dur="500"/>
                                        <p:tgtEl>
                                          <p:spTgt spid="46083">
                                            <p:txEl>
                                              <p:pRg st="4" end="4"/>
                                            </p:txEl>
                                          </p:spTgt>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46083">
                                            <p:txEl>
                                              <p:pRg st="5" end="5"/>
                                            </p:txEl>
                                          </p:spTgt>
                                        </p:tgtEl>
                                        <p:attrNameLst>
                                          <p:attrName>style.visibility</p:attrName>
                                        </p:attrNameLst>
                                      </p:cBhvr>
                                      <p:to>
                                        <p:strVal val="visible"/>
                                      </p:to>
                                    </p:set>
                                    <p:animEffect transition="in" filter="blinds(horizontal)">
                                      <p:cBhvr>
                                        <p:cTn id="33" dur="500"/>
                                        <p:tgtEl>
                                          <p:spTgt spid="46083">
                                            <p:txEl>
                                              <p:pRg st="5" end="5"/>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46083">
                                            <p:txEl>
                                              <p:pRg st="6" end="6"/>
                                            </p:txEl>
                                          </p:spTgt>
                                        </p:tgtEl>
                                        <p:attrNameLst>
                                          <p:attrName>style.visibility</p:attrName>
                                        </p:attrNameLst>
                                      </p:cBhvr>
                                      <p:to>
                                        <p:strVal val="visible"/>
                                      </p:to>
                                    </p:set>
                                    <p:animEffect transition="in" filter="blinds(horizontal)">
                                      <p:cBhvr>
                                        <p:cTn id="38" dur="500"/>
                                        <p:tgtEl>
                                          <p:spTgt spid="46083">
                                            <p:txEl>
                                              <p:pRg st="6" end="6"/>
                                            </p:txEl>
                                          </p:spTgt>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46083">
                                            <p:txEl>
                                              <p:pRg st="7" end="7"/>
                                            </p:txEl>
                                          </p:spTgt>
                                        </p:tgtEl>
                                        <p:attrNameLst>
                                          <p:attrName>style.visibility</p:attrName>
                                        </p:attrNameLst>
                                      </p:cBhvr>
                                      <p:to>
                                        <p:strVal val="visible"/>
                                      </p:to>
                                    </p:set>
                                    <p:animEffect transition="in" filter="blinds(horizontal)">
                                      <p:cBhvr>
                                        <p:cTn id="41" dur="500"/>
                                        <p:tgtEl>
                                          <p:spTgt spid="4608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p:bldP spid="4608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650FFF52-3410-47B7-85CD-E33BA9CC360C}"/>
              </a:ext>
            </a:extLst>
          </p:cNvPr>
          <p:cNvSpPr>
            <a:spLocks noGrp="1" noChangeArrowheads="1"/>
          </p:cNvSpPr>
          <p:nvPr>
            <p:ph type="title"/>
          </p:nvPr>
        </p:nvSpPr>
        <p:spPr/>
        <p:txBody>
          <a:bodyPr/>
          <a:lstStyle/>
          <a:p>
            <a:r>
              <a:rPr lang="en-US" altLang="en-US"/>
              <a:t>More anthropic examples</a:t>
            </a:r>
          </a:p>
        </p:txBody>
      </p:sp>
      <p:sp>
        <p:nvSpPr>
          <p:cNvPr id="47107" name="Rectangle 3">
            <a:extLst>
              <a:ext uri="{FF2B5EF4-FFF2-40B4-BE49-F238E27FC236}">
                <a16:creationId xmlns:a16="http://schemas.microsoft.com/office/drawing/2014/main" id="{C608767E-DC8B-4458-85E8-4852A5006038}"/>
              </a:ext>
            </a:extLst>
          </p:cNvPr>
          <p:cNvSpPr>
            <a:spLocks noGrp="1" noChangeArrowheads="1"/>
          </p:cNvSpPr>
          <p:nvPr>
            <p:ph type="body" idx="1"/>
          </p:nvPr>
        </p:nvSpPr>
        <p:spPr/>
        <p:txBody>
          <a:bodyPr/>
          <a:lstStyle/>
          <a:p>
            <a:pPr>
              <a:lnSpc>
                <a:spcPct val="80000"/>
              </a:lnSpc>
            </a:pPr>
            <a:r>
              <a:rPr lang="en-US" altLang="en-US" sz="2400" dirty="0"/>
              <a:t>Earth’s gravity </a:t>
            </a:r>
          </a:p>
          <a:p>
            <a:pPr lvl="1">
              <a:lnSpc>
                <a:spcPct val="80000"/>
              </a:lnSpc>
            </a:pPr>
            <a:r>
              <a:rPr lang="en-US" altLang="en-US" i="1" dirty="0"/>
              <a:t>if stronger: </a:t>
            </a:r>
            <a:r>
              <a:rPr lang="en-US" altLang="en-US" dirty="0"/>
              <a:t>planet's atmosphere would retain huge amounts of ammonia and methane </a:t>
            </a:r>
          </a:p>
          <a:p>
            <a:pPr lvl="1">
              <a:lnSpc>
                <a:spcPct val="80000"/>
              </a:lnSpc>
            </a:pPr>
            <a:r>
              <a:rPr lang="en-US" altLang="en-US" i="1" dirty="0"/>
              <a:t>if weaker: </a:t>
            </a:r>
            <a:r>
              <a:rPr lang="en-US" altLang="en-US" dirty="0"/>
              <a:t>planet's atmosphere would lose too much water </a:t>
            </a:r>
          </a:p>
          <a:p>
            <a:pPr>
              <a:lnSpc>
                <a:spcPct val="80000"/>
              </a:lnSpc>
            </a:pPr>
            <a:r>
              <a:rPr lang="en-US" altLang="en-US" sz="2400" dirty="0"/>
              <a:t>distance from sun </a:t>
            </a:r>
          </a:p>
          <a:p>
            <a:pPr lvl="1">
              <a:lnSpc>
                <a:spcPct val="80000"/>
              </a:lnSpc>
            </a:pPr>
            <a:r>
              <a:rPr lang="en-US" altLang="en-US" i="1" dirty="0"/>
              <a:t>if farther away: </a:t>
            </a:r>
            <a:r>
              <a:rPr lang="en-US" altLang="en-US" dirty="0"/>
              <a:t>too cool for a stable water cycle </a:t>
            </a:r>
          </a:p>
          <a:p>
            <a:pPr lvl="1">
              <a:lnSpc>
                <a:spcPct val="80000"/>
              </a:lnSpc>
            </a:pPr>
            <a:r>
              <a:rPr lang="en-US" altLang="en-US" i="1" dirty="0"/>
              <a:t>if closer: </a:t>
            </a:r>
            <a:r>
              <a:rPr lang="en-US" altLang="en-US" dirty="0"/>
              <a:t>too warm for a stable water cycle </a:t>
            </a:r>
          </a:p>
          <a:p>
            <a:pPr>
              <a:lnSpc>
                <a:spcPct val="80000"/>
              </a:lnSpc>
            </a:pPr>
            <a:endParaRPr lang="en-US" altLang="en-US" sz="2400" dirty="0"/>
          </a:p>
          <a:p>
            <a:pPr>
              <a:lnSpc>
                <a:spcPct val="80000"/>
              </a:lnSpc>
            </a:pPr>
            <a:r>
              <a:rPr lang="en-US" altLang="en-US" sz="2400" dirty="0"/>
              <a:t>And others (</a:t>
            </a:r>
            <a:r>
              <a:rPr lang="en-US" sz="2400" dirty="0"/>
              <a:t>By the end of 2001, astronomers had identified more than 150 finely-tuned characteristics.)  Multi-universe theory proposed by some to try and explain this away.</a:t>
            </a:r>
            <a:endParaRPr lang="en-US" altLang="en-US" sz="2400" dirty="0"/>
          </a:p>
          <a:p>
            <a:pPr>
              <a:lnSpc>
                <a:spcPct val="80000"/>
              </a:lnSpc>
            </a:pPr>
            <a:endParaRPr lang="en-US" altLang="en-US" sz="24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animEffect transition="in" filter="blinds(horizontal)">
                                      <p:cBhvr>
                                        <p:cTn id="7" dur="500"/>
                                        <p:tgtEl>
                                          <p:spTgt spid="47107">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7107">
                                            <p:txEl>
                                              <p:pRg st="1" end="1"/>
                                            </p:txEl>
                                          </p:spTgt>
                                        </p:tgtEl>
                                        <p:attrNameLst>
                                          <p:attrName>style.visibility</p:attrName>
                                        </p:attrNameLst>
                                      </p:cBhvr>
                                      <p:to>
                                        <p:strVal val="visible"/>
                                      </p:to>
                                    </p:set>
                                    <p:animEffect transition="in" filter="blinds(horizontal)">
                                      <p:cBhvr>
                                        <p:cTn id="10" dur="500"/>
                                        <p:tgtEl>
                                          <p:spTgt spid="47107">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7107">
                                            <p:txEl>
                                              <p:pRg st="2" end="2"/>
                                            </p:txEl>
                                          </p:spTgt>
                                        </p:tgtEl>
                                        <p:attrNameLst>
                                          <p:attrName>style.visibility</p:attrName>
                                        </p:attrNameLst>
                                      </p:cBhvr>
                                      <p:to>
                                        <p:strVal val="visible"/>
                                      </p:to>
                                    </p:set>
                                    <p:animEffect transition="in" filter="blinds(horizontal)">
                                      <p:cBhvr>
                                        <p:cTn id="13" dur="500"/>
                                        <p:tgtEl>
                                          <p:spTgt spid="47107">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47107">
                                            <p:txEl>
                                              <p:pRg st="3" end="3"/>
                                            </p:txEl>
                                          </p:spTgt>
                                        </p:tgtEl>
                                        <p:attrNameLst>
                                          <p:attrName>style.visibility</p:attrName>
                                        </p:attrNameLst>
                                      </p:cBhvr>
                                      <p:to>
                                        <p:strVal val="visible"/>
                                      </p:to>
                                    </p:set>
                                    <p:animEffect transition="in" filter="blinds(horizontal)">
                                      <p:cBhvr>
                                        <p:cTn id="18" dur="500"/>
                                        <p:tgtEl>
                                          <p:spTgt spid="47107">
                                            <p:txEl>
                                              <p:pRg st="3" end="3"/>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47107">
                                            <p:txEl>
                                              <p:pRg st="4" end="4"/>
                                            </p:txEl>
                                          </p:spTgt>
                                        </p:tgtEl>
                                        <p:attrNameLst>
                                          <p:attrName>style.visibility</p:attrName>
                                        </p:attrNameLst>
                                      </p:cBhvr>
                                      <p:to>
                                        <p:strVal val="visible"/>
                                      </p:to>
                                    </p:set>
                                    <p:animEffect transition="in" filter="blinds(horizontal)">
                                      <p:cBhvr>
                                        <p:cTn id="21" dur="500"/>
                                        <p:tgtEl>
                                          <p:spTgt spid="47107">
                                            <p:txEl>
                                              <p:pRg st="4" end="4"/>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47107">
                                            <p:txEl>
                                              <p:pRg st="5" end="5"/>
                                            </p:txEl>
                                          </p:spTgt>
                                        </p:tgtEl>
                                        <p:attrNameLst>
                                          <p:attrName>style.visibility</p:attrName>
                                        </p:attrNameLst>
                                      </p:cBhvr>
                                      <p:to>
                                        <p:strVal val="visible"/>
                                      </p:to>
                                    </p:set>
                                    <p:animEffect transition="in" filter="blinds(horizontal)">
                                      <p:cBhvr>
                                        <p:cTn id="24" dur="500"/>
                                        <p:tgtEl>
                                          <p:spTgt spid="47107">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47107">
                                            <p:txEl>
                                              <p:pRg st="7" end="7"/>
                                            </p:txEl>
                                          </p:spTgt>
                                        </p:tgtEl>
                                        <p:attrNameLst>
                                          <p:attrName>style.visibility</p:attrName>
                                        </p:attrNameLst>
                                      </p:cBhvr>
                                      <p:to>
                                        <p:strVal val="visible"/>
                                      </p:to>
                                    </p:set>
                                    <p:animEffect transition="in" filter="blinds(horizontal)">
                                      <p:cBhvr>
                                        <p:cTn id="29" dur="500"/>
                                        <p:tgtEl>
                                          <p:spTgt spid="4710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4E66F-AEE6-4D50-87C9-E952814DB755}"/>
              </a:ext>
            </a:extLst>
          </p:cNvPr>
          <p:cNvSpPr>
            <a:spLocks noGrp="1"/>
          </p:cNvSpPr>
          <p:nvPr>
            <p:ph type="title"/>
          </p:nvPr>
        </p:nvSpPr>
        <p:spPr/>
        <p:txBody>
          <a:bodyPr/>
          <a:lstStyle/>
          <a:p>
            <a:r>
              <a:rPr lang="en-US" dirty="0"/>
              <a:t>Men of Science, Men of God</a:t>
            </a:r>
          </a:p>
        </p:txBody>
      </p:sp>
      <p:sp>
        <p:nvSpPr>
          <p:cNvPr id="3" name="Content Placeholder 2">
            <a:extLst>
              <a:ext uri="{FF2B5EF4-FFF2-40B4-BE49-F238E27FC236}">
                <a16:creationId xmlns:a16="http://schemas.microsoft.com/office/drawing/2014/main" id="{7AA83AFC-7DB8-4931-9AAC-A00BF934513D}"/>
              </a:ext>
            </a:extLst>
          </p:cNvPr>
          <p:cNvSpPr>
            <a:spLocks noGrp="1"/>
          </p:cNvSpPr>
          <p:nvPr>
            <p:ph idx="1"/>
          </p:nvPr>
        </p:nvSpPr>
        <p:spPr>
          <a:xfrm>
            <a:off x="838200" y="1690687"/>
            <a:ext cx="10515600" cy="4486275"/>
          </a:xfrm>
        </p:spPr>
        <p:txBody>
          <a:bodyPr/>
          <a:lstStyle/>
          <a:p>
            <a:r>
              <a:rPr lang="en-US" dirty="0"/>
              <a:t>Johann Kepler (1571-1630): laws of planetary motion.  Determined sun was center of solar system, not the earth.  He was an earnest Christian who stated that he was simply thinking God’s thoughts after him.</a:t>
            </a:r>
          </a:p>
          <a:p>
            <a:r>
              <a:rPr lang="en-US" dirty="0"/>
              <a:t>Sir Isaac Newton (1643-1727):  law of gravity, laws of motion, developed calculus, invented the reflecting telescope.  Wrote more theological works than science.</a:t>
            </a:r>
          </a:p>
          <a:p>
            <a:r>
              <a:rPr lang="en-US" dirty="0"/>
              <a:t>James Simpson (1811-1870): father of anesthesiology, from reading Genesis 2:21</a:t>
            </a:r>
          </a:p>
          <a:p>
            <a:r>
              <a:rPr lang="en-US" dirty="0"/>
              <a:t>James Joule (1818-1889): the first law of thermodynamics</a:t>
            </a:r>
          </a:p>
        </p:txBody>
      </p:sp>
    </p:spTree>
    <p:extLst>
      <p:ext uri="{BB962C8B-B14F-4D97-AF65-F5344CB8AC3E}">
        <p14:creationId xmlns:p14="http://schemas.microsoft.com/office/powerpoint/2010/main" val="3533045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56B26-E767-4441-8639-34EC2C5E2523}"/>
              </a:ext>
            </a:extLst>
          </p:cNvPr>
          <p:cNvSpPr>
            <a:spLocks noGrp="1"/>
          </p:cNvSpPr>
          <p:nvPr>
            <p:ph type="title"/>
          </p:nvPr>
        </p:nvSpPr>
        <p:spPr/>
        <p:txBody>
          <a:bodyPr/>
          <a:lstStyle/>
          <a:p>
            <a:r>
              <a:rPr lang="en-US" dirty="0"/>
              <a:t>Men of Science, Men of God</a:t>
            </a:r>
          </a:p>
        </p:txBody>
      </p:sp>
      <p:sp>
        <p:nvSpPr>
          <p:cNvPr id="3" name="Content Placeholder 2">
            <a:extLst>
              <a:ext uri="{FF2B5EF4-FFF2-40B4-BE49-F238E27FC236}">
                <a16:creationId xmlns:a16="http://schemas.microsoft.com/office/drawing/2014/main" id="{7FF46D45-6EFA-4332-AE64-302E728C1867}"/>
              </a:ext>
            </a:extLst>
          </p:cNvPr>
          <p:cNvSpPr>
            <a:spLocks noGrp="1"/>
          </p:cNvSpPr>
          <p:nvPr>
            <p:ph idx="1"/>
          </p:nvPr>
        </p:nvSpPr>
        <p:spPr/>
        <p:txBody>
          <a:bodyPr>
            <a:normAutofit fontScale="92500"/>
          </a:bodyPr>
          <a:lstStyle/>
          <a:p>
            <a:r>
              <a:rPr lang="en-US" dirty="0"/>
              <a:t>Joseph Lister (1827-1912):  development of antiseptic surgery (Listerine named after him)</a:t>
            </a:r>
          </a:p>
          <a:p>
            <a:r>
              <a:rPr lang="en-US" dirty="0"/>
              <a:t>Louis Pasteur (1822-1895): establishment of germ theory, pasteurization, law of biogenesis</a:t>
            </a:r>
          </a:p>
          <a:p>
            <a:r>
              <a:rPr lang="en-US" dirty="0"/>
              <a:t>Samuel Morse (1791-1872):  invented the telegraph - first form of instant communication</a:t>
            </a:r>
          </a:p>
          <a:p>
            <a:r>
              <a:rPr lang="en-US" dirty="0"/>
              <a:t>Michael Faraday (1791-1867): electro-magnetism, invented the generator</a:t>
            </a:r>
          </a:p>
          <a:p>
            <a:r>
              <a:rPr lang="en-US" dirty="0"/>
              <a:t>James Clerk Maxwell (1831-1879):  He came up with the four Maxwell equations of electromagnetic field theory. He wrote a refutation of Darwinism. </a:t>
            </a:r>
          </a:p>
        </p:txBody>
      </p:sp>
    </p:spTree>
    <p:extLst>
      <p:ext uri="{BB962C8B-B14F-4D97-AF65-F5344CB8AC3E}">
        <p14:creationId xmlns:p14="http://schemas.microsoft.com/office/powerpoint/2010/main" val="2314770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B612B-6E38-4E67-B593-880E73A1E942}"/>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76F1970C-23B0-43A4-BD25-3D998ECE441A}"/>
              </a:ext>
            </a:extLst>
          </p:cNvPr>
          <p:cNvSpPr>
            <a:spLocks noGrp="1"/>
          </p:cNvSpPr>
          <p:nvPr>
            <p:ph idx="1"/>
          </p:nvPr>
        </p:nvSpPr>
        <p:spPr>
          <a:xfrm>
            <a:off x="838200" y="1302326"/>
            <a:ext cx="10515600" cy="5403273"/>
          </a:xfrm>
        </p:spPr>
        <p:txBody>
          <a:bodyPr>
            <a:normAutofit fontScale="85000" lnSpcReduction="20000"/>
          </a:bodyPr>
          <a:lstStyle/>
          <a:p>
            <a:r>
              <a:rPr lang="en-US" altLang="en-US" dirty="0"/>
              <a:t>Data on earth like planets</a:t>
            </a:r>
          </a:p>
          <a:p>
            <a:pPr lvl="1"/>
            <a:r>
              <a:rPr lang="en-US" dirty="0">
                <a:hlinkClick r:id="rId2"/>
              </a:rPr>
              <a:t>https://answersingenesis.org/astronomy/alien-life/evidence-were-alone-universe/</a:t>
            </a:r>
            <a:endParaRPr lang="en-US" dirty="0"/>
          </a:p>
          <a:p>
            <a:pPr lvl="1"/>
            <a:r>
              <a:rPr lang="en-US" dirty="0">
                <a:hlinkClick r:id="rId3"/>
              </a:rPr>
              <a:t>https://answersingenesis.org/astronomy/extrasolar-planets/goldilocks-dead-exoplanets-inhospitable-to-life/</a:t>
            </a:r>
            <a:endParaRPr lang="en-US" dirty="0"/>
          </a:p>
          <a:p>
            <a:pPr lvl="1"/>
            <a:r>
              <a:rPr lang="en-US" dirty="0">
                <a:hlinkClick r:id="rId4"/>
              </a:rPr>
              <a:t>https://answersingenesis.org/blogs/danny-faulkner/2017/05/10/latest-earth-like-planet/</a:t>
            </a:r>
            <a:r>
              <a:rPr lang="en-US" dirty="0"/>
              <a:t> </a:t>
            </a:r>
          </a:p>
          <a:p>
            <a:r>
              <a:rPr lang="en-US" altLang="en-US" dirty="0"/>
              <a:t>Anthropic principal</a:t>
            </a:r>
          </a:p>
          <a:p>
            <a:pPr lvl="1"/>
            <a:r>
              <a:rPr lang="en-US" altLang="en-US" dirty="0">
                <a:hlinkClick r:id="rId5"/>
              </a:rPr>
              <a:t>https://creation.com/the-universe-is-finely-tuned-for-life</a:t>
            </a:r>
            <a:r>
              <a:rPr lang="en-US" altLang="en-US" dirty="0"/>
              <a:t> </a:t>
            </a:r>
          </a:p>
          <a:p>
            <a:pPr lvl="1"/>
            <a:r>
              <a:rPr lang="en-US" altLang="en-US" dirty="0">
                <a:hlinkClick r:id="rId6"/>
              </a:rPr>
              <a:t>https://answersingenesis.org/creation-science/dont-creationists-deny-the-laws-of-nature/</a:t>
            </a:r>
            <a:r>
              <a:rPr lang="en-US" altLang="en-US" dirty="0"/>
              <a:t> </a:t>
            </a:r>
          </a:p>
          <a:p>
            <a:pPr lvl="1"/>
            <a:r>
              <a:rPr lang="en-US" altLang="en-US" dirty="0">
                <a:hlinkClick r:id="rId7"/>
              </a:rPr>
              <a:t>https://www.reasons.org/explore/publications/facts-for-faith/read/facts-for-faith/2001/12/31/anthropic-principle-a-precise-plan-for-humanity</a:t>
            </a:r>
            <a:r>
              <a:rPr lang="en-US" altLang="en-US" dirty="0"/>
              <a:t>   </a:t>
            </a:r>
          </a:p>
          <a:p>
            <a:r>
              <a:rPr lang="en-US" altLang="en-US" dirty="0"/>
              <a:t>Men of Science</a:t>
            </a:r>
          </a:p>
          <a:p>
            <a:pPr lvl="1"/>
            <a:r>
              <a:rPr lang="en-US" altLang="en-US" dirty="0">
                <a:hlinkClick r:id="rId8"/>
              </a:rPr>
              <a:t>https://saysthelord.wordpress.com/2012/12/18/men-of-science-men-of-god/</a:t>
            </a:r>
            <a:r>
              <a:rPr lang="en-US" altLang="en-US" dirty="0"/>
              <a:t> </a:t>
            </a:r>
          </a:p>
          <a:p>
            <a:pPr lvl="1"/>
            <a:r>
              <a:rPr lang="en-US" altLang="en-US" dirty="0"/>
              <a:t>Henry M. Morris, </a:t>
            </a:r>
            <a:r>
              <a:rPr lang="en-US" altLang="en-US" u="sng" dirty="0"/>
              <a:t>Men of Science, Men of God</a:t>
            </a:r>
            <a:r>
              <a:rPr lang="en-US" altLang="en-US" dirty="0"/>
              <a:t>, 1982, 1993, </a:t>
            </a:r>
            <a:r>
              <a:rPr lang="en-US" dirty="0"/>
              <a:t>New Leaf Publishing Group</a:t>
            </a:r>
          </a:p>
          <a:p>
            <a:r>
              <a:rPr lang="en-US" altLang="en-US" dirty="0"/>
              <a:t>You tube resources </a:t>
            </a:r>
          </a:p>
          <a:p>
            <a:pPr lvl="1"/>
            <a:r>
              <a:rPr lang="en-US" altLang="en-US" dirty="0">
                <a:hlinkClick r:id="rId9"/>
              </a:rPr>
              <a:t>https://www.youtube.com/user/peteone111/featured</a:t>
            </a:r>
            <a:r>
              <a:rPr lang="en-US" altLang="en-US" dirty="0"/>
              <a:t> </a:t>
            </a:r>
          </a:p>
          <a:p>
            <a:pPr lvl="1"/>
            <a:r>
              <a:rPr lang="en-US" altLang="en-US" dirty="0">
                <a:hlinkClick r:id="rId10"/>
              </a:rPr>
              <a:t>https://www.youtube.com/user/answersvideos</a:t>
            </a:r>
            <a:r>
              <a:rPr lang="en-US" altLang="en-US" dirty="0"/>
              <a:t> </a:t>
            </a:r>
          </a:p>
          <a:p>
            <a:pPr lvl="1"/>
            <a:r>
              <a:rPr lang="en-US" altLang="en-US" dirty="0">
                <a:hlinkClick r:id="rId11"/>
              </a:rPr>
              <a:t>https://www.youtube.com/user/CMIcreationstation</a:t>
            </a:r>
            <a:r>
              <a:rPr lang="en-US" altLang="en-US" dirty="0"/>
              <a:t> </a:t>
            </a:r>
          </a:p>
        </p:txBody>
      </p:sp>
    </p:spTree>
    <p:extLst>
      <p:ext uri="{BB962C8B-B14F-4D97-AF65-F5344CB8AC3E}">
        <p14:creationId xmlns:p14="http://schemas.microsoft.com/office/powerpoint/2010/main" val="11701472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444</TotalTime>
  <Words>971</Words>
  <Application>Microsoft Office PowerPoint</Application>
  <PresentationFormat>Widescreen</PresentationFormat>
  <Paragraphs>87</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Lessons 11 &amp; 12: “Uniqueness of Earth”, and “Science and Scripture”</vt:lpstr>
      <vt:lpstr>DVD highlights</vt:lpstr>
      <vt:lpstr>DVD highlights</vt:lpstr>
      <vt:lpstr>Keppler results to date (as of April 2019)</vt:lpstr>
      <vt:lpstr>What is the Anthropic Principle?</vt:lpstr>
      <vt:lpstr>More anthropic examples</vt:lpstr>
      <vt:lpstr>Men of Science, Men of God</vt:lpstr>
      <vt:lpstr>Men of Science, Men of God</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MarkJulie</dc:creator>
  <cp:lastModifiedBy>MarkJulie</cp:lastModifiedBy>
  <cp:revision>20</cp:revision>
  <dcterms:created xsi:type="dcterms:W3CDTF">2019-06-14T22:03:35Z</dcterms:created>
  <dcterms:modified xsi:type="dcterms:W3CDTF">2019-06-15T17:42:27Z</dcterms:modified>
</cp:coreProperties>
</file>