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317" r:id="rId3"/>
    <p:sldId id="265" r:id="rId4"/>
    <p:sldId id="318" r:id="rId5"/>
    <p:sldId id="299" r:id="rId6"/>
    <p:sldId id="275" r:id="rId7"/>
    <p:sldId id="270" r:id="rId8"/>
    <p:sldId id="292" r:id="rId9"/>
    <p:sldId id="320" r:id="rId10"/>
    <p:sldId id="264" r:id="rId11"/>
    <p:sldId id="301" r:id="rId12"/>
    <p:sldId id="272" r:id="rId13"/>
    <p:sldId id="307" r:id="rId14"/>
    <p:sldId id="273" r:id="rId15"/>
    <p:sldId id="271" r:id="rId16"/>
    <p:sldId id="319" r:id="rId17"/>
    <p:sldId id="257" r:id="rId18"/>
    <p:sldId id="308" r:id="rId19"/>
    <p:sldId id="309" r:id="rId20"/>
    <p:sldId id="267" r:id="rId21"/>
    <p:sldId id="310" r:id="rId22"/>
    <p:sldId id="266" r:id="rId23"/>
    <p:sldId id="311" r:id="rId24"/>
    <p:sldId id="312" r:id="rId25"/>
    <p:sldId id="316" r:id="rId26"/>
    <p:sldId id="313" r:id="rId27"/>
    <p:sldId id="259" r:id="rId28"/>
    <p:sldId id="260" r:id="rId29"/>
    <p:sldId id="258" r:id="rId30"/>
    <p:sldId id="315" r:id="rId31"/>
    <p:sldId id="305" r:id="rId32"/>
    <p:sldId id="268" r:id="rId33"/>
    <p:sldId id="261" r:id="rId34"/>
    <p:sldId id="269" r:id="rId35"/>
    <p:sldId id="262" r:id="rId36"/>
    <p:sldId id="263" r:id="rId37"/>
    <p:sldId id="321" r:id="rId38"/>
    <p:sldId id="297" r:id="rId39"/>
    <p:sldId id="302" r:id="rId40"/>
    <p:sldId id="30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86211" autoAdjust="0"/>
  </p:normalViewPr>
  <p:slideViewPr>
    <p:cSldViewPr snapToGrid="0">
      <p:cViewPr varScale="1">
        <p:scale>
          <a:sx n="75" d="100"/>
          <a:sy n="75" d="100"/>
        </p:scale>
        <p:origin x="4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CCB66-82D7-4223-9A42-981FEAF4D9FA}" type="datetimeFigureOut">
              <a:rPr lang="en-US" smtClean="0"/>
              <a:t>5/26/2019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BA060-FCC0-4BC8-A988-E9F545A32731}" type="slidenum">
              <a:rPr lang="en-US" smtClean="0"/>
              <a:t>‹#›</a:t>
            </a:fld>
            <a:endParaRPr lang="en-US"/>
          </a:p>
        </p:txBody>
      </p:sp>
    </p:spTree>
    <p:extLst>
      <p:ext uri="{BB962C8B-B14F-4D97-AF65-F5344CB8AC3E}">
        <p14:creationId xmlns:p14="http://schemas.microsoft.com/office/powerpoint/2010/main" val="54901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evidence is there for the accuracy of the events in the Bible after the flood?  This question now falls largely into the realm of archaeology.   Secular and liberal scholars make claims that much archaeology finds contradict scripture.  Is it true?</a:t>
            </a:r>
          </a:p>
        </p:txBody>
      </p:sp>
      <p:sp>
        <p:nvSpPr>
          <p:cNvPr id="4" name="Slide Number Placeholder 3"/>
          <p:cNvSpPr>
            <a:spLocks noGrp="1"/>
          </p:cNvSpPr>
          <p:nvPr>
            <p:ph type="sldNum" sz="quarter" idx="5"/>
          </p:nvPr>
        </p:nvSpPr>
        <p:spPr/>
        <p:txBody>
          <a:bodyPr/>
          <a:lstStyle/>
          <a:p>
            <a:fld id="{D12BA060-FCC0-4BC8-A988-E9F545A32731}" type="slidenum">
              <a:rPr lang="en-US" smtClean="0"/>
              <a:t>1</a:t>
            </a:fld>
            <a:endParaRPr lang="en-US"/>
          </a:p>
        </p:txBody>
      </p:sp>
    </p:spTree>
    <p:extLst>
      <p:ext uri="{BB962C8B-B14F-4D97-AF65-F5344CB8AC3E}">
        <p14:creationId xmlns:p14="http://schemas.microsoft.com/office/powerpoint/2010/main" val="3885740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6DDAA90F-FE59-4CB5-B8F0-87A1E61622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43895228-38F5-403E-90DD-5C8BEF7D0E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God’s truth has been handed down by Noah “and it is actually there in the Chinese language”</a:t>
            </a:r>
          </a:p>
          <a:p>
            <a:pPr eaLnBrk="1" hangingPunct="1">
              <a:spcBef>
                <a:spcPct val="0"/>
              </a:spcBef>
            </a:pPr>
            <a:r>
              <a:rPr lang="en-US" altLang="en-US"/>
              <a:t>To hand down/continue – 8 + mouth/people + water</a:t>
            </a:r>
          </a:p>
          <a:p>
            <a:pPr eaLnBrk="1" hangingPunct="1">
              <a:spcBef>
                <a:spcPct val="0"/>
              </a:spcBef>
            </a:pPr>
            <a:r>
              <a:rPr lang="en-US" altLang="en-US"/>
              <a:t>Shang-Ti their God  “the High God” who originally made the world</a:t>
            </a:r>
          </a:p>
          <a:p>
            <a:pPr eaLnBrk="1" hangingPunct="1">
              <a:spcBef>
                <a:spcPct val="0"/>
              </a:spcBef>
            </a:pPr>
            <a:r>
              <a:rPr lang="en-US" altLang="en-US"/>
              <a:t> desire/covet – trees + woman</a:t>
            </a:r>
          </a:p>
          <a:p>
            <a:pPr eaLnBrk="1" hangingPunct="1">
              <a:spcBef>
                <a:spcPct val="0"/>
              </a:spcBef>
            </a:pPr>
            <a:r>
              <a:rPr lang="en-US" altLang="en-US"/>
              <a:t>To punish – to doubly offend + knife</a:t>
            </a:r>
          </a:p>
          <a:p>
            <a:pPr eaLnBrk="1" hangingPunct="1">
              <a:spcBef>
                <a:spcPct val="0"/>
              </a:spcBef>
            </a:pPr>
            <a:r>
              <a:rPr lang="en-US" altLang="en-US"/>
              <a:t>Me – hand + lance (by my own hand)</a:t>
            </a:r>
          </a:p>
          <a:p>
            <a:pPr eaLnBrk="1" hangingPunct="1">
              <a:spcBef>
                <a:spcPct val="0"/>
              </a:spcBef>
            </a:pPr>
            <a:r>
              <a:rPr lang="en-US" altLang="en-US"/>
              <a:t>Righteousness – me + sheep (a lamb over me/a sacrifice/blood atonement)</a:t>
            </a:r>
          </a:p>
          <a:p>
            <a:pPr eaLnBrk="1" hangingPunct="1">
              <a:spcBef>
                <a:spcPct val="0"/>
              </a:spcBef>
            </a:pPr>
            <a:endParaRPr lang="en-US" altLang="en-US"/>
          </a:p>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2B8EEDEF-D426-48C0-9D77-531799551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F1E0A0-6020-4972-8F7E-59D27B318087}" type="slidenum">
              <a:rPr lang="en-US" altLang="en-US"/>
              <a:pPr eaLnBrk="1" hangingPunct="1"/>
              <a:t>32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9E947AC-6B1B-43C1-BAA3-17BE56625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1359471-EF58-4CEC-A5C0-FEFAEDA16F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Quick estimate puts population around 10,000.  may sound small, but they were more advanced than we give credit for.</a:t>
            </a:r>
          </a:p>
        </p:txBody>
      </p:sp>
      <p:sp>
        <p:nvSpPr>
          <p:cNvPr id="46084" name="Slide Number Placeholder 3">
            <a:extLst>
              <a:ext uri="{FF2B5EF4-FFF2-40B4-BE49-F238E27FC236}">
                <a16:creationId xmlns:a16="http://schemas.microsoft.com/office/drawing/2014/main" id="{B54F799D-FFB0-4EEB-8FD0-8D6A024371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5131F0-8D5B-4CEF-8C08-66F240A85C4E}" type="slidenum">
              <a:rPr lang="en-US" altLang="en-US"/>
              <a:pPr eaLnBrk="1" hangingPunct="1"/>
              <a:t>38</a:t>
            </a:fld>
            <a:endParaRPr lang="en-US" altLang="en-US"/>
          </a:p>
        </p:txBody>
      </p:sp>
    </p:spTree>
    <p:extLst>
      <p:ext uri="{BB962C8B-B14F-4D97-AF65-F5344CB8AC3E}">
        <p14:creationId xmlns:p14="http://schemas.microsoft.com/office/powerpoint/2010/main" val="177623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C9EF956-FDCE-4111-A1FE-CDC1ED211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A7679D9-8E0C-4377-B59C-FBA31288E8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Babel in days of peleg?</a:t>
            </a:r>
          </a:p>
        </p:txBody>
      </p:sp>
      <p:sp>
        <p:nvSpPr>
          <p:cNvPr id="45060" name="Slide Number Placeholder 3">
            <a:extLst>
              <a:ext uri="{FF2B5EF4-FFF2-40B4-BE49-F238E27FC236}">
                <a16:creationId xmlns:a16="http://schemas.microsoft.com/office/drawing/2014/main" id="{7ADC222A-99BF-4D14-8393-702B01324B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069174-E2B5-4C16-83BE-FD441559E8CF}" type="slidenum">
              <a:rPr lang="en-US" altLang="en-US"/>
              <a:pPr eaLnBrk="1" hangingPunct="1"/>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5AED00F-4758-498F-A9CE-6FAB3563D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335DC8CA-A4CA-4771-818D-0406CE25D2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fairly rapid progression of civilizations showing up around the world is consistent with people spreading out from </a:t>
            </a:r>
            <a:r>
              <a:rPr lang="en-US" altLang="en-US" dirty="0" err="1"/>
              <a:t>Bable</a:t>
            </a:r>
            <a:r>
              <a:rPr lang="en-US" altLang="en-US" dirty="0"/>
              <a:t>.</a:t>
            </a:r>
          </a:p>
          <a:p>
            <a:pPr eaLnBrk="1" hangingPunct="1">
              <a:spcBef>
                <a:spcPct val="0"/>
              </a:spcBef>
            </a:pPr>
            <a:r>
              <a:rPr lang="en-US" altLang="en-US" dirty="0"/>
              <a:t>Carlisle Cathedral, NW England – Bishop Richard Bell grave mid late 1400’s – pictures of dinosaurs. </a:t>
            </a:r>
            <a:r>
              <a:rPr lang="en-US" altLang="en-US" dirty="0" err="1"/>
              <a:t>Alchasorus</a:t>
            </a:r>
            <a:r>
              <a:rPr lang="en-US" altLang="en-US" dirty="0"/>
              <a:t>, Apatosaurus, and two others</a:t>
            </a:r>
          </a:p>
        </p:txBody>
      </p:sp>
      <p:sp>
        <p:nvSpPr>
          <p:cNvPr id="47108" name="Slide Number Placeholder 3">
            <a:extLst>
              <a:ext uri="{FF2B5EF4-FFF2-40B4-BE49-F238E27FC236}">
                <a16:creationId xmlns:a16="http://schemas.microsoft.com/office/drawing/2014/main" id="{6E139A4A-7FB5-4D2F-B437-17855B7BD2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913B6B-76DA-41C9-B624-7C16FE419883}" type="slidenum">
              <a:rPr lang="en-US" altLang="en-US"/>
              <a:pPr eaLnBrk="1" hangingPunct="1"/>
              <a:t>12</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3D70DB4-C07B-44C1-8557-3A21322BC3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DCD8E295-88B8-4837-AF1C-EE0A55F725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“Mayan Observatory at Chichen Itza. Using astronomical measurements, the Mayans constructed a calendar more accurate than that in use today.”  </a:t>
            </a:r>
            <a:r>
              <a:rPr lang="en-US" altLang="en-US" sz="900"/>
              <a:t>(Chittick, </a:t>
            </a:r>
            <a:r>
              <a:rPr lang="en-US" altLang="en-US" sz="900" u="sng"/>
              <a:t>The Puzzle of Ancient Man)</a:t>
            </a:r>
            <a:endParaRPr lang="en-US" altLang="en-US" u="sng"/>
          </a:p>
          <a:p>
            <a:pPr eaLnBrk="1" hangingPunct="1">
              <a:spcBef>
                <a:spcPct val="0"/>
              </a:spcBef>
            </a:pPr>
            <a:r>
              <a:rPr lang="en-US" altLang="en-US"/>
              <a:t>The stones fit perfectly but are not rectangular.  … Cuzco, Peru walls with up to 20 ton blocks (even a 200 ton block) (“couldn’t even put a razor between the blocks”)</a:t>
            </a:r>
          </a:p>
        </p:txBody>
      </p:sp>
      <p:sp>
        <p:nvSpPr>
          <p:cNvPr id="48132" name="Slide Number Placeholder 3">
            <a:extLst>
              <a:ext uri="{FF2B5EF4-FFF2-40B4-BE49-F238E27FC236}">
                <a16:creationId xmlns:a16="http://schemas.microsoft.com/office/drawing/2014/main" id="{59AC89AE-A074-4370-9656-562EB81303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D0B24F-DAEA-4F9E-8B1C-8380216A3935}" type="slidenum">
              <a:rPr lang="en-US" altLang="en-US"/>
              <a:pPr eaLnBrk="1" hangingPunct="1"/>
              <a:t>13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A52E8C7E-1BEC-4C8E-BAC7-3A8D7CEBC7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E49DF10-BCBF-4167-B8EB-215A170D3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From these two key passages we have the number of years between Israel’s entry into Egypt, the Exodus, and the building of Solomon’s temple.</a:t>
            </a:r>
          </a:p>
          <a:p>
            <a:pPr eaLnBrk="1" hangingPunct="1"/>
            <a:r>
              <a:rPr lang="en-US" altLang="en-US"/>
              <a:t>How does it compare to secular dating?</a:t>
            </a:r>
          </a:p>
        </p:txBody>
      </p:sp>
      <p:sp>
        <p:nvSpPr>
          <p:cNvPr id="6148" name="Slide Number Placeholder 3">
            <a:extLst>
              <a:ext uri="{FF2B5EF4-FFF2-40B4-BE49-F238E27FC236}">
                <a16:creationId xmlns:a16="http://schemas.microsoft.com/office/drawing/2014/main" id="{C3C74BC2-F0D2-48AB-AA85-54A6467C63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E1435-8254-4278-A298-E2D72BEFBD12}"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0EE9093-2D40-4063-A2CD-7EFA558273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D5AD995-B9F4-4D23-B56D-9BE105B3DE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Secular dating of this part of the world are based on the chronology derived from ancient Egypt.</a:t>
            </a:r>
          </a:p>
          <a:p>
            <a:pPr eaLnBrk="1" hangingPunct="1"/>
            <a:r>
              <a:rPr lang="en-US" altLang="en-US"/>
              <a:t>More recognizable example of a vassal king is king Herod who was under Caesar. </a:t>
            </a:r>
          </a:p>
        </p:txBody>
      </p:sp>
      <p:sp>
        <p:nvSpPr>
          <p:cNvPr id="8196" name="Slide Number Placeholder 3">
            <a:extLst>
              <a:ext uri="{FF2B5EF4-FFF2-40B4-BE49-F238E27FC236}">
                <a16:creationId xmlns:a16="http://schemas.microsoft.com/office/drawing/2014/main" id="{B29BCD97-952B-47A2-B659-1279B4F97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E152D1-1D69-4E06-B2BF-0F6118CB7181}" type="slidenum">
              <a:rPr lang="en-US" altLang="en-US">
                <a:latin typeface="Arial" panose="020B0604020202020204" pitchFamily="34" charset="0"/>
              </a:rPr>
              <a:pPr>
                <a:spcBef>
                  <a:spcPct val="0"/>
                </a:spcBef>
              </a:pPr>
              <a:t>18</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33778F8-A0AC-4A5C-9D18-F63F0E9C2A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7177808-A7CC-4702-9CB2-E9B8CC69F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So with the revised chronology, we see the first dynasty starting right after Babel, and the intermediate periods come after the collapse of Egypt from the 10 plagues and drowning in the Red Sea.  The new kingdom is then properly named as Egypt finally recovers and throws off the invaders</a:t>
            </a:r>
          </a:p>
        </p:txBody>
      </p:sp>
      <p:sp>
        <p:nvSpPr>
          <p:cNvPr id="10244" name="Slide Number Placeholder 3">
            <a:extLst>
              <a:ext uri="{FF2B5EF4-FFF2-40B4-BE49-F238E27FC236}">
                <a16:creationId xmlns:a16="http://schemas.microsoft.com/office/drawing/2014/main" id="{AD8DBF91-4E36-4AD6-8B1F-7EB8954675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EC2335-F226-4346-85EC-EC019C028163}" type="slidenum">
              <a:rPr lang="en-US" altLang="en-US">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D981EC5-1D3A-4E6E-B04C-B5B4EFC909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5318834F-C692-4D39-BC6E-86FE1D0D77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With this revised chronology, we can now see how Biblical history and Egypt history coincide.  We will refer back to this chart, so I have included it in your handout so you can follow along.</a:t>
            </a:r>
          </a:p>
        </p:txBody>
      </p:sp>
      <p:sp>
        <p:nvSpPr>
          <p:cNvPr id="12292" name="Slide Number Placeholder 3">
            <a:extLst>
              <a:ext uri="{FF2B5EF4-FFF2-40B4-BE49-F238E27FC236}">
                <a16:creationId xmlns:a16="http://schemas.microsoft.com/office/drawing/2014/main" id="{8CD0EDFD-4065-4874-86A5-6C85F8156B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D2B466-82D8-40F9-AAEC-32ABBDFEB769}" type="slidenum">
              <a:rPr lang="en-US" altLang="en-US">
                <a:latin typeface="Arial" panose="020B0604020202020204" pitchFamily="34" charset="0"/>
              </a:rPr>
              <a:pPr>
                <a:spcBef>
                  <a:spcPct val="0"/>
                </a:spcBef>
              </a:pPr>
              <a:t>20</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1C1A5FC-7E27-40D4-A3AB-B640E4EBBA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3C51953-4746-4879-8223-322E558E8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Tell (mound) Jericho</a:t>
            </a:r>
          </a:p>
          <a:p>
            <a:pPr eaLnBrk="1" hangingPunct="1">
              <a:spcBef>
                <a:spcPct val="0"/>
              </a:spcBef>
            </a:pPr>
            <a:r>
              <a:rPr lang="en-US" altLang="en-US"/>
              <a:t>1930s John Garstang worked 6 seasons “The episodes of the event are confirmed in the material particulars. The fallen walls have been laid bare, while the burning of the buildings is found to be so general and conspicuous as to suggest a deliberate holocaust”</a:t>
            </a:r>
          </a:p>
          <a:p>
            <a:pPr eaLnBrk="1" hangingPunct="1">
              <a:spcBef>
                <a:spcPct val="0"/>
              </a:spcBef>
            </a:pPr>
            <a:r>
              <a:rPr lang="en-US" altLang="en-US"/>
              <a:t>1950s Kathleen Kenyon variation to standard excavation technique.  Concluded Jericho could not have been a populated city at the time of Joshua</a:t>
            </a:r>
          </a:p>
          <a:p>
            <a:pPr eaLnBrk="1" hangingPunct="1">
              <a:spcBef>
                <a:spcPct val="0"/>
              </a:spcBef>
            </a:pPr>
            <a:r>
              <a:rPr lang="en-US" altLang="en-US"/>
              <a:t>Bryant Wood investigated more.</a:t>
            </a:r>
          </a:p>
          <a:p>
            <a:pPr eaLnBrk="1" hangingPunct="1">
              <a:spcBef>
                <a:spcPct val="0"/>
              </a:spcBef>
            </a:pPr>
            <a:r>
              <a:rPr lang="en-US" altLang="en-US"/>
              <a:t>Ai generally thought to be Et Tell “the ruin” ; but 27 acres – too large; and clearly uninhabited during conquest</a:t>
            </a:r>
          </a:p>
          <a:p>
            <a:pPr eaLnBrk="1" hangingPunct="1">
              <a:spcBef>
                <a:spcPct val="0"/>
              </a:spcBef>
            </a:pPr>
            <a:r>
              <a:rPr lang="en-US" altLang="en-US"/>
              <a:t>Ai of Genesis (which could be Et Tell) not the same Ai of Joshua</a:t>
            </a:r>
          </a:p>
          <a:p>
            <a:pPr eaLnBrk="1" hangingPunct="1">
              <a:spcBef>
                <a:spcPct val="0"/>
              </a:spcBef>
            </a:pPr>
            <a:r>
              <a:rPr lang="en-US" altLang="en-US"/>
              <a:t>Byzantine church at the location because they believed to be site of Ai</a:t>
            </a:r>
          </a:p>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F83C4E62-135E-4E94-8915-7601A0E1C0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0A0B67-6F51-4480-A33C-DD29797B5B55}" type="slidenum">
              <a:rPr lang="en-US" altLang="en-US">
                <a:latin typeface="Arial" panose="020B0604020202020204" pitchFamily="34" charset="0"/>
              </a:rPr>
              <a:pPr>
                <a:spcBef>
                  <a:spcPct val="0"/>
                </a:spcBef>
              </a:pPr>
              <a:t>30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110550-89DD-4C5C-AAD8-ABD3A76E9F31}"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113066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10550-89DD-4C5C-AAD8-ABD3A76E9F31}"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410017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10550-89DD-4C5C-AAD8-ABD3A76E9F31}"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2299467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10550-89DD-4C5C-AAD8-ABD3A76E9F31}"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174037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0550-89DD-4C5C-AAD8-ABD3A76E9F31}"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292228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10550-89DD-4C5C-AAD8-ABD3A76E9F31}"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60943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110550-89DD-4C5C-AAD8-ABD3A76E9F31}"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393692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110550-89DD-4C5C-AAD8-ABD3A76E9F31}"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419596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0550-89DD-4C5C-AAD8-ABD3A76E9F31}"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349413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110550-89DD-4C5C-AAD8-ABD3A76E9F31}"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226306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110550-89DD-4C5C-AAD8-ABD3A76E9F31}"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12FEF-C11B-42C8-866B-527B495949D8}" type="slidenum">
              <a:rPr lang="en-US" smtClean="0"/>
              <a:t>‹#›</a:t>
            </a:fld>
            <a:endParaRPr lang="en-US"/>
          </a:p>
        </p:txBody>
      </p:sp>
    </p:spTree>
    <p:extLst>
      <p:ext uri="{BB962C8B-B14F-4D97-AF65-F5344CB8AC3E}">
        <p14:creationId xmlns:p14="http://schemas.microsoft.com/office/powerpoint/2010/main" val="359059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10550-89DD-4C5C-AAD8-ABD3A76E9F31}" type="datetimeFigureOut">
              <a:rPr lang="en-US" smtClean="0"/>
              <a:t>5/26/2019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12FEF-C11B-42C8-866B-527B495949D8}" type="slidenum">
              <a:rPr lang="en-US" smtClean="0"/>
              <a:t>‹#›</a:t>
            </a:fld>
            <a:endParaRPr lang="en-US"/>
          </a:p>
        </p:txBody>
      </p:sp>
    </p:spTree>
    <p:extLst>
      <p:ext uri="{BB962C8B-B14F-4D97-AF65-F5344CB8AC3E}">
        <p14:creationId xmlns:p14="http://schemas.microsoft.com/office/powerpoint/2010/main" val="332426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answersingenesis.org/tj/v17/i1/events.asp" TargetMode="External"/><Relationship Id="rId7" Type="http://schemas.openxmlformats.org/officeDocument/2006/relationships/hyperlink" Target="http://www.answersingenesis.org/home/area/FIT/index.asp" TargetMode="External"/><Relationship Id="rId2" Type="http://schemas.openxmlformats.org/officeDocument/2006/relationships/hyperlink" Target="http://www.answersingenesis.org/articles/am/v3/n2/search-for-babel" TargetMode="External"/><Relationship Id="rId1" Type="http://schemas.openxmlformats.org/officeDocument/2006/relationships/slideLayout" Target="../slideLayouts/slideLayout2.xml"/><Relationship Id="rId6" Type="http://schemas.openxmlformats.org/officeDocument/2006/relationships/hyperlink" Target="http://www.answersingenesis.org/articles/am/v2/n2/setting-stage-for-ice-age" TargetMode="External"/><Relationship Id="rId5" Type="http://schemas.openxmlformats.org/officeDocument/2006/relationships/hyperlink" Target="https://answersingenesis.org/tower-of-babel/tongue-twisting-tales/" TargetMode="External"/><Relationship Id="rId4" Type="http://schemas.openxmlformats.org/officeDocument/2006/relationships/hyperlink" Target="http://www.answersingenesis.org/articles/am/v3/n2/more-than-pi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biblearchaeology.org/post/2008/06/09/The-Walls-of-Jericho.aspx" TargetMode="External"/><Relationship Id="rId7" Type="http://schemas.openxmlformats.org/officeDocument/2006/relationships/hyperlink" Target="http://www.answersingenesis.org/articles/tj/v15/n1/moses" TargetMode="External"/><Relationship Id="rId2" Type="http://schemas.openxmlformats.org/officeDocument/2006/relationships/hyperlink" Target="http://www.biblearchaeology.org/" TargetMode="External"/><Relationship Id="rId1" Type="http://schemas.openxmlformats.org/officeDocument/2006/relationships/slideLayout" Target="../slideLayouts/slideLayout2.xml"/><Relationship Id="rId6" Type="http://schemas.openxmlformats.org/officeDocument/2006/relationships/hyperlink" Target="http://www.answersingenesis.org/articles/cm/v11/n3/maury" TargetMode="External"/><Relationship Id="rId5" Type="http://schemas.openxmlformats.org/officeDocument/2006/relationships/hyperlink" Target="https://answersingenesis.org/archaeology/ancient-egypt/pharaohs-of-the-oppression/" TargetMode="External"/><Relationship Id="rId4" Type="http://schemas.openxmlformats.org/officeDocument/2006/relationships/hyperlink" Target="http://creation.com/timing-is-everyth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cr.org/article/ebla-its-impact-bible-record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nswersingenesis.org/articles/2009/01/20/ancient-patriarchs-in-genesi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56945-8566-4E54-A320-27E8145D6800}"/>
              </a:ext>
            </a:extLst>
          </p:cNvPr>
          <p:cNvSpPr>
            <a:spLocks noGrp="1"/>
          </p:cNvSpPr>
          <p:nvPr>
            <p:ph type="ctrTitle"/>
          </p:nvPr>
        </p:nvSpPr>
        <p:spPr/>
        <p:txBody>
          <a:bodyPr/>
          <a:lstStyle/>
          <a:p>
            <a:r>
              <a:rPr lang="en-US" dirty="0"/>
              <a:t>Lesson 9: Rise of Civilization</a:t>
            </a:r>
          </a:p>
        </p:txBody>
      </p:sp>
      <p:sp>
        <p:nvSpPr>
          <p:cNvPr id="3" name="Subtitle 2">
            <a:extLst>
              <a:ext uri="{FF2B5EF4-FFF2-40B4-BE49-F238E27FC236}">
                <a16:creationId xmlns:a16="http://schemas.microsoft.com/office/drawing/2014/main" id="{96E38BB7-8501-4E3F-8452-C7173826AD90}"/>
              </a:ext>
            </a:extLst>
          </p:cNvPr>
          <p:cNvSpPr>
            <a:spLocks noGrp="1"/>
          </p:cNvSpPr>
          <p:nvPr>
            <p:ph type="subTitle" idx="1"/>
          </p:nvPr>
        </p:nvSpPr>
        <p:spPr/>
        <p:txBody>
          <a:bodyPr/>
          <a:lstStyle/>
          <a:p>
            <a:r>
              <a:rPr lang="en-US" sz="2800" u="sng" dirty="0"/>
              <a:t>Unlocking the Mysteries of Genesis</a:t>
            </a:r>
          </a:p>
          <a:p>
            <a:r>
              <a:rPr lang="en-US" dirty="0"/>
              <a:t>DVD series by The Institute for Creation Research (ICR)</a:t>
            </a:r>
          </a:p>
          <a:p>
            <a:endParaRPr lang="en-US" dirty="0"/>
          </a:p>
        </p:txBody>
      </p:sp>
      <p:sp>
        <p:nvSpPr>
          <p:cNvPr id="4" name="Text Box 4">
            <a:extLst>
              <a:ext uri="{FF2B5EF4-FFF2-40B4-BE49-F238E27FC236}">
                <a16:creationId xmlns:a16="http://schemas.microsoft.com/office/drawing/2014/main" id="{ED89FD02-E4EA-4E01-B8DD-66F16B555860}"/>
              </a:ext>
            </a:extLst>
          </p:cNvPr>
          <p:cNvSpPr txBox="1">
            <a:spLocks noChangeArrowheads="1"/>
          </p:cNvSpPr>
          <p:nvPr/>
        </p:nvSpPr>
        <p:spPr bwMode="auto">
          <a:xfrm>
            <a:off x="6019800" y="5638800"/>
            <a:ext cx="2936875" cy="1069975"/>
          </a:xfrm>
          <a:prstGeom prst="rect">
            <a:avLst/>
          </a:prstGeom>
          <a:noFill/>
          <a:ln w="9525">
            <a:noFill/>
            <a:miter lim="800000"/>
            <a:headEnd/>
            <a:tailEnd/>
          </a:ln>
          <a:effectLst/>
        </p:spPr>
        <p:txBody>
          <a:bodyPr wrap="none">
            <a:spAutoFit/>
          </a:bodyPr>
          <a:lstStyle/>
          <a:p>
            <a:pPr>
              <a:defRPr/>
            </a:pPr>
            <a:r>
              <a:rPr lang="en-US" sz="1600" dirty="0">
                <a:effectLst>
                  <a:outerShdw blurRad="38100" dist="38100" dir="2700000" algn="tl">
                    <a:srgbClr val="C0C0C0"/>
                  </a:outerShdw>
                </a:effectLst>
                <a:latin typeface="Arial" charset="0"/>
              </a:rPr>
              <a:t>Mark Jurkovich</a:t>
            </a:r>
          </a:p>
          <a:p>
            <a:pPr>
              <a:defRPr/>
            </a:pPr>
            <a:r>
              <a:rPr lang="en-US" sz="1600" dirty="0">
                <a:effectLst>
                  <a:outerShdw blurRad="38100" dist="38100" dir="2700000" algn="tl">
                    <a:srgbClr val="C0C0C0"/>
                  </a:outerShdw>
                </a:effectLst>
                <a:latin typeface="Arial" charset="0"/>
              </a:rPr>
              <a:t>Centerville Community Church</a:t>
            </a:r>
          </a:p>
          <a:p>
            <a:pPr>
              <a:defRPr/>
            </a:pPr>
            <a:r>
              <a:rPr lang="en-US" sz="1600" dirty="0">
                <a:effectLst>
                  <a:outerShdw blurRad="38100" dist="38100" dir="2700000" algn="tl">
                    <a:srgbClr val="C0C0C0"/>
                  </a:outerShdw>
                </a:effectLst>
                <a:latin typeface="Arial" charset="0"/>
              </a:rPr>
              <a:t>Centerville, Ohio</a:t>
            </a:r>
          </a:p>
          <a:p>
            <a:pPr>
              <a:defRPr/>
            </a:pPr>
            <a:r>
              <a:rPr lang="en-US" sz="1600" dirty="0">
                <a:effectLst>
                  <a:outerShdw blurRad="38100" dist="38100" dir="2700000" algn="tl">
                    <a:srgbClr val="C0C0C0"/>
                  </a:outerShdw>
                </a:effectLst>
                <a:latin typeface="Arial" charset="0"/>
              </a:rPr>
              <a:t>May 2019</a:t>
            </a:r>
          </a:p>
        </p:txBody>
      </p:sp>
    </p:spTree>
    <p:extLst>
      <p:ext uri="{BB962C8B-B14F-4D97-AF65-F5344CB8AC3E}">
        <p14:creationId xmlns:p14="http://schemas.microsoft.com/office/powerpoint/2010/main" val="66970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D590151-4237-44A6-B9AB-0EEC65EBEEF7}"/>
              </a:ext>
            </a:extLst>
          </p:cNvPr>
          <p:cNvSpPr>
            <a:spLocks noGrp="1" noChangeArrowheads="1"/>
          </p:cNvSpPr>
          <p:nvPr>
            <p:ph type="title"/>
          </p:nvPr>
        </p:nvSpPr>
        <p:spPr/>
        <p:txBody>
          <a:bodyPr/>
          <a:lstStyle/>
          <a:p>
            <a:pPr eaLnBrk="1" hangingPunct="1">
              <a:defRPr/>
            </a:pPr>
            <a:r>
              <a:rPr lang="en-US" dirty="0" err="1"/>
              <a:t>Birs</a:t>
            </a:r>
            <a:r>
              <a:rPr lang="en-US" dirty="0"/>
              <a:t> Nimrod – Remnants of Babel?</a:t>
            </a:r>
          </a:p>
        </p:txBody>
      </p:sp>
      <p:sp>
        <p:nvSpPr>
          <p:cNvPr id="11267" name="Rectangle 3">
            <a:extLst>
              <a:ext uri="{FF2B5EF4-FFF2-40B4-BE49-F238E27FC236}">
                <a16:creationId xmlns:a16="http://schemas.microsoft.com/office/drawing/2014/main" id="{12F4E204-9C72-4BBD-9A1F-515A5EEC62A3}"/>
              </a:ext>
            </a:extLst>
          </p:cNvPr>
          <p:cNvSpPr>
            <a:spLocks noGrp="1" noChangeArrowheads="1"/>
          </p:cNvSpPr>
          <p:nvPr>
            <p:ph type="body" idx="1"/>
          </p:nvPr>
        </p:nvSpPr>
        <p:spPr>
          <a:xfrm>
            <a:off x="6248400" y="1600200"/>
            <a:ext cx="2667000" cy="4525963"/>
          </a:xfrm>
        </p:spPr>
        <p:txBody>
          <a:bodyPr/>
          <a:lstStyle/>
          <a:p>
            <a:pPr eaLnBrk="1" hangingPunct="1">
              <a:lnSpc>
                <a:spcPct val="90000"/>
              </a:lnSpc>
              <a:defRPr/>
            </a:pPr>
            <a:r>
              <a:rPr lang="en-US" sz="2400" dirty="0" err="1"/>
              <a:t>Birs</a:t>
            </a:r>
            <a:r>
              <a:rPr lang="en-US" sz="2400" dirty="0"/>
              <a:t> Nimrod - “The mound of Nimrod”</a:t>
            </a:r>
          </a:p>
          <a:p>
            <a:pPr eaLnBrk="1" hangingPunct="1">
              <a:lnSpc>
                <a:spcPct val="90000"/>
              </a:lnSpc>
              <a:defRPr/>
            </a:pPr>
            <a:r>
              <a:rPr lang="en-US" sz="2400" dirty="0"/>
              <a:t>Remnants of the tower of Babel?</a:t>
            </a:r>
          </a:p>
          <a:p>
            <a:pPr eaLnBrk="1" hangingPunct="1">
              <a:lnSpc>
                <a:spcPct val="90000"/>
              </a:lnSpc>
              <a:defRPr/>
            </a:pPr>
            <a:r>
              <a:rPr lang="en-US" sz="2400" dirty="0"/>
              <a:t>Base 49,000 sq ft; 300 ft high (same as 8 section ziggurat that was 650 ft high and already ancient in 440 BC?)</a:t>
            </a:r>
          </a:p>
          <a:p>
            <a:pPr eaLnBrk="1" hangingPunct="1">
              <a:lnSpc>
                <a:spcPct val="90000"/>
              </a:lnSpc>
              <a:defRPr/>
            </a:pPr>
            <a:endParaRPr lang="en-US" sz="2400" dirty="0"/>
          </a:p>
        </p:txBody>
      </p:sp>
      <p:pic>
        <p:nvPicPr>
          <p:cNvPr id="14340" name="Picture 4" descr="BirsNimrod-Babel">
            <a:extLst>
              <a:ext uri="{FF2B5EF4-FFF2-40B4-BE49-F238E27FC236}">
                <a16:creationId xmlns:a16="http://schemas.microsoft.com/office/drawing/2014/main" id="{7C88CBAD-655E-4CC7-AFA2-02C4EBF2A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7813"/>
            <a:ext cx="6248400" cy="531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FBB26D23-0888-40C6-AC5F-F07EFC199F63}"/>
              </a:ext>
            </a:extLst>
          </p:cNvPr>
          <p:cNvSpPr txBox="1">
            <a:spLocks noChangeArrowheads="1"/>
          </p:cNvSpPr>
          <p:nvPr/>
        </p:nvSpPr>
        <p:spPr bwMode="auto">
          <a:xfrm>
            <a:off x="1143000" y="6477000"/>
            <a:ext cx="7142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t>DVD: “Genesis, Babel &amp; the Chinese Language”, Dr. Andy McIntosh, Ans. in Gen., 2004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E2D9-84E9-4A84-BDDA-BCDC5C24BD4A}"/>
              </a:ext>
            </a:extLst>
          </p:cNvPr>
          <p:cNvSpPr>
            <a:spLocks noGrp="1"/>
          </p:cNvSpPr>
          <p:nvPr>
            <p:ph type="title"/>
          </p:nvPr>
        </p:nvSpPr>
        <p:spPr/>
        <p:txBody>
          <a:bodyPr/>
          <a:lstStyle/>
          <a:p>
            <a:pPr>
              <a:defRPr/>
            </a:pPr>
            <a:r>
              <a:rPr lang="en-US" dirty="0"/>
              <a:t>Migrations after Babel</a:t>
            </a:r>
          </a:p>
        </p:txBody>
      </p:sp>
      <p:sp>
        <p:nvSpPr>
          <p:cNvPr id="3" name="Content Placeholder 2">
            <a:extLst>
              <a:ext uri="{FF2B5EF4-FFF2-40B4-BE49-F238E27FC236}">
                <a16:creationId xmlns:a16="http://schemas.microsoft.com/office/drawing/2014/main" id="{D6D04120-A33E-4882-A73E-462FBE7AA8C7}"/>
              </a:ext>
            </a:extLst>
          </p:cNvPr>
          <p:cNvSpPr>
            <a:spLocks noGrp="1"/>
          </p:cNvSpPr>
          <p:nvPr>
            <p:ph idx="1"/>
          </p:nvPr>
        </p:nvSpPr>
        <p:spPr>
          <a:xfrm>
            <a:off x="304800" y="1600200"/>
            <a:ext cx="8610600" cy="4525963"/>
          </a:xfrm>
        </p:spPr>
        <p:txBody>
          <a:bodyPr/>
          <a:lstStyle/>
          <a:p>
            <a:pPr>
              <a:defRPr/>
            </a:pPr>
            <a:r>
              <a:rPr lang="en-US" sz="2400" dirty="0" err="1"/>
              <a:t>Olmecs</a:t>
            </a:r>
            <a:r>
              <a:rPr lang="en-US" sz="2400" dirty="0"/>
              <a:t> – predate the </a:t>
            </a:r>
            <a:r>
              <a:rPr lang="en-US" sz="2400" dirty="0" err="1"/>
              <a:t>Myans</a:t>
            </a:r>
            <a:r>
              <a:rPr lang="en-US" sz="2400" dirty="0"/>
              <a:t>, claimed to have come by boat from the east (Africa) – had a written language, family similar to the </a:t>
            </a:r>
            <a:r>
              <a:rPr lang="en-US" sz="2400" dirty="0" err="1"/>
              <a:t>Mende</a:t>
            </a:r>
            <a:r>
              <a:rPr lang="en-US" sz="2400" dirty="0"/>
              <a:t> of West Africa!</a:t>
            </a:r>
          </a:p>
          <a:p>
            <a:pPr>
              <a:defRPr/>
            </a:pPr>
            <a:r>
              <a:rPr lang="en-US" sz="2400" dirty="0"/>
              <a:t>Japheth/</a:t>
            </a:r>
            <a:r>
              <a:rPr lang="en-US" sz="2400" dirty="0" err="1"/>
              <a:t>Meshech</a:t>
            </a:r>
            <a:r>
              <a:rPr lang="en-US" sz="2400" dirty="0"/>
              <a:t> – the old name for Moscow</a:t>
            </a:r>
          </a:p>
          <a:p>
            <a:pPr>
              <a:defRPr/>
            </a:pPr>
            <a:r>
              <a:rPr lang="en-US" sz="2400" dirty="0"/>
              <a:t>Japheth/</a:t>
            </a:r>
            <a:r>
              <a:rPr lang="en-US" sz="2400" dirty="0" err="1"/>
              <a:t>Javan</a:t>
            </a:r>
            <a:r>
              <a:rPr lang="en-US" sz="2400" dirty="0"/>
              <a:t> – Hebrew for Greece</a:t>
            </a:r>
          </a:p>
          <a:p>
            <a:pPr>
              <a:defRPr/>
            </a:pPr>
            <a:r>
              <a:rPr lang="en-US" sz="2400" dirty="0"/>
              <a:t>Ham/Cush is Ethiopia, still called that today</a:t>
            </a:r>
          </a:p>
          <a:p>
            <a:pPr>
              <a:defRPr/>
            </a:pPr>
            <a:r>
              <a:rPr lang="en-US" sz="2400" dirty="0"/>
              <a:t>Ex. Sino-Japanese war – some </a:t>
            </a:r>
            <a:r>
              <a:rPr lang="en-US" sz="2400" dirty="0" err="1"/>
              <a:t>Sinites</a:t>
            </a:r>
            <a:r>
              <a:rPr lang="en-US" sz="2400" dirty="0"/>
              <a:t> migrated from Sinai peninsula to the orient!</a:t>
            </a:r>
          </a:p>
          <a:p>
            <a:pPr>
              <a:defRPr/>
            </a:pPr>
            <a:r>
              <a:rPr lang="en-US" sz="2400" dirty="0"/>
              <a:t>Jews still call Germany </a:t>
            </a:r>
            <a:r>
              <a:rPr lang="en-US" sz="2400" dirty="0" err="1"/>
              <a:t>Ashkenaz</a:t>
            </a:r>
            <a:r>
              <a:rPr lang="en-US" sz="2400" dirty="0"/>
              <a:t> for the son of </a:t>
            </a:r>
            <a:r>
              <a:rPr lang="en-US" sz="2400" dirty="0" err="1"/>
              <a:t>Gomer</a:t>
            </a:r>
            <a:endParaRPr lang="en-US" sz="2400" dirty="0"/>
          </a:p>
          <a:p>
            <a:pPr>
              <a:defRPr/>
            </a:pPr>
            <a:r>
              <a:rPr lang="en-US" sz="2400" dirty="0"/>
              <a:t>Ice age allowed ocean level to drop opening up land bridges to Americas and Australia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33A5E7B-EC78-4AC4-959B-FCC93019709F}"/>
              </a:ext>
            </a:extLst>
          </p:cNvPr>
          <p:cNvSpPr>
            <a:spLocks noGrp="1" noChangeArrowheads="1"/>
          </p:cNvSpPr>
          <p:nvPr>
            <p:ph type="title"/>
          </p:nvPr>
        </p:nvSpPr>
        <p:spPr/>
        <p:txBody>
          <a:bodyPr/>
          <a:lstStyle/>
          <a:p>
            <a:pPr eaLnBrk="1" hangingPunct="1">
              <a:defRPr/>
            </a:pPr>
            <a:r>
              <a:rPr lang="en-US" dirty="0"/>
              <a:t>Explosion of civilizations</a:t>
            </a:r>
          </a:p>
        </p:txBody>
      </p:sp>
      <p:sp>
        <p:nvSpPr>
          <p:cNvPr id="22531" name="Rectangle 3">
            <a:extLst>
              <a:ext uri="{FF2B5EF4-FFF2-40B4-BE49-F238E27FC236}">
                <a16:creationId xmlns:a16="http://schemas.microsoft.com/office/drawing/2014/main" id="{812243AE-7B49-4799-9516-B3F9B39C1284}"/>
              </a:ext>
            </a:extLst>
          </p:cNvPr>
          <p:cNvSpPr>
            <a:spLocks noGrp="1" noChangeArrowheads="1"/>
          </p:cNvSpPr>
          <p:nvPr>
            <p:ph type="body" idx="1"/>
          </p:nvPr>
        </p:nvSpPr>
        <p:spPr/>
        <p:txBody>
          <a:bodyPr>
            <a:normAutofit lnSpcReduction="10000"/>
          </a:bodyPr>
          <a:lstStyle/>
          <a:p>
            <a:pPr eaLnBrk="1" hangingPunct="1">
              <a:lnSpc>
                <a:spcPct val="80000"/>
              </a:lnSpc>
              <a:defRPr/>
            </a:pPr>
            <a:r>
              <a:rPr lang="en-US" sz="2800" dirty="0"/>
              <a:t>2348 Flood Ends </a:t>
            </a:r>
            <a:r>
              <a:rPr lang="en-US" sz="2000" dirty="0"/>
              <a:t>(estimated dates)</a:t>
            </a:r>
          </a:p>
          <a:p>
            <a:pPr eaLnBrk="1" hangingPunct="1">
              <a:lnSpc>
                <a:spcPct val="80000"/>
              </a:lnSpc>
              <a:defRPr/>
            </a:pPr>
            <a:r>
              <a:rPr lang="en-US" sz="2800" dirty="0"/>
              <a:t>2247 </a:t>
            </a:r>
            <a:r>
              <a:rPr lang="en-US" sz="2800" dirty="0" err="1"/>
              <a:t>Peleg</a:t>
            </a:r>
            <a:r>
              <a:rPr lang="en-US" sz="2800" dirty="0"/>
              <a:t> Born</a:t>
            </a:r>
          </a:p>
          <a:p>
            <a:pPr eaLnBrk="1" hangingPunct="1">
              <a:lnSpc>
                <a:spcPct val="80000"/>
              </a:lnSpc>
              <a:defRPr/>
            </a:pPr>
            <a:r>
              <a:rPr lang="en-US" sz="2800" dirty="0"/>
              <a:t>2242 Tower of Babel</a:t>
            </a:r>
          </a:p>
          <a:p>
            <a:pPr eaLnBrk="1" hangingPunct="1">
              <a:lnSpc>
                <a:spcPct val="80000"/>
              </a:lnSpc>
              <a:defRPr/>
            </a:pPr>
            <a:r>
              <a:rPr lang="en-US" sz="2800" dirty="0"/>
              <a:t>2234 Babylon founded </a:t>
            </a:r>
            <a:br>
              <a:rPr lang="en-US" sz="2800" dirty="0"/>
            </a:br>
            <a:r>
              <a:rPr lang="en-US" sz="2800" dirty="0"/>
              <a:t>(Sumer?)</a:t>
            </a:r>
          </a:p>
          <a:p>
            <a:pPr eaLnBrk="1" hangingPunct="1">
              <a:lnSpc>
                <a:spcPct val="80000"/>
              </a:lnSpc>
              <a:defRPr/>
            </a:pPr>
            <a:r>
              <a:rPr lang="en-US" sz="2800" dirty="0"/>
              <a:t>2188 Egypt Founded</a:t>
            </a:r>
          </a:p>
          <a:p>
            <a:pPr eaLnBrk="1" hangingPunct="1">
              <a:lnSpc>
                <a:spcPct val="80000"/>
              </a:lnSpc>
              <a:defRPr/>
            </a:pPr>
            <a:r>
              <a:rPr lang="en-US" sz="2800" dirty="0"/>
              <a:t>2089 Greece Founded</a:t>
            </a:r>
          </a:p>
          <a:p>
            <a:pPr eaLnBrk="1" hangingPunct="1">
              <a:lnSpc>
                <a:spcPct val="80000"/>
              </a:lnSpc>
              <a:defRPr/>
            </a:pPr>
            <a:r>
              <a:rPr lang="en-US" sz="2800" dirty="0"/>
              <a:t>Others founded around the same time: Assyria, Elam (Persia), Indus Valley in India, China, </a:t>
            </a:r>
            <a:r>
              <a:rPr lang="en-US" sz="2800" dirty="0" err="1"/>
              <a:t>Dinmun</a:t>
            </a:r>
            <a:r>
              <a:rPr lang="en-US" sz="2800" dirty="0"/>
              <a:t> (Arabian Peninsula?), Minoan (Crete), </a:t>
            </a:r>
            <a:r>
              <a:rPr lang="en-US" sz="2800" dirty="0" err="1"/>
              <a:t>Nazca</a:t>
            </a:r>
            <a:r>
              <a:rPr lang="en-US" sz="2800" dirty="0"/>
              <a:t>, Inca &amp; Pre-Inca (Peru), Maya (Central Am)</a:t>
            </a:r>
          </a:p>
        </p:txBody>
      </p:sp>
      <p:pic>
        <p:nvPicPr>
          <p:cNvPr id="21508" name="Picture 3" descr="fig13_2.jpg">
            <a:extLst>
              <a:ext uri="{FF2B5EF4-FFF2-40B4-BE49-F238E27FC236}">
                <a16:creationId xmlns:a16="http://schemas.microsoft.com/office/drawing/2014/main" id="{E5C03EDB-A23F-4F4D-AAAE-74F604DA77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7780" y="1524000"/>
            <a:ext cx="38100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tonehead1">
            <a:extLst>
              <a:ext uri="{FF2B5EF4-FFF2-40B4-BE49-F238E27FC236}">
                <a16:creationId xmlns:a16="http://schemas.microsoft.com/office/drawing/2014/main" id="{CE686300-C292-48BA-8497-AF4C922DF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81400"/>
            <a:ext cx="3810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a:extLst>
              <a:ext uri="{FF2B5EF4-FFF2-40B4-BE49-F238E27FC236}">
                <a16:creationId xmlns:a16="http://schemas.microsoft.com/office/drawing/2014/main" id="{FEAE9FC4-E35E-4F0E-95FC-E991B4B60FC2}"/>
              </a:ext>
            </a:extLst>
          </p:cNvPr>
          <p:cNvSpPr>
            <a:spLocks noGrp="1" noChangeArrowheads="1"/>
          </p:cNvSpPr>
          <p:nvPr>
            <p:ph type="title"/>
          </p:nvPr>
        </p:nvSpPr>
        <p:spPr/>
        <p:txBody>
          <a:bodyPr/>
          <a:lstStyle/>
          <a:p>
            <a:pPr eaLnBrk="1" hangingPunct="1">
              <a:defRPr/>
            </a:pPr>
            <a:r>
              <a:rPr lang="en-US" sz="4000" dirty="0"/>
              <a:t>Ancient civilizations were advanced</a:t>
            </a:r>
          </a:p>
        </p:txBody>
      </p:sp>
      <p:sp>
        <p:nvSpPr>
          <p:cNvPr id="24579" name="Rectangle 3">
            <a:extLst>
              <a:ext uri="{FF2B5EF4-FFF2-40B4-BE49-F238E27FC236}">
                <a16:creationId xmlns:a16="http://schemas.microsoft.com/office/drawing/2014/main" id="{E14360BA-21DC-4311-ACFD-89929097C50D}"/>
              </a:ext>
            </a:extLst>
          </p:cNvPr>
          <p:cNvSpPr>
            <a:spLocks noGrp="1" noChangeArrowheads="1"/>
          </p:cNvSpPr>
          <p:nvPr>
            <p:ph type="body" idx="1"/>
          </p:nvPr>
        </p:nvSpPr>
        <p:spPr>
          <a:xfrm>
            <a:off x="457200" y="1295400"/>
            <a:ext cx="8229600" cy="4830763"/>
          </a:xfrm>
        </p:spPr>
        <p:txBody>
          <a:bodyPr/>
          <a:lstStyle/>
          <a:p>
            <a:pPr eaLnBrk="1" hangingPunct="1">
              <a:defRPr/>
            </a:pPr>
            <a:r>
              <a:rPr lang="en-US" sz="2400" dirty="0"/>
              <a:t>Accurate astronomy in Central America</a:t>
            </a:r>
          </a:p>
          <a:p>
            <a:pPr eaLnBrk="1" hangingPunct="1">
              <a:defRPr/>
            </a:pPr>
            <a:r>
              <a:rPr lang="en-US" sz="2400" dirty="0"/>
              <a:t>Pyramids in Egypt, China, S. America, and Japan – 2 or 3 blocks had to have been lowered at same time</a:t>
            </a:r>
          </a:p>
          <a:p>
            <a:pPr eaLnBrk="1" hangingPunct="1">
              <a:defRPr/>
            </a:pPr>
            <a:r>
              <a:rPr lang="en-US" sz="2400" dirty="0"/>
              <a:t>Mammoth perfect fitting stones in </a:t>
            </a:r>
            <a:r>
              <a:rPr lang="en-US" sz="2400" dirty="0" err="1"/>
              <a:t>Sachsahuaman</a:t>
            </a:r>
            <a:r>
              <a:rPr lang="en-US" sz="2400" dirty="0"/>
              <a:t> Peru</a:t>
            </a:r>
          </a:p>
          <a:p>
            <a:pPr eaLnBrk="1" hangingPunct="1">
              <a:defRPr/>
            </a:pPr>
            <a:r>
              <a:rPr lang="en-US" sz="2400" dirty="0"/>
              <a:t>Bolivian stone faces of peoples from all over the world</a:t>
            </a:r>
          </a:p>
        </p:txBody>
      </p:sp>
      <p:pic>
        <p:nvPicPr>
          <p:cNvPr id="22533" name="Picture 4" descr="sachsahuaman02">
            <a:extLst>
              <a:ext uri="{FF2B5EF4-FFF2-40B4-BE49-F238E27FC236}">
                <a16:creationId xmlns:a16="http://schemas.microsoft.com/office/drawing/2014/main" id="{3D0FB822-61BE-46D2-AB1B-FFEC48C6C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52800"/>
            <a:ext cx="32766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sachsahuaman01">
            <a:extLst>
              <a:ext uri="{FF2B5EF4-FFF2-40B4-BE49-F238E27FC236}">
                <a16:creationId xmlns:a16="http://schemas.microsoft.com/office/drawing/2014/main" id="{3CDA645F-A23D-4C85-8842-EE322B8593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827588"/>
            <a:ext cx="3124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Mayan2">
            <a:extLst>
              <a:ext uri="{FF2B5EF4-FFF2-40B4-BE49-F238E27FC236}">
                <a16:creationId xmlns:a16="http://schemas.microsoft.com/office/drawing/2014/main" id="{90B29944-036C-4A55-8C7D-A7C7CECB73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29686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Rocks shape of a lightning bolt2">
            <a:extLst>
              <a:ext uri="{FF2B5EF4-FFF2-40B4-BE49-F238E27FC236}">
                <a16:creationId xmlns:a16="http://schemas.microsoft.com/office/drawing/2014/main" id="{B8CF5398-A827-481F-912E-9BF3F160F2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181600"/>
            <a:ext cx="36576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204FA1F-16BB-4415-AFD7-0A876D529DAC}"/>
              </a:ext>
            </a:extLst>
          </p:cNvPr>
          <p:cNvSpPr>
            <a:spLocks noGrp="1" noChangeArrowheads="1"/>
          </p:cNvSpPr>
          <p:nvPr>
            <p:ph type="title"/>
          </p:nvPr>
        </p:nvSpPr>
        <p:spPr/>
        <p:txBody>
          <a:bodyPr/>
          <a:lstStyle/>
          <a:p>
            <a:pPr eaLnBrk="1" hangingPunct="1">
              <a:defRPr/>
            </a:pPr>
            <a:r>
              <a:rPr lang="en-US"/>
              <a:t>Ancient genealogies</a:t>
            </a:r>
          </a:p>
        </p:txBody>
      </p:sp>
      <p:sp>
        <p:nvSpPr>
          <p:cNvPr id="23555" name="Rectangle 3">
            <a:extLst>
              <a:ext uri="{FF2B5EF4-FFF2-40B4-BE49-F238E27FC236}">
                <a16:creationId xmlns:a16="http://schemas.microsoft.com/office/drawing/2014/main" id="{729F5D1A-822B-4C8C-9D92-3E5B56E80119}"/>
              </a:ext>
            </a:extLst>
          </p:cNvPr>
          <p:cNvSpPr>
            <a:spLocks noGrp="1" noChangeArrowheads="1"/>
          </p:cNvSpPr>
          <p:nvPr>
            <p:ph type="body" idx="1"/>
          </p:nvPr>
        </p:nvSpPr>
        <p:spPr>
          <a:xfrm>
            <a:off x="457200" y="1447800"/>
            <a:ext cx="8229600" cy="4678363"/>
          </a:xfrm>
        </p:spPr>
        <p:txBody>
          <a:bodyPr/>
          <a:lstStyle/>
          <a:p>
            <a:pPr eaLnBrk="1" hangingPunct="1">
              <a:defRPr/>
            </a:pPr>
            <a:r>
              <a:rPr lang="en-US" sz="2800" dirty="0"/>
              <a:t>Virtually all the names in the table of nations in Genesis 10 validated in extra Biblical records </a:t>
            </a:r>
            <a:endParaRPr lang="en-US" dirty="0"/>
          </a:p>
          <a:p>
            <a:pPr eaLnBrk="1" hangingPunct="1">
              <a:defRPr/>
            </a:pPr>
            <a:r>
              <a:rPr lang="en-US" sz="2800" dirty="0"/>
              <a:t>Ancient myths traced back to Noah and/or son (tended to deify their ancestors)</a:t>
            </a:r>
          </a:p>
          <a:p>
            <a:pPr lvl="1" eaLnBrk="1" hangingPunct="1">
              <a:defRPr/>
            </a:pPr>
            <a:r>
              <a:rPr lang="en-US" sz="2400" dirty="0"/>
              <a:t>Japheth – </a:t>
            </a:r>
            <a:r>
              <a:rPr lang="en-US" sz="2400" dirty="0" err="1"/>
              <a:t>Iapetos</a:t>
            </a:r>
            <a:r>
              <a:rPr lang="en-US" sz="2400" dirty="0"/>
              <a:t> in Greek, </a:t>
            </a:r>
            <a:r>
              <a:rPr lang="en-US" sz="2400" dirty="0" err="1"/>
              <a:t>Pra-Japati</a:t>
            </a:r>
            <a:r>
              <a:rPr lang="en-US" sz="2400" dirty="0"/>
              <a:t> in India Sanskrit, Father Jove/Jupiter in Roman</a:t>
            </a:r>
          </a:p>
          <a:p>
            <a:pPr eaLnBrk="1" hangingPunct="1">
              <a:defRPr/>
            </a:pPr>
            <a:r>
              <a:rPr lang="en-US" sz="2800" dirty="0"/>
              <a:t>Ancient royal lines also traced back</a:t>
            </a:r>
          </a:p>
          <a:p>
            <a:pPr lvl="1" eaLnBrk="1" hangingPunct="1">
              <a:defRPr/>
            </a:pPr>
            <a:r>
              <a:rPr lang="en-US" sz="2400" dirty="0"/>
              <a:t>Anglo Saxons, Danes, Norwegian, Celtic trace back to Noah</a:t>
            </a:r>
          </a:p>
          <a:p>
            <a:pPr eaLnBrk="1" hangingPunct="1">
              <a:defRPr/>
            </a:pPr>
            <a:r>
              <a:rPr lang="en-US" sz="2800" dirty="0"/>
              <a:t>Detailed in </a:t>
            </a:r>
            <a:r>
              <a:rPr lang="en-US" sz="2800" u="sng" dirty="0"/>
              <a:t>After the Flood</a:t>
            </a:r>
            <a:r>
              <a:rPr lang="en-US" sz="2800" dirty="0"/>
              <a:t> by Bill Cooper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588A3FB-970B-4E57-8211-0A6B1B4E1604}"/>
              </a:ext>
            </a:extLst>
          </p:cNvPr>
          <p:cNvSpPr>
            <a:spLocks noGrp="1" noChangeArrowheads="1"/>
          </p:cNvSpPr>
          <p:nvPr>
            <p:ph type="title"/>
          </p:nvPr>
        </p:nvSpPr>
        <p:spPr>
          <a:xfrm>
            <a:off x="457200" y="152400"/>
            <a:ext cx="8229600" cy="868363"/>
          </a:xfrm>
        </p:spPr>
        <p:txBody>
          <a:bodyPr/>
          <a:lstStyle/>
          <a:p>
            <a:pPr eaLnBrk="1" hangingPunct="1">
              <a:defRPr/>
            </a:pPr>
            <a:r>
              <a:rPr lang="en-US" dirty="0"/>
              <a:t>Babel legends</a:t>
            </a:r>
          </a:p>
        </p:txBody>
      </p:sp>
      <p:sp>
        <p:nvSpPr>
          <p:cNvPr id="21507" name="Rectangle 3">
            <a:extLst>
              <a:ext uri="{FF2B5EF4-FFF2-40B4-BE49-F238E27FC236}">
                <a16:creationId xmlns:a16="http://schemas.microsoft.com/office/drawing/2014/main" id="{8C8ADF50-2615-4C2F-AFB6-4ADDAE9D5F4B}"/>
              </a:ext>
            </a:extLst>
          </p:cNvPr>
          <p:cNvSpPr>
            <a:spLocks noGrp="1" noChangeArrowheads="1"/>
          </p:cNvSpPr>
          <p:nvPr>
            <p:ph type="body" idx="1"/>
          </p:nvPr>
        </p:nvSpPr>
        <p:spPr>
          <a:xfrm>
            <a:off x="457200" y="1143000"/>
            <a:ext cx="8229600" cy="4754563"/>
          </a:xfrm>
        </p:spPr>
        <p:txBody>
          <a:bodyPr>
            <a:normAutofit lnSpcReduction="10000"/>
          </a:bodyPr>
          <a:lstStyle/>
          <a:p>
            <a:pPr eaLnBrk="1" hangingPunct="1">
              <a:defRPr/>
            </a:pPr>
            <a:r>
              <a:rPr lang="en-US" sz="2800" dirty="0"/>
              <a:t>Though not as abundant as flood legends, Babel type legends exist around the world</a:t>
            </a:r>
          </a:p>
          <a:p>
            <a:pPr lvl="1" eaLnBrk="1" hangingPunct="1">
              <a:defRPr/>
            </a:pPr>
            <a:r>
              <a:rPr lang="en-US" sz="2400" dirty="0"/>
              <a:t>Accounts in ancient Egypt, </a:t>
            </a:r>
            <a:r>
              <a:rPr lang="en-US" sz="2400" dirty="0" err="1"/>
              <a:t>Hundu</a:t>
            </a:r>
            <a:r>
              <a:rPr lang="en-US" sz="2400" dirty="0"/>
              <a:t>, Buddhist, China, Polynesia, Maya, N. Am. Indians, East Africa</a:t>
            </a:r>
          </a:p>
          <a:p>
            <a:pPr>
              <a:defRPr/>
            </a:pPr>
            <a:r>
              <a:rPr lang="en-US" dirty="0"/>
              <a:t>Couple of examples</a:t>
            </a:r>
          </a:p>
          <a:p>
            <a:pPr lvl="1">
              <a:defRPr/>
            </a:pPr>
            <a:r>
              <a:rPr lang="en-US" sz="2400" dirty="0"/>
              <a:t>“…everybody began to speak a different tongue except that each husband and wife talked the same language</a:t>
            </a:r>
            <a:r>
              <a:rPr lang="en-US" dirty="0"/>
              <a:t>” </a:t>
            </a:r>
            <a:r>
              <a:rPr lang="en-US" sz="1800" dirty="0"/>
              <a:t>(Pam Sheppard, “Tongue-Twisting Tales”, </a:t>
            </a:r>
            <a:r>
              <a:rPr lang="en-US" sz="1800" u="sng" dirty="0"/>
              <a:t>Answers Magazine</a:t>
            </a:r>
            <a:r>
              <a:rPr lang="en-US" sz="1800" dirty="0"/>
              <a:t>)</a:t>
            </a:r>
            <a:endParaRPr lang="en-US" sz="2400" dirty="0"/>
          </a:p>
          <a:p>
            <a:pPr lvl="1" eaLnBrk="1" hangingPunct="1">
              <a:defRPr/>
            </a:pPr>
            <a:r>
              <a:rPr lang="en-US" sz="2400" dirty="0" err="1"/>
              <a:t>Gaikho</a:t>
            </a:r>
            <a:r>
              <a:rPr lang="en-US" sz="2400" dirty="0"/>
              <a:t> tribe in Myanmar “the people determined to build a pagoda that should reach up to heaven. . . . When the pagoda was half way up to heaven, God came down and confounded the language of the people, so that they could not understand each other. Then the people scattered”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animEffect transition="in" filter="box(in)">
                                      <p:cBhvr>
                                        <p:cTn id="7" dur="500"/>
                                        <p:tgtEl>
                                          <p:spTgt spid="2150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07">
                                            <p:txEl>
                                              <p:pRg st="4" end="4"/>
                                            </p:txEl>
                                          </p:spTgt>
                                        </p:tgtEl>
                                        <p:attrNameLst>
                                          <p:attrName>style.visibility</p:attrName>
                                        </p:attrNameLst>
                                      </p:cBhvr>
                                      <p:to>
                                        <p:strVal val="visible"/>
                                      </p:to>
                                    </p:set>
                                    <p:animEffect transition="in" filter="box(in)">
                                      <p:cBhvr>
                                        <p:cTn id="12"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5440A-3AE7-4356-87E8-32B5079237F7}"/>
              </a:ext>
            </a:extLst>
          </p:cNvPr>
          <p:cNvSpPr>
            <a:spLocks noGrp="1"/>
          </p:cNvSpPr>
          <p:nvPr>
            <p:ph type="title"/>
          </p:nvPr>
        </p:nvSpPr>
        <p:spPr/>
        <p:txBody>
          <a:bodyPr/>
          <a:lstStyle/>
          <a:p>
            <a:r>
              <a:rPr lang="en-US" dirty="0"/>
              <a:t>More on Archaeology – 2 Examples</a:t>
            </a:r>
          </a:p>
        </p:txBody>
      </p:sp>
      <p:sp>
        <p:nvSpPr>
          <p:cNvPr id="5" name="Text Placeholder 4">
            <a:extLst>
              <a:ext uri="{FF2B5EF4-FFF2-40B4-BE49-F238E27FC236}">
                <a16:creationId xmlns:a16="http://schemas.microsoft.com/office/drawing/2014/main" id="{0DFAE9A7-AA40-4E30-96D8-56276238979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631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34192F0-5098-4BCA-8F27-5E2389DDB4C8}"/>
              </a:ext>
            </a:extLst>
          </p:cNvPr>
          <p:cNvSpPr>
            <a:spLocks noGrp="1" noChangeArrowheads="1"/>
          </p:cNvSpPr>
          <p:nvPr>
            <p:ph type="title"/>
          </p:nvPr>
        </p:nvSpPr>
        <p:spPr/>
        <p:txBody>
          <a:bodyPr/>
          <a:lstStyle/>
          <a:p>
            <a:pPr eaLnBrk="1" hangingPunct="1"/>
            <a:r>
              <a:rPr lang="en-US" altLang="en-US"/>
              <a:t>Dating the Exodus</a:t>
            </a:r>
          </a:p>
        </p:txBody>
      </p:sp>
      <p:sp>
        <p:nvSpPr>
          <p:cNvPr id="5123" name="Rectangle 3">
            <a:extLst>
              <a:ext uri="{FF2B5EF4-FFF2-40B4-BE49-F238E27FC236}">
                <a16:creationId xmlns:a16="http://schemas.microsoft.com/office/drawing/2014/main" id="{377DAFBF-82A5-4C57-9BC8-3EEDC0CC13B5}"/>
              </a:ext>
            </a:extLst>
          </p:cNvPr>
          <p:cNvSpPr>
            <a:spLocks noGrp="1" noChangeArrowheads="1"/>
          </p:cNvSpPr>
          <p:nvPr>
            <p:ph type="body" idx="1"/>
          </p:nvPr>
        </p:nvSpPr>
        <p:spPr/>
        <p:txBody>
          <a:bodyPr/>
          <a:lstStyle/>
          <a:p>
            <a:pPr eaLnBrk="1" hangingPunct="1">
              <a:lnSpc>
                <a:spcPct val="90000"/>
              </a:lnSpc>
            </a:pPr>
            <a:r>
              <a:rPr lang="en-US" altLang="en-US" sz="2400"/>
              <a:t> Exodus 12:40-42 </a:t>
            </a:r>
            <a:br>
              <a:rPr lang="en-US" altLang="en-US" sz="2400"/>
            </a:br>
            <a:r>
              <a:rPr lang="en-US" altLang="en-US" sz="2400"/>
              <a:t>Now the length of time the Israelite people lived in Egypt was 430 years.  At the end of the 430 years, to the very day, all the LORD's divisions left Egypt.  Because the LORD kept vigil that night to bring them out of Egypt, on this night all the Israelites are to keep vigil to honor the LORD for the generations to come. </a:t>
            </a:r>
          </a:p>
          <a:p>
            <a:pPr eaLnBrk="1" hangingPunct="1">
              <a:lnSpc>
                <a:spcPct val="90000"/>
              </a:lnSpc>
            </a:pPr>
            <a:r>
              <a:rPr lang="en-US" altLang="en-US" sz="2400"/>
              <a:t>1 Kings 6:1</a:t>
            </a:r>
            <a:br>
              <a:rPr lang="en-US" altLang="en-US" sz="2400"/>
            </a:br>
            <a:r>
              <a:rPr lang="en-US" altLang="en-US" sz="2400"/>
              <a:t>In the four hundred and eightieth year after the Israelites had come out of Egypt, in the fourth year of Solomon's reign over Israel, in the month of Ziv, the second month, he began to build the temple of the LORD</a:t>
            </a:r>
          </a:p>
          <a:p>
            <a:pPr eaLnBrk="1" hangingPunct="1">
              <a:lnSpc>
                <a:spcPct val="90000"/>
              </a:lnSpc>
            </a:pPr>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C2811B9-DD5F-4668-8F87-F62A5255FEE0}"/>
              </a:ext>
            </a:extLst>
          </p:cNvPr>
          <p:cNvSpPr>
            <a:spLocks noGrp="1" noChangeArrowheads="1"/>
          </p:cNvSpPr>
          <p:nvPr>
            <p:ph type="title"/>
          </p:nvPr>
        </p:nvSpPr>
        <p:spPr>
          <a:xfrm>
            <a:off x="457200" y="274638"/>
            <a:ext cx="8229600" cy="868362"/>
          </a:xfrm>
        </p:spPr>
        <p:txBody>
          <a:bodyPr/>
          <a:lstStyle/>
          <a:p>
            <a:pPr eaLnBrk="1" hangingPunct="1"/>
            <a:r>
              <a:rPr lang="en-US" altLang="en-US" sz="3200"/>
              <a:t>Dating the exodus</a:t>
            </a:r>
          </a:p>
        </p:txBody>
      </p:sp>
      <p:sp>
        <p:nvSpPr>
          <p:cNvPr id="7171" name="Line 3">
            <a:extLst>
              <a:ext uri="{FF2B5EF4-FFF2-40B4-BE49-F238E27FC236}">
                <a16:creationId xmlns:a16="http://schemas.microsoft.com/office/drawing/2014/main" id="{81BF1F20-142D-4E41-913E-CBB88838D0A5}"/>
              </a:ext>
            </a:extLst>
          </p:cNvPr>
          <p:cNvSpPr>
            <a:spLocks noChangeShapeType="1"/>
          </p:cNvSpPr>
          <p:nvPr/>
        </p:nvSpPr>
        <p:spPr bwMode="auto">
          <a:xfrm>
            <a:off x="396875" y="1860550"/>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72" name="Group 4">
            <a:extLst>
              <a:ext uri="{FF2B5EF4-FFF2-40B4-BE49-F238E27FC236}">
                <a16:creationId xmlns:a16="http://schemas.microsoft.com/office/drawing/2014/main" id="{C2A5A401-EF62-4C45-9F21-BDC88C84604B}"/>
              </a:ext>
            </a:extLst>
          </p:cNvPr>
          <p:cNvGrpSpPr>
            <a:grpSpLocks/>
          </p:cNvGrpSpPr>
          <p:nvPr/>
        </p:nvGrpSpPr>
        <p:grpSpPr bwMode="auto">
          <a:xfrm>
            <a:off x="473075" y="1631950"/>
            <a:ext cx="8001000" cy="381000"/>
            <a:chOff x="384" y="1440"/>
            <a:chExt cx="5184" cy="144"/>
          </a:xfrm>
        </p:grpSpPr>
        <p:sp>
          <p:nvSpPr>
            <p:cNvPr id="7193" name="Line 5">
              <a:extLst>
                <a:ext uri="{FF2B5EF4-FFF2-40B4-BE49-F238E27FC236}">
                  <a16:creationId xmlns:a16="http://schemas.microsoft.com/office/drawing/2014/main" id="{11E41C46-2AC0-4C82-B8F1-620F22B129B1}"/>
                </a:ext>
              </a:extLst>
            </p:cNvPr>
            <p:cNvSpPr>
              <a:spLocks noChangeShapeType="1"/>
            </p:cNvSpPr>
            <p:nvPr/>
          </p:nvSpPr>
          <p:spPr bwMode="auto">
            <a:xfrm flipV="1">
              <a:off x="384"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6">
              <a:extLst>
                <a:ext uri="{FF2B5EF4-FFF2-40B4-BE49-F238E27FC236}">
                  <a16:creationId xmlns:a16="http://schemas.microsoft.com/office/drawing/2014/main" id="{D0E7FFA0-C4F3-463D-B4D0-3DF4B6E06855}"/>
                </a:ext>
              </a:extLst>
            </p:cNvPr>
            <p:cNvSpPr>
              <a:spLocks noChangeShapeType="1"/>
            </p:cNvSpPr>
            <p:nvPr/>
          </p:nvSpPr>
          <p:spPr bwMode="auto">
            <a:xfrm flipV="1">
              <a:off x="1248"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7">
              <a:extLst>
                <a:ext uri="{FF2B5EF4-FFF2-40B4-BE49-F238E27FC236}">
                  <a16:creationId xmlns:a16="http://schemas.microsoft.com/office/drawing/2014/main" id="{84579E9F-5B3C-4761-9D4E-0BC32A18E3FF}"/>
                </a:ext>
              </a:extLst>
            </p:cNvPr>
            <p:cNvSpPr>
              <a:spLocks noChangeShapeType="1"/>
            </p:cNvSpPr>
            <p:nvPr/>
          </p:nvSpPr>
          <p:spPr bwMode="auto">
            <a:xfrm flipV="1">
              <a:off x="2112"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Line 8">
              <a:extLst>
                <a:ext uri="{FF2B5EF4-FFF2-40B4-BE49-F238E27FC236}">
                  <a16:creationId xmlns:a16="http://schemas.microsoft.com/office/drawing/2014/main" id="{A0750FC6-6FDD-4A48-B613-032190AAD1E1}"/>
                </a:ext>
              </a:extLst>
            </p:cNvPr>
            <p:cNvSpPr>
              <a:spLocks noChangeShapeType="1"/>
            </p:cNvSpPr>
            <p:nvPr/>
          </p:nvSpPr>
          <p:spPr bwMode="auto">
            <a:xfrm flipV="1">
              <a:off x="2976"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9">
              <a:extLst>
                <a:ext uri="{FF2B5EF4-FFF2-40B4-BE49-F238E27FC236}">
                  <a16:creationId xmlns:a16="http://schemas.microsoft.com/office/drawing/2014/main" id="{F2FDACAA-8604-43C7-8910-D294CCDCEB82}"/>
                </a:ext>
              </a:extLst>
            </p:cNvPr>
            <p:cNvSpPr>
              <a:spLocks noChangeShapeType="1"/>
            </p:cNvSpPr>
            <p:nvPr/>
          </p:nvSpPr>
          <p:spPr bwMode="auto">
            <a:xfrm flipV="1">
              <a:off x="3840"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10">
              <a:extLst>
                <a:ext uri="{FF2B5EF4-FFF2-40B4-BE49-F238E27FC236}">
                  <a16:creationId xmlns:a16="http://schemas.microsoft.com/office/drawing/2014/main" id="{A53F23BE-A203-45C4-BD97-45AF3A2A905F}"/>
                </a:ext>
              </a:extLst>
            </p:cNvPr>
            <p:cNvSpPr>
              <a:spLocks noChangeShapeType="1"/>
            </p:cNvSpPr>
            <p:nvPr/>
          </p:nvSpPr>
          <p:spPr bwMode="auto">
            <a:xfrm flipV="1">
              <a:off x="4704"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11">
              <a:extLst>
                <a:ext uri="{FF2B5EF4-FFF2-40B4-BE49-F238E27FC236}">
                  <a16:creationId xmlns:a16="http://schemas.microsoft.com/office/drawing/2014/main" id="{E3B0D46B-4CC7-4EC1-A026-733C400A07E8}"/>
                </a:ext>
              </a:extLst>
            </p:cNvPr>
            <p:cNvSpPr>
              <a:spLocks noChangeShapeType="1"/>
            </p:cNvSpPr>
            <p:nvPr/>
          </p:nvSpPr>
          <p:spPr bwMode="auto">
            <a:xfrm flipV="1">
              <a:off x="5568"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73" name="Text Box 12">
            <a:extLst>
              <a:ext uri="{FF2B5EF4-FFF2-40B4-BE49-F238E27FC236}">
                <a16:creationId xmlns:a16="http://schemas.microsoft.com/office/drawing/2014/main" id="{592DE0C6-1C10-4CB8-98C9-35640CF874F7}"/>
              </a:ext>
            </a:extLst>
          </p:cNvPr>
          <p:cNvSpPr txBox="1">
            <a:spLocks noChangeArrowheads="1"/>
          </p:cNvSpPr>
          <p:nvPr/>
        </p:nvSpPr>
        <p:spPr bwMode="auto">
          <a:xfrm>
            <a:off x="81692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1000 BC</a:t>
            </a:r>
          </a:p>
        </p:txBody>
      </p:sp>
      <p:sp>
        <p:nvSpPr>
          <p:cNvPr id="7174" name="Text Box 13">
            <a:extLst>
              <a:ext uri="{FF2B5EF4-FFF2-40B4-BE49-F238E27FC236}">
                <a16:creationId xmlns:a16="http://schemas.microsoft.com/office/drawing/2014/main" id="{E07F428A-C164-4D59-AB9C-05631FC729FB}"/>
              </a:ext>
            </a:extLst>
          </p:cNvPr>
          <p:cNvSpPr txBox="1">
            <a:spLocks noChangeArrowheads="1"/>
          </p:cNvSpPr>
          <p:nvPr/>
        </p:nvSpPr>
        <p:spPr bwMode="auto">
          <a:xfrm>
            <a:off x="68738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1500 BC</a:t>
            </a:r>
          </a:p>
        </p:txBody>
      </p:sp>
      <p:sp>
        <p:nvSpPr>
          <p:cNvPr id="7175" name="Text Box 14">
            <a:extLst>
              <a:ext uri="{FF2B5EF4-FFF2-40B4-BE49-F238E27FC236}">
                <a16:creationId xmlns:a16="http://schemas.microsoft.com/office/drawing/2014/main" id="{9AD06845-BE01-41D5-BBE6-D401887F7954}"/>
              </a:ext>
            </a:extLst>
          </p:cNvPr>
          <p:cNvSpPr txBox="1">
            <a:spLocks noChangeArrowheads="1"/>
          </p:cNvSpPr>
          <p:nvPr/>
        </p:nvSpPr>
        <p:spPr bwMode="auto">
          <a:xfrm>
            <a:off x="55022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2000 BC</a:t>
            </a:r>
          </a:p>
        </p:txBody>
      </p:sp>
      <p:sp>
        <p:nvSpPr>
          <p:cNvPr id="7176" name="Text Box 15">
            <a:extLst>
              <a:ext uri="{FF2B5EF4-FFF2-40B4-BE49-F238E27FC236}">
                <a16:creationId xmlns:a16="http://schemas.microsoft.com/office/drawing/2014/main" id="{78556751-F29C-42F2-8059-C19A5D35064A}"/>
              </a:ext>
            </a:extLst>
          </p:cNvPr>
          <p:cNvSpPr txBox="1">
            <a:spLocks noChangeArrowheads="1"/>
          </p:cNvSpPr>
          <p:nvPr/>
        </p:nvSpPr>
        <p:spPr bwMode="auto">
          <a:xfrm>
            <a:off x="41306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2500 BC</a:t>
            </a:r>
          </a:p>
        </p:txBody>
      </p:sp>
      <p:sp>
        <p:nvSpPr>
          <p:cNvPr id="7177" name="Text Box 16">
            <a:extLst>
              <a:ext uri="{FF2B5EF4-FFF2-40B4-BE49-F238E27FC236}">
                <a16:creationId xmlns:a16="http://schemas.microsoft.com/office/drawing/2014/main" id="{FA01BEB3-AC7B-4D9B-80AB-1CFE27ED9FA8}"/>
              </a:ext>
            </a:extLst>
          </p:cNvPr>
          <p:cNvSpPr txBox="1">
            <a:spLocks noChangeArrowheads="1"/>
          </p:cNvSpPr>
          <p:nvPr/>
        </p:nvSpPr>
        <p:spPr bwMode="auto">
          <a:xfrm>
            <a:off x="28352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3000 BC</a:t>
            </a:r>
          </a:p>
        </p:txBody>
      </p:sp>
      <p:sp>
        <p:nvSpPr>
          <p:cNvPr id="7178" name="Text Box 17">
            <a:extLst>
              <a:ext uri="{FF2B5EF4-FFF2-40B4-BE49-F238E27FC236}">
                <a16:creationId xmlns:a16="http://schemas.microsoft.com/office/drawing/2014/main" id="{79873721-AD73-4523-A560-6E59DFC29168}"/>
              </a:ext>
            </a:extLst>
          </p:cNvPr>
          <p:cNvSpPr txBox="1">
            <a:spLocks noChangeArrowheads="1"/>
          </p:cNvSpPr>
          <p:nvPr/>
        </p:nvSpPr>
        <p:spPr bwMode="auto">
          <a:xfrm>
            <a:off x="14636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3500 BC</a:t>
            </a:r>
          </a:p>
        </p:txBody>
      </p:sp>
      <p:sp>
        <p:nvSpPr>
          <p:cNvPr id="7179" name="Text Box 18">
            <a:extLst>
              <a:ext uri="{FF2B5EF4-FFF2-40B4-BE49-F238E27FC236}">
                <a16:creationId xmlns:a16="http://schemas.microsoft.com/office/drawing/2014/main" id="{545C5688-7122-4978-B732-5A61C0157647}"/>
              </a:ext>
            </a:extLst>
          </p:cNvPr>
          <p:cNvSpPr txBox="1">
            <a:spLocks noChangeArrowheads="1"/>
          </p:cNvSpPr>
          <p:nvPr/>
        </p:nvSpPr>
        <p:spPr bwMode="auto">
          <a:xfrm>
            <a:off x="168275" y="201295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4000 BC</a:t>
            </a:r>
          </a:p>
        </p:txBody>
      </p:sp>
      <p:sp>
        <p:nvSpPr>
          <p:cNvPr id="7180" name="Text Box 19">
            <a:extLst>
              <a:ext uri="{FF2B5EF4-FFF2-40B4-BE49-F238E27FC236}">
                <a16:creationId xmlns:a16="http://schemas.microsoft.com/office/drawing/2014/main" id="{33B402CB-5A72-4FD2-85A4-73CFD5BFD607}"/>
              </a:ext>
            </a:extLst>
          </p:cNvPr>
          <p:cNvSpPr txBox="1">
            <a:spLocks noChangeArrowheads="1"/>
          </p:cNvSpPr>
          <p:nvPr/>
        </p:nvSpPr>
        <p:spPr bwMode="auto">
          <a:xfrm>
            <a:off x="76200" y="2590800"/>
            <a:ext cx="191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Biblical Chronology</a:t>
            </a:r>
          </a:p>
        </p:txBody>
      </p:sp>
      <p:sp>
        <p:nvSpPr>
          <p:cNvPr id="7181" name="Text Box 20">
            <a:extLst>
              <a:ext uri="{FF2B5EF4-FFF2-40B4-BE49-F238E27FC236}">
                <a16:creationId xmlns:a16="http://schemas.microsoft.com/office/drawing/2014/main" id="{2D288404-8AEB-43D3-9311-4CE5554721FA}"/>
              </a:ext>
            </a:extLst>
          </p:cNvPr>
          <p:cNvSpPr txBox="1">
            <a:spLocks noChangeArrowheads="1"/>
          </p:cNvSpPr>
          <p:nvPr/>
        </p:nvSpPr>
        <p:spPr bwMode="auto">
          <a:xfrm>
            <a:off x="76200" y="1066800"/>
            <a:ext cx="2541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Secular Egypt Chronology</a:t>
            </a:r>
          </a:p>
        </p:txBody>
      </p:sp>
      <p:sp>
        <p:nvSpPr>
          <p:cNvPr id="7182" name="Text Box 21">
            <a:extLst>
              <a:ext uri="{FF2B5EF4-FFF2-40B4-BE49-F238E27FC236}">
                <a16:creationId xmlns:a16="http://schemas.microsoft.com/office/drawing/2014/main" id="{013E619C-41E3-48F1-8093-807B9E630534}"/>
              </a:ext>
            </a:extLst>
          </p:cNvPr>
          <p:cNvSpPr txBox="1">
            <a:spLocks noChangeArrowheads="1"/>
          </p:cNvSpPr>
          <p:nvPr/>
        </p:nvSpPr>
        <p:spPr bwMode="auto">
          <a:xfrm>
            <a:off x="2606675" y="1250950"/>
            <a:ext cx="793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1</a:t>
            </a:r>
            <a:r>
              <a:rPr lang="en-US" altLang="en-US" sz="1000" baseline="30000"/>
              <a:t>st</a:t>
            </a:r>
            <a:r>
              <a:rPr lang="en-US" altLang="en-US" sz="1000"/>
              <a:t> dynasty</a:t>
            </a:r>
          </a:p>
          <a:p>
            <a:pPr eaLnBrk="1" hangingPunct="1">
              <a:spcBef>
                <a:spcPct val="0"/>
              </a:spcBef>
              <a:buFontTx/>
              <a:buNone/>
            </a:pPr>
            <a:r>
              <a:rPr lang="en-US" altLang="en-US" sz="1000"/>
              <a:t>~ 3100 BC</a:t>
            </a:r>
          </a:p>
        </p:txBody>
      </p:sp>
      <p:sp>
        <p:nvSpPr>
          <p:cNvPr id="7183" name="Text Box 22">
            <a:extLst>
              <a:ext uri="{FF2B5EF4-FFF2-40B4-BE49-F238E27FC236}">
                <a16:creationId xmlns:a16="http://schemas.microsoft.com/office/drawing/2014/main" id="{967B3CF2-57D5-495F-B669-BF3BCFD0309C}"/>
              </a:ext>
            </a:extLst>
          </p:cNvPr>
          <p:cNvSpPr txBox="1">
            <a:spLocks noChangeArrowheads="1"/>
          </p:cNvSpPr>
          <p:nvPr/>
        </p:nvSpPr>
        <p:spPr bwMode="auto">
          <a:xfrm>
            <a:off x="3978275" y="1250950"/>
            <a:ext cx="854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Pyramids</a:t>
            </a:r>
          </a:p>
          <a:p>
            <a:pPr eaLnBrk="1" hangingPunct="1">
              <a:spcBef>
                <a:spcPct val="0"/>
              </a:spcBef>
              <a:buFontTx/>
              <a:buNone/>
            </a:pPr>
            <a:r>
              <a:rPr lang="en-US" altLang="en-US" sz="1000"/>
              <a:t>~ 26000 BC</a:t>
            </a:r>
          </a:p>
        </p:txBody>
      </p:sp>
      <p:sp>
        <p:nvSpPr>
          <p:cNvPr id="7184" name="Text Box 23">
            <a:extLst>
              <a:ext uri="{FF2B5EF4-FFF2-40B4-BE49-F238E27FC236}">
                <a16:creationId xmlns:a16="http://schemas.microsoft.com/office/drawing/2014/main" id="{DAFD94B2-0E08-4F08-A391-A5FC3F452C36}"/>
              </a:ext>
            </a:extLst>
          </p:cNvPr>
          <p:cNvSpPr txBox="1">
            <a:spLocks noChangeArrowheads="1"/>
          </p:cNvSpPr>
          <p:nvPr/>
        </p:nvSpPr>
        <p:spPr bwMode="auto">
          <a:xfrm>
            <a:off x="6721475" y="1098550"/>
            <a:ext cx="963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18</a:t>
            </a:r>
            <a:r>
              <a:rPr lang="en-US" altLang="en-US" sz="1000" baseline="30000"/>
              <a:t>th</a:t>
            </a:r>
            <a:r>
              <a:rPr lang="en-US" altLang="en-US" sz="1000"/>
              <a:t> dynasty</a:t>
            </a:r>
          </a:p>
          <a:p>
            <a:pPr eaLnBrk="1" hangingPunct="1">
              <a:spcBef>
                <a:spcPct val="0"/>
              </a:spcBef>
              <a:buFontTx/>
              <a:buNone/>
            </a:pPr>
            <a:r>
              <a:rPr lang="en-US" altLang="en-US" sz="1000"/>
              <a:t>(Amenophis II</a:t>
            </a:r>
          </a:p>
          <a:p>
            <a:pPr eaLnBrk="1" hangingPunct="1">
              <a:spcBef>
                <a:spcPct val="0"/>
              </a:spcBef>
              <a:buFontTx/>
              <a:buNone/>
            </a:pPr>
            <a:r>
              <a:rPr lang="en-US" altLang="en-US" sz="1000"/>
              <a:t>d. ~1425 BC)</a:t>
            </a:r>
          </a:p>
        </p:txBody>
      </p:sp>
      <p:sp>
        <p:nvSpPr>
          <p:cNvPr id="7185" name="Text Box 24">
            <a:extLst>
              <a:ext uri="{FF2B5EF4-FFF2-40B4-BE49-F238E27FC236}">
                <a16:creationId xmlns:a16="http://schemas.microsoft.com/office/drawing/2014/main" id="{94530D79-3C88-446A-B93C-CC94E156EA5C}"/>
              </a:ext>
            </a:extLst>
          </p:cNvPr>
          <p:cNvSpPr txBox="1">
            <a:spLocks noChangeArrowheads="1"/>
          </p:cNvSpPr>
          <p:nvPr/>
        </p:nvSpPr>
        <p:spPr bwMode="auto">
          <a:xfrm>
            <a:off x="4495800" y="2225675"/>
            <a:ext cx="10017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Global Flood</a:t>
            </a:r>
          </a:p>
          <a:p>
            <a:pPr eaLnBrk="1" hangingPunct="1">
              <a:spcBef>
                <a:spcPct val="0"/>
              </a:spcBef>
              <a:buFontTx/>
              <a:buNone/>
            </a:pPr>
            <a:r>
              <a:rPr lang="en-US" altLang="en-US" sz="1000"/>
              <a:t>Bet. 2348 and </a:t>
            </a:r>
          </a:p>
          <a:p>
            <a:pPr eaLnBrk="1" hangingPunct="1">
              <a:spcBef>
                <a:spcPct val="0"/>
              </a:spcBef>
              <a:buFontTx/>
              <a:buNone/>
            </a:pPr>
            <a:r>
              <a:rPr lang="en-US" altLang="en-US" sz="1000"/>
              <a:t>2302 BC</a:t>
            </a:r>
          </a:p>
        </p:txBody>
      </p:sp>
      <p:sp>
        <p:nvSpPr>
          <p:cNvPr id="7186" name="Text Box 25">
            <a:extLst>
              <a:ext uri="{FF2B5EF4-FFF2-40B4-BE49-F238E27FC236}">
                <a16:creationId xmlns:a16="http://schemas.microsoft.com/office/drawing/2014/main" id="{CAF51146-308E-4DFD-BEE8-152907A172FC}"/>
              </a:ext>
            </a:extLst>
          </p:cNvPr>
          <p:cNvSpPr txBox="1">
            <a:spLocks noChangeArrowheads="1"/>
          </p:cNvSpPr>
          <p:nvPr/>
        </p:nvSpPr>
        <p:spPr bwMode="auto">
          <a:xfrm>
            <a:off x="6873875" y="2241550"/>
            <a:ext cx="857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The Exodus</a:t>
            </a:r>
          </a:p>
          <a:p>
            <a:pPr eaLnBrk="1" hangingPunct="1">
              <a:spcBef>
                <a:spcPct val="0"/>
              </a:spcBef>
              <a:buFontTx/>
              <a:buNone/>
            </a:pPr>
            <a:r>
              <a:rPr lang="en-US" altLang="en-US" sz="1000"/>
              <a:t>~ 1445 BC</a:t>
            </a:r>
          </a:p>
        </p:txBody>
      </p:sp>
      <p:sp>
        <p:nvSpPr>
          <p:cNvPr id="7187" name="Text Box 26">
            <a:extLst>
              <a:ext uri="{FF2B5EF4-FFF2-40B4-BE49-F238E27FC236}">
                <a16:creationId xmlns:a16="http://schemas.microsoft.com/office/drawing/2014/main" id="{BFC6202C-7822-4C18-88ED-77E4DEE5F473}"/>
              </a:ext>
            </a:extLst>
          </p:cNvPr>
          <p:cNvSpPr txBox="1">
            <a:spLocks noChangeArrowheads="1"/>
          </p:cNvSpPr>
          <p:nvPr/>
        </p:nvSpPr>
        <p:spPr bwMode="auto">
          <a:xfrm>
            <a:off x="8305800" y="2225675"/>
            <a:ext cx="714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Temple </a:t>
            </a:r>
          </a:p>
          <a:p>
            <a:pPr eaLnBrk="1" hangingPunct="1">
              <a:spcBef>
                <a:spcPct val="0"/>
              </a:spcBef>
              <a:buFontTx/>
              <a:buNone/>
            </a:pPr>
            <a:r>
              <a:rPr lang="en-US" altLang="en-US" sz="1000"/>
              <a:t>started</a:t>
            </a:r>
          </a:p>
          <a:p>
            <a:pPr eaLnBrk="1" hangingPunct="1">
              <a:spcBef>
                <a:spcPct val="0"/>
              </a:spcBef>
              <a:buFontTx/>
              <a:buNone/>
            </a:pPr>
            <a:r>
              <a:rPr lang="en-US" altLang="en-US" sz="1000"/>
              <a:t>~ 966 BC</a:t>
            </a:r>
          </a:p>
        </p:txBody>
      </p:sp>
      <p:sp>
        <p:nvSpPr>
          <p:cNvPr id="7188" name="Text Box 27">
            <a:extLst>
              <a:ext uri="{FF2B5EF4-FFF2-40B4-BE49-F238E27FC236}">
                <a16:creationId xmlns:a16="http://schemas.microsoft.com/office/drawing/2014/main" id="{9B5D793C-6DA2-4749-A1A8-28F6BFE904B1}"/>
              </a:ext>
            </a:extLst>
          </p:cNvPr>
          <p:cNvSpPr txBox="1">
            <a:spLocks noChangeArrowheads="1"/>
          </p:cNvSpPr>
          <p:nvPr/>
        </p:nvSpPr>
        <p:spPr bwMode="auto">
          <a:xfrm>
            <a:off x="76200" y="2317750"/>
            <a:ext cx="784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Creation</a:t>
            </a:r>
          </a:p>
          <a:p>
            <a:pPr eaLnBrk="1" hangingPunct="1">
              <a:spcBef>
                <a:spcPct val="0"/>
              </a:spcBef>
              <a:buFontTx/>
              <a:buNone/>
            </a:pPr>
            <a:r>
              <a:rPr lang="en-US" altLang="en-US" sz="1000"/>
              <a:t>~ 4000 BC</a:t>
            </a:r>
          </a:p>
        </p:txBody>
      </p:sp>
      <p:sp>
        <p:nvSpPr>
          <p:cNvPr id="7189" name="Text Box 28">
            <a:extLst>
              <a:ext uri="{FF2B5EF4-FFF2-40B4-BE49-F238E27FC236}">
                <a16:creationId xmlns:a16="http://schemas.microsoft.com/office/drawing/2014/main" id="{4BC412DD-EBD1-476C-BFAD-469B59B93FA0}"/>
              </a:ext>
            </a:extLst>
          </p:cNvPr>
          <p:cNvSpPr txBox="1">
            <a:spLocks noChangeArrowheads="1"/>
          </p:cNvSpPr>
          <p:nvPr/>
        </p:nvSpPr>
        <p:spPr bwMode="auto">
          <a:xfrm>
            <a:off x="2133600" y="2225675"/>
            <a:ext cx="923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Methusaleh</a:t>
            </a:r>
          </a:p>
          <a:p>
            <a:pPr eaLnBrk="1" hangingPunct="1">
              <a:spcBef>
                <a:spcPct val="0"/>
              </a:spcBef>
              <a:buFontTx/>
              <a:buNone/>
            </a:pPr>
            <a:r>
              <a:rPr lang="en-US" altLang="en-US" sz="1000"/>
              <a:t>b. ~ 3300 BC</a:t>
            </a:r>
          </a:p>
        </p:txBody>
      </p:sp>
      <p:sp>
        <p:nvSpPr>
          <p:cNvPr id="7190" name="Text Box 29">
            <a:extLst>
              <a:ext uri="{FF2B5EF4-FFF2-40B4-BE49-F238E27FC236}">
                <a16:creationId xmlns:a16="http://schemas.microsoft.com/office/drawing/2014/main" id="{FE884A10-EFFD-40B4-A2DC-1008C83AC0E4}"/>
              </a:ext>
            </a:extLst>
          </p:cNvPr>
          <p:cNvSpPr txBox="1">
            <a:spLocks noChangeArrowheads="1"/>
          </p:cNvSpPr>
          <p:nvPr/>
        </p:nvSpPr>
        <p:spPr bwMode="auto">
          <a:xfrm>
            <a:off x="5638800" y="2225675"/>
            <a:ext cx="88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Abraham</a:t>
            </a:r>
          </a:p>
          <a:p>
            <a:pPr eaLnBrk="1" hangingPunct="1">
              <a:spcBef>
                <a:spcPct val="0"/>
              </a:spcBef>
              <a:buFontTx/>
              <a:buNone/>
            </a:pPr>
            <a:r>
              <a:rPr lang="en-US" altLang="en-US" sz="1000"/>
              <a:t>b. ~2000 BC</a:t>
            </a:r>
          </a:p>
        </p:txBody>
      </p:sp>
      <p:sp>
        <p:nvSpPr>
          <p:cNvPr id="4119" name="Text Box 30">
            <a:extLst>
              <a:ext uri="{FF2B5EF4-FFF2-40B4-BE49-F238E27FC236}">
                <a16:creationId xmlns:a16="http://schemas.microsoft.com/office/drawing/2014/main" id="{9B312068-E7BB-4344-8D20-5E88073C7DE5}"/>
              </a:ext>
            </a:extLst>
          </p:cNvPr>
          <p:cNvSpPr txBox="1">
            <a:spLocks noChangeArrowheads="1"/>
          </p:cNvSpPr>
          <p:nvPr/>
        </p:nvSpPr>
        <p:spPr bwMode="auto">
          <a:xfrm>
            <a:off x="228600" y="3200400"/>
            <a:ext cx="8763000" cy="360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a:t>Egypt chronology based on Manetho in 3</a:t>
            </a:r>
            <a:r>
              <a:rPr lang="en-US" altLang="en-US" sz="1600" baseline="30000"/>
              <a:t>rd</a:t>
            </a:r>
            <a:r>
              <a:rPr lang="en-US" altLang="en-US" sz="1600"/>
              <a:t> century BC (after fall of Egypt) who compiled length of Pharaohs’  reigns.  None of his writings survived, only as quoted by later historians (inc. Josephus and Eusebius),  and these sometimes conflict.</a:t>
            </a:r>
          </a:p>
          <a:p>
            <a:pPr eaLnBrk="1" hangingPunct="1">
              <a:spcBef>
                <a:spcPct val="0"/>
              </a:spcBef>
              <a:buFontTx/>
              <a:buNone/>
            </a:pPr>
            <a:endParaRPr lang="en-US" altLang="en-US" sz="1000"/>
          </a:p>
          <a:p>
            <a:pPr eaLnBrk="1" hangingPunct="1">
              <a:spcBef>
                <a:spcPct val="0"/>
              </a:spcBef>
              <a:buFontTx/>
              <a:buNone/>
            </a:pPr>
            <a:r>
              <a:rPr lang="en-US" altLang="en-US" sz="1600"/>
              <a:t>Archeologists simply summed up the reigns.  But many of the reigns were contemporary, significantly shortening the total length of the Egyptian empire.  (ex. 16</a:t>
            </a:r>
            <a:r>
              <a:rPr lang="en-US" altLang="en-US" sz="1600" baseline="30000"/>
              <a:t>th</a:t>
            </a:r>
            <a:r>
              <a:rPr lang="en-US" altLang="en-US" sz="1600"/>
              <a:t> &amp; 17</a:t>
            </a:r>
            <a:r>
              <a:rPr lang="en-US" altLang="en-US" sz="1600" baseline="30000"/>
              <a:t>th</a:t>
            </a:r>
            <a:r>
              <a:rPr lang="en-US" altLang="en-US" sz="1600"/>
              <a:t> dynasties where one king ruled the delta region and a vassal king ruled the upper Nile region from Thebes.)</a:t>
            </a:r>
          </a:p>
          <a:p>
            <a:pPr eaLnBrk="1" hangingPunct="1">
              <a:spcBef>
                <a:spcPct val="0"/>
              </a:spcBef>
              <a:buFontTx/>
              <a:buNone/>
            </a:pPr>
            <a:endParaRPr lang="en-US" altLang="en-US" sz="1000"/>
          </a:p>
          <a:p>
            <a:pPr eaLnBrk="1" hangingPunct="1">
              <a:spcBef>
                <a:spcPct val="0"/>
              </a:spcBef>
              <a:buFontTx/>
              <a:buNone/>
            </a:pPr>
            <a:r>
              <a:rPr lang="en-US" altLang="en-US" sz="1600"/>
              <a:t>According secular chronology, the exodus would be during an affluent period of Egypt, nor do the records of Cana show evidence of Israel's arrival (inc. Jericho not inhabited at this time).  Secular historians therefore put the exodus to the 12</a:t>
            </a:r>
            <a:r>
              <a:rPr lang="en-US" altLang="en-US" sz="1600" baseline="30000"/>
              <a:t>th</a:t>
            </a:r>
            <a:r>
              <a:rPr lang="en-US" altLang="en-US" sz="1600"/>
              <a:t> century BC and regard it as a minor migration.</a:t>
            </a:r>
          </a:p>
          <a:p>
            <a:pPr eaLnBrk="1" hangingPunct="1">
              <a:spcBef>
                <a:spcPct val="0"/>
              </a:spcBef>
              <a:buFontTx/>
              <a:buNone/>
            </a:pPr>
            <a:endParaRPr lang="en-US" altLang="en-US" sz="1000"/>
          </a:p>
          <a:p>
            <a:pPr eaLnBrk="1" hangingPunct="1">
              <a:spcBef>
                <a:spcPct val="0"/>
              </a:spcBef>
              <a:buFontTx/>
              <a:buNone/>
            </a:pPr>
            <a:r>
              <a:rPr lang="en-US" altLang="en-US" sz="1600"/>
              <a:t>Correcting for overlapping dynasties puts the 12</a:t>
            </a:r>
            <a:r>
              <a:rPr lang="en-US" altLang="en-US" sz="1600" baseline="30000"/>
              <a:t>th</a:t>
            </a:r>
            <a:r>
              <a:rPr lang="en-US" altLang="en-US" sz="1600"/>
              <a:t> dynasty around the time of the exodus in ~1445 BC.  And the 18</a:t>
            </a:r>
            <a:r>
              <a:rPr lang="en-US" altLang="en-US" sz="1600" baseline="30000"/>
              <a:t>th</a:t>
            </a:r>
            <a:r>
              <a:rPr lang="en-US" altLang="en-US" sz="1600"/>
              <a:t> dynasty was then at the time of Solomon and Rehoboam. </a:t>
            </a:r>
          </a:p>
        </p:txBody>
      </p:sp>
      <p:sp>
        <p:nvSpPr>
          <p:cNvPr id="31" name="Rectangle 30">
            <a:extLst>
              <a:ext uri="{FF2B5EF4-FFF2-40B4-BE49-F238E27FC236}">
                <a16:creationId xmlns:a16="http://schemas.microsoft.com/office/drawing/2014/main" id="{ED9BB52D-254D-4656-BB3E-11322DF3F81F}"/>
              </a:ext>
            </a:extLst>
          </p:cNvPr>
          <p:cNvSpPr/>
          <p:nvPr/>
        </p:nvSpPr>
        <p:spPr>
          <a:xfrm>
            <a:off x="0" y="990600"/>
            <a:ext cx="8839200" cy="7620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19">
                                            <p:bg/>
                                          </p:spTgt>
                                        </p:tgtEl>
                                        <p:attrNameLst>
                                          <p:attrName>style.visibility</p:attrName>
                                        </p:attrNameLst>
                                      </p:cBhvr>
                                      <p:to>
                                        <p:strVal val="visible"/>
                                      </p:to>
                                    </p:set>
                                    <p:animEffect transition="in" filter="wipe(down)">
                                      <p:cBhvr>
                                        <p:cTn id="12" dur="500"/>
                                        <p:tgtEl>
                                          <p:spTgt spid="411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119">
                                            <p:txEl>
                                              <p:pRg st="0" end="0"/>
                                            </p:txEl>
                                          </p:spTgt>
                                        </p:tgtEl>
                                        <p:attrNameLst>
                                          <p:attrName>style.visibility</p:attrName>
                                        </p:attrNameLst>
                                      </p:cBhvr>
                                      <p:to>
                                        <p:strVal val="visible"/>
                                      </p:to>
                                    </p:set>
                                    <p:animEffect transition="in" filter="wipe(down)">
                                      <p:cBhvr>
                                        <p:cTn id="15" dur="500"/>
                                        <p:tgtEl>
                                          <p:spTgt spid="41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19">
                                            <p:txEl>
                                              <p:pRg st="2" end="2"/>
                                            </p:txEl>
                                          </p:spTgt>
                                        </p:tgtEl>
                                        <p:attrNameLst>
                                          <p:attrName>style.visibility</p:attrName>
                                        </p:attrNameLst>
                                      </p:cBhvr>
                                      <p:to>
                                        <p:strVal val="visible"/>
                                      </p:to>
                                    </p:set>
                                    <p:animEffect transition="in" filter="wipe(down)">
                                      <p:cBhvr>
                                        <p:cTn id="20" dur="500"/>
                                        <p:tgtEl>
                                          <p:spTgt spid="411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19">
                                            <p:txEl>
                                              <p:pRg st="4" end="4"/>
                                            </p:txEl>
                                          </p:spTgt>
                                        </p:tgtEl>
                                        <p:attrNameLst>
                                          <p:attrName>style.visibility</p:attrName>
                                        </p:attrNameLst>
                                      </p:cBhvr>
                                      <p:to>
                                        <p:strVal val="visible"/>
                                      </p:to>
                                    </p:set>
                                    <p:animEffect transition="in" filter="wipe(down)">
                                      <p:cBhvr>
                                        <p:cTn id="25" dur="500"/>
                                        <p:tgtEl>
                                          <p:spTgt spid="4119">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119">
                                            <p:txEl>
                                              <p:pRg st="6" end="6"/>
                                            </p:txEl>
                                          </p:spTgt>
                                        </p:tgtEl>
                                        <p:attrNameLst>
                                          <p:attrName>style.visibility</p:attrName>
                                        </p:attrNameLst>
                                      </p:cBhvr>
                                      <p:to>
                                        <p:strVal val="visible"/>
                                      </p:to>
                                    </p:set>
                                    <p:animEffect transition="in" filter="wipe(down)">
                                      <p:cBhvr>
                                        <p:cTn id="30" dur="500"/>
                                        <p:tgtEl>
                                          <p:spTgt spid="41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9" grpId="0" build="p"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74FA139-7AE5-41F7-BF4C-BF4FE2BA5410}"/>
              </a:ext>
            </a:extLst>
          </p:cNvPr>
          <p:cNvSpPr>
            <a:spLocks noGrp="1" noChangeArrowheads="1"/>
          </p:cNvSpPr>
          <p:nvPr>
            <p:ph type="title"/>
          </p:nvPr>
        </p:nvSpPr>
        <p:spPr/>
        <p:txBody>
          <a:bodyPr/>
          <a:lstStyle/>
          <a:p>
            <a:pPr eaLnBrk="1" hangingPunct="1"/>
            <a:r>
              <a:rPr lang="en-US" altLang="en-US"/>
              <a:t>Revised Egypt Chronology</a:t>
            </a:r>
          </a:p>
        </p:txBody>
      </p:sp>
      <p:pic>
        <p:nvPicPr>
          <p:cNvPr id="9219" name="Picture 31" descr="Egypt_chronology">
            <a:extLst>
              <a:ext uri="{FF2B5EF4-FFF2-40B4-BE49-F238E27FC236}">
                <a16:creationId xmlns:a16="http://schemas.microsoft.com/office/drawing/2014/main" id="{F11949EA-B934-451E-87AD-DE85534CA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73163"/>
            <a:ext cx="5715000" cy="56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3">
            <a:extLst>
              <a:ext uri="{FF2B5EF4-FFF2-40B4-BE49-F238E27FC236}">
                <a16:creationId xmlns:a16="http://schemas.microsoft.com/office/drawing/2014/main" id="{2AD77993-E90F-4A4B-AC11-E3897D0B3098}"/>
              </a:ext>
            </a:extLst>
          </p:cNvPr>
          <p:cNvSpPr txBox="1">
            <a:spLocks noChangeArrowheads="1"/>
          </p:cNvSpPr>
          <p:nvPr/>
        </p:nvSpPr>
        <p:spPr bwMode="auto">
          <a:xfrm>
            <a:off x="0" y="6581775"/>
            <a:ext cx="4452938" cy="254000"/>
          </a:xfrm>
          <a:prstGeom prst="rect">
            <a:avLst/>
          </a:prstGeom>
          <a:noFill/>
          <a:ln w="9525">
            <a:noFill/>
            <a:miter lim="800000"/>
            <a:headEnd/>
            <a:tailEnd/>
          </a:ln>
        </p:spPr>
        <p:txBody>
          <a:bodyPr wrap="none">
            <a:spAutoFit/>
          </a:bodyPr>
          <a:lstStyle/>
          <a:p>
            <a:pPr eaLnBrk="1" hangingPunct="1">
              <a:defRPr/>
            </a:pPr>
            <a:r>
              <a:rPr lang="en-US" sz="1050" dirty="0">
                <a:latin typeface="Arial" charset="0"/>
              </a:rPr>
              <a:t>http://heartofwisdom.com/homeschoollinks/geography-of-ancient-egypt/</a:t>
            </a:r>
          </a:p>
        </p:txBody>
      </p:sp>
      <p:pic>
        <p:nvPicPr>
          <p:cNvPr id="9221" name="Picture 4" descr="egmap.jpg">
            <a:extLst>
              <a:ext uri="{FF2B5EF4-FFF2-40B4-BE49-F238E27FC236}">
                <a16:creationId xmlns:a16="http://schemas.microsoft.com/office/drawing/2014/main" id="{6045CD96-1626-4D4D-A678-376498AF90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08125"/>
            <a:ext cx="369728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
            <a:extLst>
              <a:ext uri="{FF2B5EF4-FFF2-40B4-BE49-F238E27FC236}">
                <a16:creationId xmlns:a16="http://schemas.microsoft.com/office/drawing/2014/main" id="{8C47AC4C-1215-4CCE-9A65-9206F20E5296}"/>
              </a:ext>
            </a:extLst>
          </p:cNvPr>
          <p:cNvSpPr txBox="1">
            <a:spLocks noChangeArrowheads="1"/>
          </p:cNvSpPr>
          <p:nvPr/>
        </p:nvSpPr>
        <p:spPr bwMode="auto">
          <a:xfrm>
            <a:off x="4724400" y="6457950"/>
            <a:ext cx="3883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“Timing is everything: A talk with field archaeologist David Down”,</a:t>
            </a:r>
          </a:p>
          <a:p>
            <a:pPr eaLnBrk="1" hangingPunct="1">
              <a:spcBef>
                <a:spcPct val="0"/>
              </a:spcBef>
              <a:buFontTx/>
              <a:buNone/>
            </a:pPr>
            <a:r>
              <a:rPr lang="en-US" altLang="en-US" sz="1000" u="sng"/>
              <a:t>Creation</a:t>
            </a:r>
            <a:r>
              <a:rPr lang="en-US" altLang="en-US" sz="1000"/>
              <a:t>, Vol 27, n 3, 2005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FBEC-FA6B-4CDF-86AA-51C9373FCC7F}"/>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F344A292-E846-4C1C-88C0-643BDD20AAB2}"/>
              </a:ext>
            </a:extLst>
          </p:cNvPr>
          <p:cNvSpPr>
            <a:spLocks noGrp="1"/>
          </p:cNvSpPr>
          <p:nvPr>
            <p:ph idx="1"/>
          </p:nvPr>
        </p:nvSpPr>
        <p:spPr/>
        <p:txBody>
          <a:bodyPr>
            <a:normAutofit/>
          </a:bodyPr>
          <a:lstStyle/>
          <a:p>
            <a:r>
              <a:rPr lang="en-US" dirty="0"/>
              <a:t>Mitochondrial Eve and Y-chromosome Adam – Genetics show all people descended from one man and one woman. (though claim each were part of a group of people) </a:t>
            </a:r>
          </a:p>
          <a:p>
            <a:r>
              <a:rPr lang="en-US" dirty="0"/>
              <a:t> 			Genetic diversity:</a:t>
            </a:r>
          </a:p>
        </p:txBody>
      </p:sp>
      <p:sp>
        <p:nvSpPr>
          <p:cNvPr id="4" name="TextBox 3">
            <a:extLst>
              <a:ext uri="{FF2B5EF4-FFF2-40B4-BE49-F238E27FC236}">
                <a16:creationId xmlns:a16="http://schemas.microsoft.com/office/drawing/2014/main" id="{878D31C7-EBCA-4DB8-8A42-03C2911790BC}"/>
              </a:ext>
            </a:extLst>
          </p:cNvPr>
          <p:cNvSpPr txBox="1"/>
          <p:nvPr/>
        </p:nvSpPr>
        <p:spPr>
          <a:xfrm>
            <a:off x="720436" y="3953176"/>
            <a:ext cx="3796723" cy="1384995"/>
          </a:xfrm>
          <a:prstGeom prst="rect">
            <a:avLst/>
          </a:prstGeom>
          <a:noFill/>
        </p:spPr>
        <p:txBody>
          <a:bodyPr wrap="square" rtlCol="0">
            <a:spAutoFit/>
          </a:bodyPr>
          <a:lstStyle/>
          <a:p>
            <a:pPr algn="ctr"/>
            <a:r>
              <a:rPr lang="en-US" sz="2800" u="sng" dirty="0"/>
              <a:t>Common Variants</a:t>
            </a:r>
          </a:p>
          <a:p>
            <a:r>
              <a:rPr lang="en-US" sz="2800" dirty="0"/>
              <a:t>Consistent with diversity from Adam and Eve</a:t>
            </a:r>
          </a:p>
        </p:txBody>
      </p:sp>
      <p:sp>
        <p:nvSpPr>
          <p:cNvPr id="5" name="TextBox 4">
            <a:extLst>
              <a:ext uri="{FF2B5EF4-FFF2-40B4-BE49-F238E27FC236}">
                <a16:creationId xmlns:a16="http://schemas.microsoft.com/office/drawing/2014/main" id="{6A896AC8-C347-414F-9725-E3A0EFCC29A4}"/>
              </a:ext>
            </a:extLst>
          </p:cNvPr>
          <p:cNvSpPr txBox="1"/>
          <p:nvPr/>
        </p:nvSpPr>
        <p:spPr>
          <a:xfrm>
            <a:off x="4423641" y="3948557"/>
            <a:ext cx="3796723" cy="2246769"/>
          </a:xfrm>
          <a:prstGeom prst="rect">
            <a:avLst/>
          </a:prstGeom>
          <a:noFill/>
        </p:spPr>
        <p:txBody>
          <a:bodyPr wrap="square" rtlCol="0">
            <a:spAutoFit/>
          </a:bodyPr>
          <a:lstStyle/>
          <a:p>
            <a:pPr algn="ctr"/>
            <a:r>
              <a:rPr lang="en-US" sz="2800" u="sng" dirty="0"/>
              <a:t>Rare Variants</a:t>
            </a:r>
          </a:p>
          <a:p>
            <a:r>
              <a:rPr lang="en-US" sz="2800" dirty="0"/>
              <a:t>Consistent with diversity since flood (even admit arose within last couple thousand years) </a:t>
            </a:r>
          </a:p>
        </p:txBody>
      </p:sp>
    </p:spTree>
    <p:extLst>
      <p:ext uri="{BB962C8B-B14F-4D97-AF65-F5344CB8AC3E}">
        <p14:creationId xmlns:p14="http://schemas.microsoft.com/office/powerpoint/2010/main" val="85825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14C8C23-E94C-4D78-B6AD-0F5609669741}"/>
              </a:ext>
            </a:extLst>
          </p:cNvPr>
          <p:cNvSpPr>
            <a:spLocks noGrp="1" noChangeArrowheads="1"/>
          </p:cNvSpPr>
          <p:nvPr>
            <p:ph type="title"/>
          </p:nvPr>
        </p:nvSpPr>
        <p:spPr/>
        <p:txBody>
          <a:bodyPr/>
          <a:lstStyle/>
          <a:p>
            <a:pPr eaLnBrk="1" hangingPunct="1"/>
            <a:r>
              <a:rPr lang="en-US" altLang="en-US"/>
              <a:t>Israel and the 12</a:t>
            </a:r>
            <a:r>
              <a:rPr lang="en-US" altLang="en-US" baseline="30000"/>
              <a:t>th</a:t>
            </a:r>
            <a:r>
              <a:rPr lang="en-US" altLang="en-US"/>
              <a:t> Dynasty</a:t>
            </a:r>
          </a:p>
        </p:txBody>
      </p:sp>
      <p:sp>
        <p:nvSpPr>
          <p:cNvPr id="11267" name="Rectangle 3">
            <a:extLst>
              <a:ext uri="{FF2B5EF4-FFF2-40B4-BE49-F238E27FC236}">
                <a16:creationId xmlns:a16="http://schemas.microsoft.com/office/drawing/2014/main" id="{632E6D19-1380-4FBB-AFDB-87F0066C93A9}"/>
              </a:ext>
            </a:extLst>
          </p:cNvPr>
          <p:cNvSpPr>
            <a:spLocks noGrp="1" noChangeArrowheads="1"/>
          </p:cNvSpPr>
          <p:nvPr>
            <p:ph type="body" idx="1"/>
          </p:nvPr>
        </p:nvSpPr>
        <p:spPr>
          <a:xfrm>
            <a:off x="457200" y="1600200"/>
            <a:ext cx="8229600" cy="4876800"/>
          </a:xfrm>
        </p:spPr>
        <p:txBody>
          <a:bodyPr>
            <a:normAutofit fontScale="92500" lnSpcReduction="10000"/>
          </a:bodyPr>
          <a:lstStyle/>
          <a:p>
            <a:pPr eaLnBrk="1" hangingPunct="1">
              <a:lnSpc>
                <a:spcPct val="80000"/>
              </a:lnSpc>
              <a:buFontTx/>
              <a:buNone/>
            </a:pPr>
            <a:r>
              <a:rPr lang="en-US" altLang="en-US" sz="2400"/>
              <a:t>Joseph to Egypt		1688 BC	(Amenemhet I)</a:t>
            </a:r>
          </a:p>
          <a:p>
            <a:pPr eaLnBrk="1" hangingPunct="1">
              <a:lnSpc>
                <a:spcPct val="80000"/>
              </a:lnSpc>
              <a:buFontTx/>
              <a:buNone/>
            </a:pPr>
            <a:r>
              <a:rPr lang="en-US" altLang="en-US" sz="2400"/>
              <a:t>					1673		Sesostris I</a:t>
            </a:r>
          </a:p>
          <a:p>
            <a:pPr eaLnBrk="1" hangingPunct="1">
              <a:lnSpc>
                <a:spcPct val="80000"/>
              </a:lnSpc>
              <a:buFontTx/>
              <a:buNone/>
            </a:pPr>
            <a:r>
              <a:rPr lang="en-US" altLang="en-US" sz="2400"/>
              <a:t>Joseph Vizier		1668	</a:t>
            </a:r>
          </a:p>
          <a:p>
            <a:pPr eaLnBrk="1" hangingPunct="1">
              <a:lnSpc>
                <a:spcPct val="80000"/>
              </a:lnSpc>
              <a:buFontTx/>
              <a:buNone/>
            </a:pPr>
            <a:r>
              <a:rPr lang="en-US" altLang="en-US" sz="2400"/>
              <a:t>Jacob to Egypt		1660		(during famine)</a:t>
            </a:r>
          </a:p>
          <a:p>
            <a:pPr eaLnBrk="1" hangingPunct="1">
              <a:lnSpc>
                <a:spcPct val="80000"/>
              </a:lnSpc>
              <a:buFontTx/>
              <a:buNone/>
            </a:pPr>
            <a:r>
              <a:rPr lang="en-US" altLang="en-US" sz="2400"/>
              <a:t> 					1628		 Amenemhet II</a:t>
            </a:r>
          </a:p>
          <a:p>
            <a:pPr eaLnBrk="1" hangingPunct="1">
              <a:lnSpc>
                <a:spcPct val="80000"/>
              </a:lnSpc>
              <a:buFontTx/>
              <a:buNone/>
            </a:pPr>
            <a:r>
              <a:rPr lang="en-US" altLang="en-US" sz="2400"/>
              <a:t> 					1592		 Sesostris II</a:t>
            </a:r>
          </a:p>
          <a:p>
            <a:pPr eaLnBrk="1" hangingPunct="1">
              <a:lnSpc>
                <a:spcPct val="80000"/>
              </a:lnSpc>
              <a:buFontTx/>
              <a:buNone/>
            </a:pPr>
            <a:r>
              <a:rPr lang="en-US" altLang="en-US" sz="2400"/>
              <a:t>Joseph dies	(age 110)	1589</a:t>
            </a:r>
          </a:p>
          <a:p>
            <a:pPr eaLnBrk="1" hangingPunct="1">
              <a:lnSpc>
                <a:spcPct val="80000"/>
              </a:lnSpc>
              <a:buFontTx/>
              <a:buNone/>
            </a:pPr>
            <a:r>
              <a:rPr lang="en-US" altLang="en-US" sz="2400"/>
              <a:t>oppression			1572		 Sesostris III</a:t>
            </a:r>
          </a:p>
          <a:p>
            <a:pPr eaLnBrk="1" hangingPunct="1">
              <a:lnSpc>
                <a:spcPct val="80000"/>
              </a:lnSpc>
              <a:buFontTx/>
              <a:buNone/>
            </a:pPr>
            <a:r>
              <a:rPr lang="en-US" altLang="en-US" sz="2400"/>
              <a:t> 					1531		 Amenemhet III</a:t>
            </a:r>
          </a:p>
          <a:p>
            <a:pPr eaLnBrk="1" hangingPunct="1">
              <a:lnSpc>
                <a:spcPct val="80000"/>
              </a:lnSpc>
              <a:buFontTx/>
              <a:buNone/>
            </a:pPr>
            <a:r>
              <a:rPr lang="en-US" altLang="en-US" sz="2400"/>
              <a:t>Moses born/flees		1525/1485</a:t>
            </a:r>
          </a:p>
          <a:p>
            <a:pPr eaLnBrk="1" hangingPunct="1">
              <a:lnSpc>
                <a:spcPct val="80000"/>
              </a:lnSpc>
              <a:buFontTx/>
              <a:buNone/>
            </a:pPr>
            <a:r>
              <a:rPr lang="en-US" altLang="en-US" sz="2400"/>
              <a:t>					1483	    queen Sobekneferu</a:t>
            </a:r>
          </a:p>
          <a:p>
            <a:pPr eaLnBrk="1" hangingPunct="1">
              <a:lnSpc>
                <a:spcPct val="80000"/>
              </a:lnSpc>
              <a:buFontTx/>
              <a:buNone/>
            </a:pPr>
            <a:r>
              <a:rPr lang="en-US" altLang="en-US" sz="2400"/>
              <a:t>(Dynasty 13)			1456		Neferhotep I</a:t>
            </a:r>
          </a:p>
          <a:p>
            <a:pPr eaLnBrk="1" hangingPunct="1">
              <a:lnSpc>
                <a:spcPct val="80000"/>
              </a:lnSpc>
              <a:buFontTx/>
              <a:buNone/>
            </a:pPr>
            <a:r>
              <a:rPr lang="en-US" altLang="en-US" sz="2400"/>
              <a:t>The Exodus			1445	(Hyksos invade Egypt)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642E3D3-1F5C-47DA-A187-42E0C43D4632}"/>
              </a:ext>
            </a:extLst>
          </p:cNvPr>
          <p:cNvSpPr>
            <a:spLocks noGrp="1" noChangeArrowheads="1"/>
          </p:cNvSpPr>
          <p:nvPr>
            <p:ph type="title"/>
          </p:nvPr>
        </p:nvSpPr>
        <p:spPr/>
        <p:txBody>
          <a:bodyPr/>
          <a:lstStyle/>
          <a:p>
            <a:pPr eaLnBrk="1" hangingPunct="1"/>
            <a:r>
              <a:rPr lang="en-US" altLang="en-US" sz="4000"/>
              <a:t>Matching Evidence from Revised Chronology</a:t>
            </a:r>
          </a:p>
        </p:txBody>
      </p:sp>
      <p:sp>
        <p:nvSpPr>
          <p:cNvPr id="11267" name="Rectangle 3">
            <a:extLst>
              <a:ext uri="{FF2B5EF4-FFF2-40B4-BE49-F238E27FC236}">
                <a16:creationId xmlns:a16="http://schemas.microsoft.com/office/drawing/2014/main" id="{42D663CC-0E9E-4B5B-A0B7-B02967D5E1A2}"/>
              </a:ext>
            </a:extLst>
          </p:cNvPr>
          <p:cNvSpPr>
            <a:spLocks noGrp="1" noChangeArrowheads="1"/>
          </p:cNvSpPr>
          <p:nvPr>
            <p:ph type="body" idx="1"/>
          </p:nvPr>
        </p:nvSpPr>
        <p:spPr>
          <a:xfrm>
            <a:off x="457200" y="1447800"/>
            <a:ext cx="8229600" cy="4525963"/>
          </a:xfrm>
        </p:spPr>
        <p:txBody>
          <a:bodyPr/>
          <a:lstStyle/>
          <a:p>
            <a:pPr eaLnBrk="1" hangingPunct="1"/>
            <a:r>
              <a:rPr lang="en-US" altLang="en-US" sz="2400"/>
              <a:t>Sesostris I had a vizier, Mentuhotep who matches well with Joseph!</a:t>
            </a:r>
          </a:p>
          <a:p>
            <a:pPr eaLnBrk="1" hangingPunct="1"/>
            <a:r>
              <a:rPr lang="en-US" altLang="en-US" sz="2400"/>
              <a:t>A canal dug during the 12</a:t>
            </a:r>
            <a:r>
              <a:rPr lang="en-US" altLang="en-US" sz="2400" baseline="30000"/>
              <a:t>th</a:t>
            </a:r>
            <a:r>
              <a:rPr lang="en-US" altLang="en-US" sz="2400"/>
              <a:t> dynasty is called Joseph’s canal</a:t>
            </a:r>
          </a:p>
          <a:p>
            <a:pPr eaLnBrk="1" hangingPunct="1"/>
            <a:r>
              <a:rPr lang="en-US" altLang="en-US" sz="2400"/>
              <a:t>Writings from this period mention a 7 year famine</a:t>
            </a:r>
          </a:p>
          <a:p>
            <a:pPr eaLnBrk="1" hangingPunct="1"/>
            <a:r>
              <a:rPr lang="en-US" altLang="en-US" sz="2400"/>
              <a:t>Pyramids of this period made of mud bricks</a:t>
            </a:r>
          </a:p>
        </p:txBody>
      </p:sp>
      <p:pic>
        <p:nvPicPr>
          <p:cNvPr id="11268" name="Picture 4" descr="BricksStraw2">
            <a:extLst>
              <a:ext uri="{FF2B5EF4-FFF2-40B4-BE49-F238E27FC236}">
                <a16:creationId xmlns:a16="http://schemas.microsoft.com/office/drawing/2014/main" id="{0BDCCBEE-BB6C-4189-BBC6-9FC62880601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7613"/>
          <a:stretch>
            <a:fillRect/>
          </a:stretch>
        </p:blipFill>
        <p:spPr bwMode="auto">
          <a:xfrm>
            <a:off x="15875" y="4267200"/>
            <a:ext cx="25654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BricksStraw1a">
            <a:extLst>
              <a:ext uri="{FF2B5EF4-FFF2-40B4-BE49-F238E27FC236}">
                <a16:creationId xmlns:a16="http://schemas.microsoft.com/office/drawing/2014/main" id="{6F261486-C11E-41E2-BAC3-EBBA56FA4E8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514600" y="3876675"/>
            <a:ext cx="3743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Amenemhet IIIpyramid">
            <a:extLst>
              <a:ext uri="{FF2B5EF4-FFF2-40B4-BE49-F238E27FC236}">
                <a16:creationId xmlns:a16="http://schemas.microsoft.com/office/drawing/2014/main" id="{054B728C-88E5-486B-8D53-0DD3D7E7719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430838" y="4343400"/>
            <a:ext cx="37131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1268"/>
                                        </p:tgtEl>
                                        <p:attrNameLst>
                                          <p:attrName>style.visibility</p:attrName>
                                        </p:attrNameLst>
                                      </p:cBhvr>
                                      <p:to>
                                        <p:strVal val="visible"/>
                                      </p:to>
                                    </p:set>
                                    <p:animEffect transition="in" filter="blinds(horizontal)">
                                      <p:cBhvr>
                                        <p:cTn id="25" dur="500"/>
                                        <p:tgtEl>
                                          <p:spTgt spid="11268"/>
                                        </p:tgtEl>
                                      </p:cBhvr>
                                    </p:animEffect>
                                  </p:childTnLst>
                                </p:cTn>
                              </p:par>
                              <p:par>
                                <p:cTn id="26" presetID="3" presetClass="entr" presetSubtype="10" fill="hold" nodeType="withEffect">
                                  <p:stCondLst>
                                    <p:cond delay="0"/>
                                  </p:stCondLst>
                                  <p:childTnLst>
                                    <p:set>
                                      <p:cBhvr>
                                        <p:cTn id="27" dur="1" fill="hold">
                                          <p:stCondLst>
                                            <p:cond delay="0"/>
                                          </p:stCondLst>
                                        </p:cTn>
                                        <p:tgtEl>
                                          <p:spTgt spid="11270"/>
                                        </p:tgtEl>
                                        <p:attrNameLst>
                                          <p:attrName>style.visibility</p:attrName>
                                        </p:attrNameLst>
                                      </p:cBhvr>
                                      <p:to>
                                        <p:strVal val="visible"/>
                                      </p:to>
                                    </p:set>
                                    <p:animEffect transition="in" filter="blinds(horizontal)">
                                      <p:cBhvr>
                                        <p:cTn id="28" dur="500"/>
                                        <p:tgtEl>
                                          <p:spTgt spid="11270"/>
                                        </p:tgtEl>
                                      </p:cBhvr>
                                    </p:animEffect>
                                  </p:childTnLst>
                                </p:cTn>
                              </p:par>
                              <p:par>
                                <p:cTn id="29" presetID="3" presetClass="entr" presetSubtype="10" fill="hold" nodeType="withEffect">
                                  <p:stCondLst>
                                    <p:cond delay="0"/>
                                  </p:stCondLst>
                                  <p:childTnLst>
                                    <p:set>
                                      <p:cBhvr>
                                        <p:cTn id="30" dur="1" fill="hold">
                                          <p:stCondLst>
                                            <p:cond delay="0"/>
                                          </p:stCondLst>
                                        </p:cTn>
                                        <p:tgtEl>
                                          <p:spTgt spid="11269"/>
                                        </p:tgtEl>
                                        <p:attrNameLst>
                                          <p:attrName>style.visibility</p:attrName>
                                        </p:attrNameLst>
                                      </p:cBhvr>
                                      <p:to>
                                        <p:strVal val="visible"/>
                                      </p:to>
                                    </p:set>
                                    <p:animEffect transition="in" filter="blinds(horizontal)">
                                      <p:cBhvr>
                                        <p:cTn id="31"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B2EE3A0-6F5A-4511-979B-CFFE64518ACE}"/>
              </a:ext>
            </a:extLst>
          </p:cNvPr>
          <p:cNvSpPr>
            <a:spLocks noGrp="1" noChangeArrowheads="1"/>
          </p:cNvSpPr>
          <p:nvPr>
            <p:ph type="title"/>
          </p:nvPr>
        </p:nvSpPr>
        <p:spPr>
          <a:xfrm>
            <a:off x="457200" y="76200"/>
            <a:ext cx="8229600" cy="1143000"/>
          </a:xfrm>
        </p:spPr>
        <p:txBody>
          <a:bodyPr/>
          <a:lstStyle/>
          <a:p>
            <a:pPr eaLnBrk="1" hangingPunct="1"/>
            <a:r>
              <a:rPr lang="en-US" altLang="en-US"/>
              <a:t>Links to the Exodus</a:t>
            </a:r>
          </a:p>
        </p:txBody>
      </p:sp>
      <p:sp>
        <p:nvSpPr>
          <p:cNvPr id="12291" name="Rectangle 3">
            <a:extLst>
              <a:ext uri="{FF2B5EF4-FFF2-40B4-BE49-F238E27FC236}">
                <a16:creationId xmlns:a16="http://schemas.microsoft.com/office/drawing/2014/main" id="{0E2EF7C4-11B7-4F27-9F68-A6CBF74381E1}"/>
              </a:ext>
            </a:extLst>
          </p:cNvPr>
          <p:cNvSpPr>
            <a:spLocks noGrp="1" noChangeArrowheads="1"/>
          </p:cNvSpPr>
          <p:nvPr>
            <p:ph type="body" idx="1"/>
          </p:nvPr>
        </p:nvSpPr>
        <p:spPr>
          <a:xfrm>
            <a:off x="457200" y="990600"/>
            <a:ext cx="8229600" cy="5562600"/>
          </a:xfrm>
        </p:spPr>
        <p:txBody>
          <a:bodyPr>
            <a:normAutofit lnSpcReduction="10000"/>
          </a:bodyPr>
          <a:lstStyle/>
          <a:p>
            <a:pPr eaLnBrk="1" hangingPunct="1">
              <a:lnSpc>
                <a:spcPct val="80000"/>
              </a:lnSpc>
            </a:pPr>
            <a:r>
              <a:rPr lang="en-US" altLang="en-US" sz="2400"/>
              <a:t>Sesostris III matches description of cruel tyrant who would oppress Israel</a:t>
            </a:r>
          </a:p>
          <a:p>
            <a:pPr eaLnBrk="1" hangingPunct="1">
              <a:lnSpc>
                <a:spcPct val="80000"/>
              </a:lnSpc>
            </a:pPr>
            <a:r>
              <a:rPr lang="en-US" altLang="en-US" sz="2400"/>
              <a:t>Archaeological evidence supports Semitic </a:t>
            </a:r>
            <a:r>
              <a:rPr lang="en-US" altLang="en-US" sz="2000"/>
              <a:t>(from the line of Shem, i.e. Israelites) </a:t>
            </a:r>
            <a:r>
              <a:rPr lang="en-US" altLang="en-US" sz="2400"/>
              <a:t>slavery in latter half of 12</a:t>
            </a:r>
            <a:r>
              <a:rPr lang="en-US" altLang="en-US" sz="2400" baseline="30000"/>
              <a:t>th</a:t>
            </a:r>
            <a:r>
              <a:rPr lang="en-US" altLang="en-US" sz="2400"/>
              <a:t> dynasty</a:t>
            </a:r>
          </a:p>
          <a:p>
            <a:pPr eaLnBrk="1" hangingPunct="1">
              <a:lnSpc>
                <a:spcPct val="80000"/>
              </a:lnSpc>
            </a:pPr>
            <a:r>
              <a:rPr lang="en-US" altLang="en-US" sz="2400"/>
              <a:t>Amenemhet III had no son, fits with willingness to adopt Moses as grandson (daughter later took over (Moses’ adopted mother?))</a:t>
            </a:r>
          </a:p>
          <a:p>
            <a:pPr eaLnBrk="1" hangingPunct="1">
              <a:lnSpc>
                <a:spcPct val="80000"/>
              </a:lnSpc>
            </a:pPr>
            <a:r>
              <a:rPr lang="en-US" altLang="en-US" sz="2400"/>
              <a:t>The Ipuwar Papyrus, which can be dated to this time describes many of the plagues that struck Egypt!</a:t>
            </a:r>
          </a:p>
          <a:p>
            <a:pPr eaLnBrk="1" hangingPunct="1">
              <a:lnSpc>
                <a:spcPct val="80000"/>
              </a:lnSpc>
            </a:pPr>
            <a:r>
              <a:rPr lang="en-US" altLang="en-US" sz="2400"/>
              <a:t>Neferhotep’s (13</a:t>
            </a:r>
            <a:r>
              <a:rPr lang="en-US" altLang="en-US" sz="2400" baseline="30000"/>
              <a:t>th</a:t>
            </a:r>
            <a:r>
              <a:rPr lang="en-US" altLang="en-US" sz="2400"/>
              <a:t> dynasty) tomb never found (drowned with army?)</a:t>
            </a:r>
          </a:p>
          <a:p>
            <a:pPr eaLnBrk="1" hangingPunct="1">
              <a:lnSpc>
                <a:spcPct val="80000"/>
              </a:lnSpc>
            </a:pPr>
            <a:r>
              <a:rPr lang="en-US" altLang="en-US" sz="2400"/>
              <a:t>13th dynasty ended with the collapse of the central rule, and the country was a shambles.  The Hyksos then swarmed into Egypt and occupied it without a battle (no Egyptian army left to fight them!)  </a:t>
            </a:r>
          </a:p>
          <a:p>
            <a:pPr eaLnBrk="1" hangingPunct="1">
              <a:lnSpc>
                <a:spcPct val="80000"/>
              </a:lnSpc>
            </a:pPr>
            <a:r>
              <a:rPr lang="en-US" altLang="en-US" sz="2400"/>
              <a:t>Evidence of Jericho and the rest of Cana in this era matches the invasion of Israel.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box(in)">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box(in)">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box(in)">
                                      <p:cBhvr>
                                        <p:cTn id="22" dur="500"/>
                                        <p:tgtEl>
                                          <p:spTgt spid="122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ox(in)">
                                      <p:cBhvr>
                                        <p:cTn id="27" dur="500"/>
                                        <p:tgtEl>
                                          <p:spTgt spid="122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box(in)">
                                      <p:cBhvr>
                                        <p:cTn id="32" dur="500"/>
                                        <p:tgtEl>
                                          <p:spTgt spid="122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box(in)">
                                      <p:cBhvr>
                                        <p:cTn id="3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6A1948-E9FA-43FF-A48D-F9B8FC016246}"/>
              </a:ext>
            </a:extLst>
          </p:cNvPr>
          <p:cNvSpPr>
            <a:spLocks noGrp="1" noChangeArrowheads="1"/>
          </p:cNvSpPr>
          <p:nvPr>
            <p:ph type="title"/>
          </p:nvPr>
        </p:nvSpPr>
        <p:spPr>
          <a:xfrm>
            <a:off x="628650" y="365127"/>
            <a:ext cx="7886700" cy="691514"/>
          </a:xfrm>
        </p:spPr>
        <p:txBody>
          <a:bodyPr>
            <a:normAutofit fontScale="90000"/>
          </a:bodyPr>
          <a:lstStyle/>
          <a:p>
            <a:pPr eaLnBrk="1" hangingPunct="1"/>
            <a:r>
              <a:rPr lang="en-US" altLang="en-US" dirty="0"/>
              <a:t>Further links</a:t>
            </a:r>
          </a:p>
        </p:txBody>
      </p:sp>
      <p:sp>
        <p:nvSpPr>
          <p:cNvPr id="15363" name="Rectangle 3">
            <a:extLst>
              <a:ext uri="{FF2B5EF4-FFF2-40B4-BE49-F238E27FC236}">
                <a16:creationId xmlns:a16="http://schemas.microsoft.com/office/drawing/2014/main" id="{42D25BC4-F682-4832-B60D-9A6B7B5CFFAC}"/>
              </a:ext>
            </a:extLst>
          </p:cNvPr>
          <p:cNvSpPr>
            <a:spLocks noGrp="1" noChangeArrowheads="1"/>
          </p:cNvSpPr>
          <p:nvPr>
            <p:ph type="body" idx="1"/>
          </p:nvPr>
        </p:nvSpPr>
        <p:spPr>
          <a:xfrm>
            <a:off x="457200" y="1117600"/>
            <a:ext cx="8229600" cy="2133600"/>
          </a:xfrm>
        </p:spPr>
        <p:txBody>
          <a:bodyPr/>
          <a:lstStyle/>
          <a:p>
            <a:pPr eaLnBrk="1" hangingPunct="1"/>
            <a:r>
              <a:rPr lang="en-US" altLang="en-US" dirty="0"/>
              <a:t>Town of ‘Asiatic’ slaves (i.e. not African)</a:t>
            </a:r>
          </a:p>
          <a:p>
            <a:pPr lvl="1" eaLnBrk="1" hangingPunct="1"/>
            <a:r>
              <a:rPr lang="en-US" altLang="en-US" dirty="0"/>
              <a:t>Graves initially showed prosperity, then lack of it and dying at younger ages</a:t>
            </a:r>
          </a:p>
          <a:p>
            <a:pPr lvl="1" eaLnBrk="1" hangingPunct="1"/>
            <a:r>
              <a:rPr lang="en-US" altLang="en-US" dirty="0"/>
              <a:t>Many coffins of babies</a:t>
            </a:r>
          </a:p>
          <a:p>
            <a:pPr lvl="1" eaLnBrk="1" hangingPunct="1"/>
            <a:r>
              <a:rPr lang="en-US" altLang="en-US" dirty="0"/>
              <a:t>Many items left behind as in inhabitants leaving quickly</a:t>
            </a:r>
          </a:p>
        </p:txBody>
      </p:sp>
      <p:pic>
        <p:nvPicPr>
          <p:cNvPr id="15364" name="Picture 4" descr="quickexit2">
            <a:extLst>
              <a:ext uri="{FF2B5EF4-FFF2-40B4-BE49-F238E27FC236}">
                <a16:creationId xmlns:a16="http://schemas.microsoft.com/office/drawing/2014/main" id="{C201EC4E-9810-4FD7-9AA6-E777CF448BD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11753" y="3124200"/>
            <a:ext cx="354488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babycoffin">
            <a:extLst>
              <a:ext uri="{FF2B5EF4-FFF2-40B4-BE49-F238E27FC236}">
                <a16:creationId xmlns:a16="http://schemas.microsoft.com/office/drawing/2014/main" id="{3FB2B9B3-35C5-4879-9336-C8A8F788C09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20737" y="3390899"/>
            <a:ext cx="3211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3366BA-D954-423F-B269-C31B178D561E}"/>
              </a:ext>
            </a:extLst>
          </p:cNvPr>
          <p:cNvSpPr>
            <a:spLocks noGrp="1" noChangeArrowheads="1"/>
          </p:cNvSpPr>
          <p:nvPr>
            <p:ph type="title"/>
          </p:nvPr>
        </p:nvSpPr>
        <p:spPr/>
        <p:txBody>
          <a:bodyPr/>
          <a:lstStyle/>
          <a:p>
            <a:pPr eaLnBrk="1" hangingPunct="1"/>
            <a:r>
              <a:rPr lang="en-US" altLang="en-US" sz="4000"/>
              <a:t>Other Links Between Egypt and Israel</a:t>
            </a:r>
          </a:p>
        </p:txBody>
      </p:sp>
      <p:sp>
        <p:nvSpPr>
          <p:cNvPr id="10243" name="Rectangle 3">
            <a:extLst>
              <a:ext uri="{FF2B5EF4-FFF2-40B4-BE49-F238E27FC236}">
                <a16:creationId xmlns:a16="http://schemas.microsoft.com/office/drawing/2014/main" id="{6C0A0EBA-E2C9-4F28-8E4F-E1F52A5E0B74}"/>
              </a:ext>
            </a:extLst>
          </p:cNvPr>
          <p:cNvSpPr>
            <a:spLocks noGrp="1" noChangeArrowheads="1"/>
          </p:cNvSpPr>
          <p:nvPr>
            <p:ph type="body" idx="1"/>
          </p:nvPr>
        </p:nvSpPr>
        <p:spPr/>
        <p:txBody>
          <a:bodyPr/>
          <a:lstStyle/>
          <a:p>
            <a:pPr eaLnBrk="1" hangingPunct="1">
              <a:lnSpc>
                <a:spcPct val="90000"/>
              </a:lnSpc>
            </a:pPr>
            <a:r>
              <a:rPr lang="en-US" altLang="en-US" sz="2400"/>
              <a:t>Queen of Sheba who visited Solomon would be Queen Hatshepsut, who left detailed record on the walls of her temple at Deir el-Bahri of her visit to the land of Punt, which she refers to as God’s land.</a:t>
            </a:r>
          </a:p>
          <a:p>
            <a:pPr eaLnBrk="1" hangingPunct="1">
              <a:lnSpc>
                <a:spcPct val="90000"/>
              </a:lnSpc>
            </a:pPr>
            <a:r>
              <a:rPr lang="en-US" altLang="en-US" sz="2400"/>
              <a:t>Shishak of 1 Kings 14:25 (“In the fifth year of King Rehoboam, Shishak king of Egypt attacked Jerusalem.”), would be the great military conqueror Thutmosis III, who left a relief on the wall of his shrine at Karnak of all the treasures he brought back from Jerusalem.  Velikovsky points out how accurately they correspond with the contents of Solomon’s temple as detailed in the Book of Chronicles.</a:t>
            </a:r>
          </a:p>
          <a:p>
            <a:pPr eaLnBrk="1" hangingPunct="1">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CA6D-8ACD-41A1-8F73-7EC42D7D2F12}"/>
              </a:ext>
            </a:extLst>
          </p:cNvPr>
          <p:cNvSpPr>
            <a:spLocks noGrp="1"/>
          </p:cNvSpPr>
          <p:nvPr>
            <p:ph type="title"/>
          </p:nvPr>
        </p:nvSpPr>
        <p:spPr/>
        <p:txBody>
          <a:bodyPr/>
          <a:lstStyle/>
          <a:p>
            <a:r>
              <a:rPr lang="en-US" dirty="0"/>
              <a:t>Patterns of Evidence – The Moses Controversy</a:t>
            </a:r>
          </a:p>
        </p:txBody>
      </p:sp>
      <p:sp>
        <p:nvSpPr>
          <p:cNvPr id="3" name="Content Placeholder 2">
            <a:extLst>
              <a:ext uri="{FF2B5EF4-FFF2-40B4-BE49-F238E27FC236}">
                <a16:creationId xmlns:a16="http://schemas.microsoft.com/office/drawing/2014/main" id="{A3259A70-DC0A-4566-9B7B-0E325C33360D}"/>
              </a:ext>
            </a:extLst>
          </p:cNvPr>
          <p:cNvSpPr>
            <a:spLocks noGrp="1"/>
          </p:cNvSpPr>
          <p:nvPr>
            <p:ph idx="1"/>
          </p:nvPr>
        </p:nvSpPr>
        <p:spPr/>
        <p:txBody>
          <a:bodyPr/>
          <a:lstStyle/>
          <a:p>
            <a:r>
              <a:rPr lang="en-US" dirty="0"/>
              <a:t>A Semitic language, predating Phoenician discovered in Egypt, Sinai and Israel, in that order.</a:t>
            </a:r>
          </a:p>
          <a:p>
            <a:pPr lvl="1"/>
            <a:r>
              <a:rPr lang="en-US" dirty="0"/>
              <a:t>Old Hebrew, Phoenician, and other Semitic languages likely derived from it</a:t>
            </a:r>
          </a:p>
          <a:p>
            <a:pPr lvl="1"/>
            <a:r>
              <a:rPr lang="en-US" dirty="0"/>
              <a:t>Old Hebrew most closely matches it</a:t>
            </a:r>
          </a:p>
          <a:p>
            <a:pPr lvl="1"/>
            <a:r>
              <a:rPr lang="en-US" dirty="0"/>
              <a:t>Logical that it originated from Joseph himself</a:t>
            </a:r>
          </a:p>
          <a:p>
            <a:pPr lvl="1"/>
            <a:r>
              <a:rPr lang="en-US" dirty="0"/>
              <a:t>Strong evidence against liberal scholarship claiming there was no alphabet available for Moses to write the 1</a:t>
            </a:r>
            <a:r>
              <a:rPr lang="en-US" baseline="30000" dirty="0"/>
              <a:t>st</a:t>
            </a:r>
            <a:r>
              <a:rPr lang="en-US" dirty="0"/>
              <a:t> 5 books.</a:t>
            </a:r>
          </a:p>
        </p:txBody>
      </p:sp>
      <p:sp>
        <p:nvSpPr>
          <p:cNvPr id="4" name="TextBox 3">
            <a:extLst>
              <a:ext uri="{FF2B5EF4-FFF2-40B4-BE49-F238E27FC236}">
                <a16:creationId xmlns:a16="http://schemas.microsoft.com/office/drawing/2014/main" id="{B6F3EC5E-CB3F-488D-BFDC-FE8B3C78D98A}"/>
              </a:ext>
            </a:extLst>
          </p:cNvPr>
          <p:cNvSpPr txBox="1"/>
          <p:nvPr/>
        </p:nvSpPr>
        <p:spPr>
          <a:xfrm>
            <a:off x="2365131" y="6392008"/>
            <a:ext cx="2037802" cy="369332"/>
          </a:xfrm>
          <a:prstGeom prst="rect">
            <a:avLst/>
          </a:prstGeom>
          <a:noFill/>
        </p:spPr>
        <p:txBody>
          <a:bodyPr wrap="none" rtlCol="0">
            <a:spAutoFit/>
          </a:bodyPr>
          <a:lstStyle/>
          <a:p>
            <a:r>
              <a:rPr lang="en-US"/>
              <a:t>(C 2019 Virgil Films)</a:t>
            </a:r>
          </a:p>
        </p:txBody>
      </p:sp>
    </p:spTree>
    <p:extLst>
      <p:ext uri="{BB962C8B-B14F-4D97-AF65-F5344CB8AC3E}">
        <p14:creationId xmlns:p14="http://schemas.microsoft.com/office/powerpoint/2010/main" val="3146373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96F5673D-AE5A-4768-867C-B6851E6C2BA3}"/>
              </a:ext>
            </a:extLst>
          </p:cNvPr>
          <p:cNvSpPr>
            <a:spLocks noGrp="1"/>
          </p:cNvSpPr>
          <p:nvPr>
            <p:ph type="ctrTitle"/>
          </p:nvPr>
        </p:nvSpPr>
        <p:spPr/>
        <p:txBody>
          <a:bodyPr/>
          <a:lstStyle/>
          <a:p>
            <a:r>
              <a:rPr lang="en-US" altLang="en-US"/>
              <a:t>Jericho</a:t>
            </a:r>
          </a:p>
        </p:txBody>
      </p:sp>
      <p:sp>
        <p:nvSpPr>
          <p:cNvPr id="17411" name="Subtitle 4">
            <a:extLst>
              <a:ext uri="{FF2B5EF4-FFF2-40B4-BE49-F238E27FC236}">
                <a16:creationId xmlns:a16="http://schemas.microsoft.com/office/drawing/2014/main" id="{6F60CDB9-DBED-4800-8902-BB4C3AFF56C0}"/>
              </a:ext>
            </a:extLst>
          </p:cNvPr>
          <p:cNvSpPr>
            <a:spLocks noGrp="1"/>
          </p:cNvSpPr>
          <p:nvPr>
            <p:ph type="subTitle" idx="1"/>
          </p:nvPr>
        </p:nvSpPr>
        <p:spPr/>
        <p:txBody>
          <a:bodyPr/>
          <a:lstStyle/>
          <a:p>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4A896E8-8768-41C1-B991-E23BD825869B}"/>
              </a:ext>
            </a:extLst>
          </p:cNvPr>
          <p:cNvSpPr>
            <a:spLocks noGrp="1" noChangeArrowheads="1"/>
          </p:cNvSpPr>
          <p:nvPr>
            <p:ph type="title"/>
          </p:nvPr>
        </p:nvSpPr>
        <p:spPr/>
        <p:txBody>
          <a:bodyPr/>
          <a:lstStyle/>
          <a:p>
            <a:pPr eaLnBrk="1" hangingPunct="1"/>
            <a:r>
              <a:rPr lang="en-US" altLang="en-US"/>
              <a:t>Joshua 3:14-17</a:t>
            </a:r>
          </a:p>
        </p:txBody>
      </p:sp>
      <p:sp>
        <p:nvSpPr>
          <p:cNvPr id="18435" name="Rectangle 3">
            <a:extLst>
              <a:ext uri="{FF2B5EF4-FFF2-40B4-BE49-F238E27FC236}">
                <a16:creationId xmlns:a16="http://schemas.microsoft.com/office/drawing/2014/main" id="{9EBD0CAB-FA22-4354-AF14-9C8CC0583388}"/>
              </a:ext>
            </a:extLst>
          </p:cNvPr>
          <p:cNvSpPr>
            <a:spLocks noGrp="1" noChangeArrowheads="1"/>
          </p:cNvSpPr>
          <p:nvPr>
            <p:ph type="body" idx="1"/>
          </p:nvPr>
        </p:nvSpPr>
        <p:spPr/>
        <p:txBody>
          <a:bodyPr/>
          <a:lstStyle/>
          <a:p>
            <a:pPr eaLnBrk="1" hangingPunct="1">
              <a:lnSpc>
                <a:spcPct val="80000"/>
              </a:lnSpc>
            </a:pPr>
            <a:r>
              <a:rPr lang="en-US" altLang="en-US" sz="2400"/>
              <a:t>So when the people broke camp to cross the Jordan, the priests carrying the ark of the covenant went ahead of them.  Now the </a:t>
            </a:r>
            <a:r>
              <a:rPr lang="en-US" altLang="en-US" sz="2400" b="1"/>
              <a:t>Jordan is at flood stage all during harvest</a:t>
            </a:r>
            <a:r>
              <a:rPr lang="en-US" altLang="en-US" sz="2400"/>
              <a:t>. Yet as soon as the priests who carried the ark reached the Jordan and their feet touched the water's edge,  the water from upstream stopped flowing. It piled up in a heap a great distance away, at a town called Adam in the vicinity of Zarethan, while the water flowing down to the Sea of the Arabah (the Salt Sea) was completely cut off. So the people crossed over opposite Jericho.  The priests who carried the ark of the covenant of the LORD stood firm on dry ground in the middle of the Jordan, while all Israel passed by until the whole nation had completed the crossing on dry ground. </a:t>
            </a:r>
          </a:p>
          <a:p>
            <a:pPr eaLnBrk="1" hangingPunct="1">
              <a:lnSpc>
                <a:spcPct val="80000"/>
              </a:lnSpc>
            </a:pPr>
            <a:endParaRPr lang="en-US" alt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BD4698B-CF1C-497A-8DF9-65725C6A26B8}"/>
              </a:ext>
            </a:extLst>
          </p:cNvPr>
          <p:cNvSpPr>
            <a:spLocks noGrp="1" noChangeArrowheads="1"/>
          </p:cNvSpPr>
          <p:nvPr>
            <p:ph type="title"/>
          </p:nvPr>
        </p:nvSpPr>
        <p:spPr>
          <a:xfrm>
            <a:off x="457200" y="274638"/>
            <a:ext cx="8229600" cy="868362"/>
          </a:xfrm>
        </p:spPr>
        <p:txBody>
          <a:bodyPr/>
          <a:lstStyle/>
          <a:p>
            <a:pPr eaLnBrk="1" hangingPunct="1"/>
            <a:r>
              <a:rPr lang="en-US" altLang="en-US" sz="4800"/>
              <a:t>Joshua 6:15-20</a:t>
            </a:r>
          </a:p>
        </p:txBody>
      </p:sp>
      <p:sp>
        <p:nvSpPr>
          <p:cNvPr id="19459" name="Rectangle 3">
            <a:extLst>
              <a:ext uri="{FF2B5EF4-FFF2-40B4-BE49-F238E27FC236}">
                <a16:creationId xmlns:a16="http://schemas.microsoft.com/office/drawing/2014/main" id="{6749E3BC-83AC-445A-AFBE-D6CC3C4BA47C}"/>
              </a:ext>
            </a:extLst>
          </p:cNvPr>
          <p:cNvSpPr>
            <a:spLocks noGrp="1" noChangeArrowheads="1"/>
          </p:cNvSpPr>
          <p:nvPr>
            <p:ph type="body" idx="1"/>
          </p:nvPr>
        </p:nvSpPr>
        <p:spPr>
          <a:xfrm>
            <a:off x="457200" y="1066800"/>
            <a:ext cx="8229600" cy="4525963"/>
          </a:xfrm>
        </p:spPr>
        <p:txBody>
          <a:bodyPr>
            <a:normAutofit lnSpcReduction="10000"/>
          </a:bodyPr>
          <a:lstStyle/>
          <a:p>
            <a:pPr eaLnBrk="1" hangingPunct="1">
              <a:lnSpc>
                <a:spcPct val="80000"/>
              </a:lnSpc>
            </a:pPr>
            <a:r>
              <a:rPr lang="en-US" altLang="en-US" sz="2400"/>
              <a:t>On the seventh day, they got up at daybreak and marched around the city seven times in the same manner, except that on that day they circled the city seven times.  The seventh time around, when the priests sounded the trumpet blast, Joshua commanded the people, "Shout! For the LORD has given you the city!  The city and all that is in it are to be devoted to the LORD. </a:t>
            </a:r>
            <a:r>
              <a:rPr lang="en-US" altLang="en-US" sz="2400" b="1"/>
              <a:t>Only Rahab the prostitute and all who are with her in her house shall be spared</a:t>
            </a:r>
            <a:r>
              <a:rPr lang="en-US" altLang="en-US" sz="2400"/>
              <a:t>, because she hid the spies we sent.  But keep away from the devoted things, so that you will not bring about your own destruction by taking any of them. Otherwise you will make the camp of Israel liable to destruction and bring trouble on it.  All the silver and gold and the articles of bronze and iron are sacred to the LORD and must go into his treasury."    When the trumpets sounded, the people shouted, and at the sound of the trumpet, when the people gave a loud shout, the wall collapsed; so every man charged straight in, and they took the city.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5BCC97F-FB20-4568-BDFD-FEB89FFE4449}"/>
              </a:ext>
            </a:extLst>
          </p:cNvPr>
          <p:cNvSpPr>
            <a:spLocks noGrp="1" noChangeArrowheads="1"/>
          </p:cNvSpPr>
          <p:nvPr>
            <p:ph type="title"/>
          </p:nvPr>
        </p:nvSpPr>
        <p:spPr>
          <a:xfrm>
            <a:off x="457200" y="274638"/>
            <a:ext cx="8229600" cy="868362"/>
          </a:xfrm>
        </p:spPr>
        <p:txBody>
          <a:bodyPr/>
          <a:lstStyle/>
          <a:p>
            <a:pPr eaLnBrk="1" hangingPunct="1"/>
            <a:r>
              <a:rPr lang="en-US" altLang="en-US"/>
              <a:t>Joshua 6:21-25</a:t>
            </a:r>
          </a:p>
        </p:txBody>
      </p:sp>
      <p:sp>
        <p:nvSpPr>
          <p:cNvPr id="20483" name="Rectangle 3">
            <a:extLst>
              <a:ext uri="{FF2B5EF4-FFF2-40B4-BE49-F238E27FC236}">
                <a16:creationId xmlns:a16="http://schemas.microsoft.com/office/drawing/2014/main" id="{64289EBB-FFB7-4535-B6AD-4974D15ED184}"/>
              </a:ext>
            </a:extLst>
          </p:cNvPr>
          <p:cNvSpPr>
            <a:spLocks noGrp="1" noChangeArrowheads="1"/>
          </p:cNvSpPr>
          <p:nvPr>
            <p:ph type="body" idx="1"/>
          </p:nvPr>
        </p:nvSpPr>
        <p:spPr>
          <a:xfrm>
            <a:off x="457200" y="1341438"/>
            <a:ext cx="8229600" cy="4525962"/>
          </a:xfrm>
        </p:spPr>
        <p:txBody>
          <a:bodyPr/>
          <a:lstStyle/>
          <a:p>
            <a:pPr eaLnBrk="1" hangingPunct="1">
              <a:lnSpc>
                <a:spcPct val="80000"/>
              </a:lnSpc>
            </a:pPr>
            <a:r>
              <a:rPr lang="en-US" altLang="en-US" sz="2400"/>
              <a:t>They devoted the city to the LORD and destroyed with the sword every living thing in it—men and women, young and old, cattle, sheep and donkeys.  Joshua said to the two men who had spied out the land, "Go into the prostitute's house and bring her out and all who belong to her, in accordance with your oath to her."  So the young men who had done the spying went in and brought out Rahab, her father and mother and brothers and all who belonged to her. They brought out her entire family and put them in a place outside the camp of Israel.  Then they </a:t>
            </a:r>
            <a:r>
              <a:rPr lang="en-US" altLang="en-US" sz="2400" b="1"/>
              <a:t>burned the whole city and everything in it</a:t>
            </a:r>
            <a:r>
              <a:rPr lang="en-US" altLang="en-US" sz="2400"/>
              <a:t>, but they put the silver and gold and the articles of bronze and iron into the treasury of the LORD's house.  But Joshua spared Rahab the prostitute, with her family and all who belonged to her, because she hid the men Joshua had sent as spies to Jericho—and she lives among the Israelites to this day.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4CD651F-2B15-4EA1-8088-7ACABB2A29E0}"/>
              </a:ext>
            </a:extLst>
          </p:cNvPr>
          <p:cNvSpPr>
            <a:spLocks noGrp="1" noChangeArrowheads="1"/>
          </p:cNvSpPr>
          <p:nvPr>
            <p:ph type="title"/>
          </p:nvPr>
        </p:nvSpPr>
        <p:spPr/>
        <p:txBody>
          <a:bodyPr/>
          <a:lstStyle/>
          <a:p>
            <a:pPr eaLnBrk="1" hangingPunct="1">
              <a:defRPr/>
            </a:pPr>
            <a:r>
              <a:rPr lang="en-US" dirty="0"/>
              <a:t>More on DNA, Adam and Eve</a:t>
            </a:r>
          </a:p>
        </p:txBody>
      </p:sp>
      <p:sp>
        <p:nvSpPr>
          <p:cNvPr id="12291" name="Rectangle 3">
            <a:extLst>
              <a:ext uri="{FF2B5EF4-FFF2-40B4-BE49-F238E27FC236}">
                <a16:creationId xmlns:a16="http://schemas.microsoft.com/office/drawing/2014/main" id="{CD54A125-9508-4C08-B7ED-454F45742432}"/>
              </a:ext>
            </a:extLst>
          </p:cNvPr>
          <p:cNvSpPr>
            <a:spLocks noGrp="1" noChangeArrowheads="1"/>
          </p:cNvSpPr>
          <p:nvPr>
            <p:ph type="body" idx="1"/>
          </p:nvPr>
        </p:nvSpPr>
        <p:spPr>
          <a:xfrm>
            <a:off x="457200" y="1371600"/>
            <a:ext cx="8229600" cy="4754563"/>
          </a:xfrm>
        </p:spPr>
        <p:txBody>
          <a:bodyPr/>
          <a:lstStyle/>
          <a:p>
            <a:pPr eaLnBrk="1" hangingPunct="1">
              <a:defRPr/>
            </a:pPr>
            <a:r>
              <a:rPr lang="en-US" sz="2400" dirty="0"/>
              <a:t>Two types of DNA,</a:t>
            </a:r>
          </a:p>
          <a:p>
            <a:pPr lvl="1" eaLnBrk="1" hangingPunct="1">
              <a:defRPr/>
            </a:pPr>
            <a:r>
              <a:rPr lang="en-US" sz="2000" dirty="0"/>
              <a:t>Nuclear that you get from both father and mother</a:t>
            </a:r>
          </a:p>
          <a:p>
            <a:pPr lvl="1" eaLnBrk="1" hangingPunct="1">
              <a:defRPr/>
            </a:pPr>
            <a:r>
              <a:rPr lang="en-US" sz="2000" dirty="0"/>
              <a:t>Mitochondrial that you only get from the mother</a:t>
            </a:r>
          </a:p>
          <a:p>
            <a:pPr eaLnBrk="1" hangingPunct="1">
              <a:defRPr/>
            </a:pPr>
            <a:r>
              <a:rPr lang="en-US" sz="2400" dirty="0"/>
              <a:t>Research on Mitochondrial DNA has shown we all came from one ‘Eve’</a:t>
            </a:r>
          </a:p>
          <a:p>
            <a:pPr lvl="1" eaLnBrk="1" hangingPunct="1">
              <a:defRPr/>
            </a:pPr>
            <a:r>
              <a:rPr lang="en-US" sz="2000" dirty="0"/>
              <a:t>Even secular researchers put the date possibly as recent as 6000 years ago</a:t>
            </a:r>
          </a:p>
          <a:p>
            <a:pPr lvl="1" eaLnBrk="1" hangingPunct="1">
              <a:defRPr/>
            </a:pPr>
            <a:r>
              <a:rPr lang="en-US" sz="2000" dirty="0"/>
              <a:t>Can mean came from a single woman, or from a small group of women where the other lines ‘died out’</a:t>
            </a:r>
          </a:p>
          <a:p>
            <a:pPr eaLnBrk="1" hangingPunct="1">
              <a:defRPr/>
            </a:pPr>
            <a:r>
              <a:rPr lang="en-US" sz="2400" dirty="0"/>
              <a:t>A “Y-chromosome Adam” has also been determined</a:t>
            </a:r>
          </a:p>
          <a:p>
            <a:pPr lvl="1" eaLnBrk="1" hangingPunct="1">
              <a:defRPr/>
            </a:pPr>
            <a:r>
              <a:rPr lang="en-US" sz="2000" dirty="0"/>
              <a:t>Date of the “Adam” generally placed more recent than “Eve” </a:t>
            </a:r>
          </a:p>
          <a:p>
            <a:pPr lvl="1" eaLnBrk="1" hangingPunct="1">
              <a:defRPr/>
            </a:pPr>
            <a:r>
              <a:rPr lang="en-US" sz="2000" dirty="0"/>
              <a:t>the “Adam” is actually Noah? (male line converges at Noah, but female line converges at Eve)</a:t>
            </a:r>
          </a:p>
        </p:txBody>
      </p:sp>
      <p:pic>
        <p:nvPicPr>
          <p:cNvPr id="4" name="Picture 3" descr="dna-sources-large.jpg">
            <a:extLst>
              <a:ext uri="{FF2B5EF4-FFF2-40B4-BE49-F238E27FC236}">
                <a16:creationId xmlns:a16="http://schemas.microsoft.com/office/drawing/2014/main" id="{55DE5207-25A7-46D5-A528-029405B96F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17800"/>
            <a:ext cx="82550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1000"/>
                                        <p:tgtEl>
                                          <p:spTgt spid="12291">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fade">
                                      <p:cBhvr>
                                        <p:cTn id="10" dur="1000"/>
                                        <p:tgtEl>
                                          <p:spTgt spid="12291">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1000"/>
                                        <p:tgtEl>
                                          <p:spTgt spid="1229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1000"/>
                                        <p:tgtEl>
                                          <p:spTgt spid="1229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291">
                                            <p:txEl>
                                              <p:pRg st="5" end="5"/>
                                            </p:txEl>
                                          </p:spTgt>
                                        </p:tgtEl>
                                        <p:attrNameLst>
                                          <p:attrName>style.visibility</p:attrName>
                                        </p:attrNameLst>
                                      </p:cBhvr>
                                      <p:to>
                                        <p:strVal val="visible"/>
                                      </p:to>
                                    </p:set>
                                    <p:animEffect transition="in" filter="fade">
                                      <p:cBhvr>
                                        <p:cTn id="24" dur="1000"/>
                                        <p:tgtEl>
                                          <p:spTgt spid="12291">
                                            <p:txEl>
                                              <p:pRg st="5" end="5"/>
                                            </p:txEl>
                                          </p:spTgt>
                                        </p:tgtEl>
                                      </p:cBhvr>
                                    </p:animEffect>
                                  </p:childTnLst>
                                </p:cTn>
                              </p:par>
                              <p:par>
                                <p:cTn id="25" presetID="3" presetClass="exit" presetSubtype="10" fill="hold" nodeType="withEffect">
                                  <p:stCondLst>
                                    <p:cond delay="0"/>
                                  </p:stCondLst>
                                  <p:childTnLst>
                                    <p:animEffect transition="out" filter="blinds(horizontal)">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6" end="6"/>
                                            </p:txEl>
                                          </p:spTgt>
                                        </p:tgtEl>
                                        <p:attrNameLst>
                                          <p:attrName>style.visibility</p:attrName>
                                        </p:attrNameLst>
                                      </p:cBhvr>
                                      <p:to>
                                        <p:strVal val="visible"/>
                                      </p:to>
                                    </p:set>
                                    <p:animEffect transition="in" filter="fade">
                                      <p:cBhvr>
                                        <p:cTn id="32" dur="1000"/>
                                        <p:tgtEl>
                                          <p:spTgt spid="12291">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291">
                                            <p:txEl>
                                              <p:pRg st="7" end="7"/>
                                            </p:txEl>
                                          </p:spTgt>
                                        </p:tgtEl>
                                        <p:attrNameLst>
                                          <p:attrName>style.visibility</p:attrName>
                                        </p:attrNameLst>
                                      </p:cBhvr>
                                      <p:to>
                                        <p:strVal val="visible"/>
                                      </p:to>
                                    </p:set>
                                    <p:animEffect transition="in" filter="fade">
                                      <p:cBhvr>
                                        <p:cTn id="35" dur="1000"/>
                                        <p:tgtEl>
                                          <p:spTgt spid="12291">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91">
                                            <p:txEl>
                                              <p:pRg st="8" end="8"/>
                                            </p:txEl>
                                          </p:spTgt>
                                        </p:tgtEl>
                                        <p:attrNameLst>
                                          <p:attrName>style.visibility</p:attrName>
                                        </p:attrNameLst>
                                      </p:cBhvr>
                                      <p:to>
                                        <p:strVal val="visible"/>
                                      </p:to>
                                    </p:set>
                                    <p:animEffect transition="in" filter="fade">
                                      <p:cBhvr>
                                        <p:cTn id="38" dur="10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47E8B4DE-2D14-4846-B21D-38298F72EE49}"/>
              </a:ext>
            </a:extLst>
          </p:cNvPr>
          <p:cNvSpPr>
            <a:spLocks noGrp="1" noChangeArrowheads="1"/>
          </p:cNvSpPr>
          <p:nvPr>
            <p:ph type="body" idx="1"/>
          </p:nvPr>
        </p:nvSpPr>
        <p:spPr>
          <a:xfrm>
            <a:off x="457200" y="1690689"/>
            <a:ext cx="8229600" cy="4435474"/>
          </a:xfrm>
        </p:spPr>
        <p:txBody>
          <a:bodyPr>
            <a:normAutofit/>
          </a:bodyPr>
          <a:lstStyle/>
          <a:p>
            <a:pPr>
              <a:lnSpc>
                <a:spcPct val="80000"/>
              </a:lnSpc>
            </a:pPr>
            <a:r>
              <a:rPr lang="en-US" altLang="en-US" dirty="0"/>
              <a:t>Fallen walls except in one place (Rahab’s house?)</a:t>
            </a:r>
          </a:p>
          <a:p>
            <a:pPr>
              <a:lnSpc>
                <a:spcPct val="80000"/>
              </a:lnSpc>
            </a:pPr>
            <a:r>
              <a:rPr lang="en-US" altLang="en-US" dirty="0"/>
              <a:t>Walls ‘fell flat’ – collapsed walls created ramps</a:t>
            </a:r>
          </a:p>
          <a:p>
            <a:pPr>
              <a:lnSpc>
                <a:spcPct val="80000"/>
              </a:lnSpc>
            </a:pPr>
            <a:r>
              <a:rPr lang="en-US" altLang="en-US" dirty="0"/>
              <a:t>Full grain jars (harvest time, not plundered)</a:t>
            </a:r>
          </a:p>
          <a:p>
            <a:pPr>
              <a:lnSpc>
                <a:spcPct val="80000"/>
              </a:lnSpc>
            </a:pPr>
            <a:r>
              <a:rPr lang="en-US" altLang="en-US" dirty="0"/>
              <a:t>Burning evident </a:t>
            </a:r>
            <a:br>
              <a:rPr lang="en-US" altLang="en-US" dirty="0"/>
            </a:br>
            <a:r>
              <a:rPr lang="en-US" altLang="en-US" dirty="0"/>
              <a:t>throughout</a:t>
            </a:r>
          </a:p>
          <a:p>
            <a:pPr eaLnBrk="1" hangingPunct="1">
              <a:lnSpc>
                <a:spcPct val="80000"/>
              </a:lnSpc>
            </a:pPr>
            <a:endParaRPr lang="en-US" altLang="en-US" sz="2800" dirty="0"/>
          </a:p>
        </p:txBody>
      </p:sp>
      <p:pic>
        <p:nvPicPr>
          <p:cNvPr id="4" name="Picture 3" descr="JerichoWalls.jpg">
            <a:extLst>
              <a:ext uri="{FF2B5EF4-FFF2-40B4-BE49-F238E27FC236}">
                <a16:creationId xmlns:a16="http://schemas.microsoft.com/office/drawing/2014/main" id="{1EC5377C-5438-412C-A2C7-6CEEA77BAE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4668" y="3020890"/>
            <a:ext cx="4650102" cy="34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a:extLst>
              <a:ext uri="{FF2B5EF4-FFF2-40B4-BE49-F238E27FC236}">
                <a16:creationId xmlns:a16="http://schemas.microsoft.com/office/drawing/2014/main" id="{6052A3CC-B5CF-43D5-8AF0-D7C94D735D9A}"/>
              </a:ext>
            </a:extLst>
          </p:cNvPr>
          <p:cNvSpPr>
            <a:spLocks noGrp="1" noChangeArrowheads="1"/>
          </p:cNvSpPr>
          <p:nvPr>
            <p:ph type="title"/>
          </p:nvPr>
        </p:nvSpPr>
        <p:spPr/>
        <p:txBody>
          <a:bodyPr/>
          <a:lstStyle/>
          <a:p>
            <a:r>
              <a:rPr lang="en-US" altLang="en-US" dirty="0"/>
              <a:t>Evidence for Bible account of Jericho</a:t>
            </a:r>
          </a:p>
        </p:txBody>
      </p:sp>
      <p:sp>
        <p:nvSpPr>
          <p:cNvPr id="6" name="TextBox 5">
            <a:extLst>
              <a:ext uri="{FF2B5EF4-FFF2-40B4-BE49-F238E27FC236}">
                <a16:creationId xmlns:a16="http://schemas.microsoft.com/office/drawing/2014/main" id="{44A8DFCB-05A6-4757-B251-89E703543FD8}"/>
              </a:ext>
            </a:extLst>
          </p:cNvPr>
          <p:cNvSpPr txBox="1">
            <a:spLocks noChangeArrowheads="1"/>
          </p:cNvSpPr>
          <p:nvPr/>
        </p:nvSpPr>
        <p:spPr bwMode="auto">
          <a:xfrm>
            <a:off x="3057525" y="6505575"/>
            <a:ext cx="6086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Image from http://www.biblearchaeology.org/post/2008/06/09/The-Walls-of-Jericho.aspx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0E2EC-3047-4BF4-B175-BC7AA6E7C032}"/>
              </a:ext>
            </a:extLst>
          </p:cNvPr>
          <p:cNvSpPr>
            <a:spLocks noGrp="1"/>
          </p:cNvSpPr>
          <p:nvPr>
            <p:ph type="title"/>
          </p:nvPr>
        </p:nvSpPr>
        <p:spPr/>
        <p:txBody>
          <a:bodyPr/>
          <a:lstStyle/>
          <a:p>
            <a:pPr>
              <a:defRPr/>
            </a:pPr>
            <a:r>
              <a:rPr lang="en-US"/>
              <a:t>More on </a:t>
            </a:r>
            <a:r>
              <a:rPr lang="en-US" dirty="0"/>
              <a:t>Ancient Chinese</a:t>
            </a:r>
          </a:p>
        </p:txBody>
      </p:sp>
      <p:sp>
        <p:nvSpPr>
          <p:cNvPr id="3" name="Content Placeholder 2">
            <a:extLst>
              <a:ext uri="{FF2B5EF4-FFF2-40B4-BE49-F238E27FC236}">
                <a16:creationId xmlns:a16="http://schemas.microsoft.com/office/drawing/2014/main" id="{718A2B2C-2DE4-4FD2-A0C9-33715BAA04F8}"/>
              </a:ext>
            </a:extLst>
          </p:cNvPr>
          <p:cNvSpPr>
            <a:spLocks noGrp="1"/>
          </p:cNvSpPr>
          <p:nvPr>
            <p:ph idx="1"/>
          </p:nvPr>
        </p:nvSpPr>
        <p:spPr>
          <a:xfrm>
            <a:off x="457200" y="1690688"/>
            <a:ext cx="8229600" cy="4862511"/>
          </a:xfrm>
        </p:spPr>
        <p:txBody>
          <a:bodyPr/>
          <a:lstStyle/>
          <a:p>
            <a:pPr>
              <a:defRPr/>
            </a:pPr>
            <a:r>
              <a:rPr lang="en-US" dirty="0"/>
              <a:t>Remnants of Eden and the flood stories found in the Chinese characters themselves</a:t>
            </a:r>
          </a:p>
          <a:p>
            <a:pPr>
              <a:defRPr/>
            </a:pPr>
            <a:r>
              <a:rPr lang="en-US" dirty="0"/>
              <a:t>Since all peoples have the flood and Babel in common, we see flood and Babel stories all around the world</a:t>
            </a:r>
          </a:p>
          <a:p>
            <a:pPr>
              <a:defRPr/>
            </a:pPr>
            <a:r>
              <a:rPr lang="en-US" dirty="0"/>
              <a:t>But it is also buried in the Chinese characters themselves!</a:t>
            </a:r>
          </a:p>
          <a:p>
            <a:pPr>
              <a:defRPr/>
            </a:pPr>
            <a:r>
              <a:rPr lang="en-US" dirty="0"/>
              <a:t>Shang-Ti ; “the High God” who originally made the world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C852A40-8062-4BE4-A5ED-138A996E94EE}"/>
              </a:ext>
            </a:extLst>
          </p:cNvPr>
          <p:cNvSpPr>
            <a:spLocks noGrp="1" noChangeArrowheads="1"/>
          </p:cNvSpPr>
          <p:nvPr>
            <p:ph type="title"/>
          </p:nvPr>
        </p:nvSpPr>
        <p:spPr/>
        <p:txBody>
          <a:bodyPr/>
          <a:lstStyle/>
          <a:p>
            <a:pPr eaLnBrk="1" hangingPunct="1">
              <a:defRPr/>
            </a:pPr>
            <a:r>
              <a:rPr lang="en-US" dirty="0"/>
              <a:t>Bible in Chinese Characters</a:t>
            </a:r>
          </a:p>
        </p:txBody>
      </p:sp>
      <p:pic>
        <p:nvPicPr>
          <p:cNvPr id="30723" name="Picture 5" descr="203kanji03">
            <a:extLst>
              <a:ext uri="{FF2B5EF4-FFF2-40B4-BE49-F238E27FC236}">
                <a16:creationId xmlns:a16="http://schemas.microsoft.com/office/drawing/2014/main" id="{468A673C-D5B7-4BBB-AD40-024521D05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1371600"/>
            <a:ext cx="3951287"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203kanji01">
            <a:extLst>
              <a:ext uri="{FF2B5EF4-FFF2-40B4-BE49-F238E27FC236}">
                <a16:creationId xmlns:a16="http://schemas.microsoft.com/office/drawing/2014/main" id="{61A3358B-5062-45A3-980C-8AD7E3FEA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383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D7CBC3D-0A75-4FE5-BD8C-475408B1C20D}"/>
              </a:ext>
            </a:extLst>
          </p:cNvPr>
          <p:cNvSpPr>
            <a:spLocks noGrp="1" noChangeArrowheads="1"/>
          </p:cNvSpPr>
          <p:nvPr>
            <p:ph type="title"/>
          </p:nvPr>
        </p:nvSpPr>
        <p:spPr/>
        <p:txBody>
          <a:bodyPr/>
          <a:lstStyle/>
          <a:p>
            <a:pPr eaLnBrk="1" hangingPunct="1">
              <a:defRPr/>
            </a:pPr>
            <a:r>
              <a:rPr lang="en-US"/>
              <a:t>Chinese Characters</a:t>
            </a:r>
          </a:p>
        </p:txBody>
      </p:sp>
      <p:pic>
        <p:nvPicPr>
          <p:cNvPr id="31747" name="Picture 5" descr="203kanji02">
            <a:extLst>
              <a:ext uri="{FF2B5EF4-FFF2-40B4-BE49-F238E27FC236}">
                <a16:creationId xmlns:a16="http://schemas.microsoft.com/office/drawing/2014/main" id="{B4CF14C7-4425-473A-BF02-DF2458075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913" y="1295400"/>
            <a:ext cx="4148137" cy="530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203kanji06">
            <a:extLst>
              <a:ext uri="{FF2B5EF4-FFF2-40B4-BE49-F238E27FC236}">
                <a16:creationId xmlns:a16="http://schemas.microsoft.com/office/drawing/2014/main" id="{A661E1AF-CE83-40EA-BCE7-7B138E72D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39909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14ADADC9-C7B3-4E64-858A-2D27EF3E4304}"/>
              </a:ext>
            </a:extLst>
          </p:cNvPr>
          <p:cNvSpPr>
            <a:spLocks noGrp="1" noChangeArrowheads="1"/>
          </p:cNvSpPr>
          <p:nvPr>
            <p:ph type="title"/>
          </p:nvPr>
        </p:nvSpPr>
        <p:spPr/>
        <p:txBody>
          <a:bodyPr/>
          <a:lstStyle/>
          <a:p>
            <a:pPr eaLnBrk="1" hangingPunct="1">
              <a:defRPr/>
            </a:pPr>
            <a:r>
              <a:rPr lang="en-US"/>
              <a:t>Chinese Characters</a:t>
            </a:r>
          </a:p>
        </p:txBody>
      </p:sp>
      <p:pic>
        <p:nvPicPr>
          <p:cNvPr id="32771" name="Picture 5" descr="203kanji07">
            <a:extLst>
              <a:ext uri="{FF2B5EF4-FFF2-40B4-BE49-F238E27FC236}">
                <a16:creationId xmlns:a16="http://schemas.microsoft.com/office/drawing/2014/main" id="{3103BFD9-6C72-40B5-BC99-8497AA5F6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3" y="1371600"/>
            <a:ext cx="40655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203kanji08">
            <a:extLst>
              <a:ext uri="{FF2B5EF4-FFF2-40B4-BE49-F238E27FC236}">
                <a16:creationId xmlns:a16="http://schemas.microsoft.com/office/drawing/2014/main" id="{AFA4A973-E1E0-4675-A652-4834A12EF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57300"/>
            <a:ext cx="434975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ABAC894-8729-45C6-91D1-9D5D82F8B678}"/>
              </a:ext>
            </a:extLst>
          </p:cNvPr>
          <p:cNvSpPr>
            <a:spLocks noGrp="1" noChangeArrowheads="1"/>
          </p:cNvSpPr>
          <p:nvPr>
            <p:ph type="title"/>
          </p:nvPr>
        </p:nvSpPr>
        <p:spPr/>
        <p:txBody>
          <a:bodyPr/>
          <a:lstStyle/>
          <a:p>
            <a:pPr eaLnBrk="1" hangingPunct="1">
              <a:defRPr/>
            </a:pPr>
            <a:r>
              <a:rPr lang="en-US"/>
              <a:t>References</a:t>
            </a:r>
          </a:p>
        </p:txBody>
      </p:sp>
      <p:sp>
        <p:nvSpPr>
          <p:cNvPr id="9219" name="Rectangle 3">
            <a:extLst>
              <a:ext uri="{FF2B5EF4-FFF2-40B4-BE49-F238E27FC236}">
                <a16:creationId xmlns:a16="http://schemas.microsoft.com/office/drawing/2014/main" id="{2352C151-C459-4668-BF40-868FB33C71C9}"/>
              </a:ext>
            </a:extLst>
          </p:cNvPr>
          <p:cNvSpPr>
            <a:spLocks noGrp="1" noChangeArrowheads="1"/>
          </p:cNvSpPr>
          <p:nvPr>
            <p:ph type="body" idx="1"/>
          </p:nvPr>
        </p:nvSpPr>
        <p:spPr>
          <a:xfrm>
            <a:off x="304800" y="1295400"/>
            <a:ext cx="8458200" cy="5257800"/>
          </a:xfrm>
        </p:spPr>
        <p:txBody>
          <a:bodyPr>
            <a:normAutofit/>
          </a:bodyPr>
          <a:lstStyle/>
          <a:p>
            <a:pPr eaLnBrk="1" hangingPunct="1">
              <a:lnSpc>
                <a:spcPct val="80000"/>
              </a:lnSpc>
              <a:defRPr/>
            </a:pPr>
            <a:r>
              <a:rPr lang="en-US" sz="1800" dirty="0"/>
              <a:t>DVD: “Genesis, Babel &amp; the Chinese Language”, Dr. Andy McIntosh, Ans. in Gen., 2004</a:t>
            </a:r>
          </a:p>
          <a:p>
            <a:pPr eaLnBrk="1" hangingPunct="1">
              <a:lnSpc>
                <a:spcPct val="80000"/>
              </a:lnSpc>
              <a:defRPr/>
            </a:pPr>
            <a:r>
              <a:rPr lang="en-US" sz="1800" dirty="0"/>
              <a:t>Tower of Babel issue, </a:t>
            </a:r>
            <a:r>
              <a:rPr lang="en-US" sz="1800" u="sng" dirty="0"/>
              <a:t>Answers</a:t>
            </a:r>
            <a:r>
              <a:rPr lang="en-US" sz="1800" dirty="0"/>
              <a:t> magazine, </a:t>
            </a:r>
            <a:r>
              <a:rPr lang="en-US" sz="1800" dirty="0" err="1"/>
              <a:t>Vol</a:t>
            </a:r>
            <a:r>
              <a:rPr lang="en-US" sz="1800" dirty="0"/>
              <a:t> 3, No 2, Apr-Jun 2008</a:t>
            </a:r>
          </a:p>
          <a:p>
            <a:pPr eaLnBrk="1" hangingPunct="1">
              <a:lnSpc>
                <a:spcPct val="80000"/>
              </a:lnSpc>
              <a:defRPr/>
            </a:pPr>
            <a:r>
              <a:rPr lang="en-US" sz="1800" dirty="0"/>
              <a:t>“Search for the Tower of Babel” </a:t>
            </a:r>
            <a:r>
              <a:rPr lang="en-US" sz="1800" dirty="0">
                <a:hlinkClick r:id="rId2"/>
              </a:rPr>
              <a:t>http://www.answersingenesis.org/articles/am/v3/n2/search-for-babel</a:t>
            </a:r>
            <a:r>
              <a:rPr lang="en-US" sz="1800" dirty="0"/>
              <a:t> </a:t>
            </a:r>
          </a:p>
          <a:p>
            <a:pPr eaLnBrk="1" hangingPunct="1">
              <a:lnSpc>
                <a:spcPct val="80000"/>
              </a:lnSpc>
              <a:defRPr/>
            </a:pPr>
            <a:r>
              <a:rPr lang="en-US" sz="1800" dirty="0"/>
              <a:t>“Genetics and Biblical demographic events”, </a:t>
            </a:r>
            <a:r>
              <a:rPr lang="en-US" sz="1800" dirty="0">
                <a:hlinkClick r:id="rId3"/>
              </a:rPr>
              <a:t>http://www.answersingenesis.org/tj/v17/i1/events.asp</a:t>
            </a:r>
            <a:r>
              <a:rPr lang="en-US" sz="1800" dirty="0"/>
              <a:t> </a:t>
            </a:r>
          </a:p>
          <a:p>
            <a:pPr eaLnBrk="1" hangingPunct="1">
              <a:lnSpc>
                <a:spcPct val="80000"/>
              </a:lnSpc>
              <a:defRPr/>
            </a:pPr>
            <a:r>
              <a:rPr lang="en-US" sz="1800" dirty="0"/>
              <a:t>Wieland, C., A shrinking date for ‘Eve’, </a:t>
            </a:r>
            <a:r>
              <a:rPr lang="en-US" sz="1800" i="1" dirty="0"/>
              <a:t>CEN Tech. J.</a:t>
            </a:r>
            <a:r>
              <a:rPr lang="en-US" sz="1800" dirty="0"/>
              <a:t> </a:t>
            </a:r>
            <a:r>
              <a:rPr lang="en-US" sz="1800" b="1" dirty="0"/>
              <a:t>12</a:t>
            </a:r>
            <a:r>
              <a:rPr lang="en-US" sz="1800" dirty="0"/>
              <a:t>(1):1–3, 1998</a:t>
            </a:r>
          </a:p>
          <a:p>
            <a:pPr eaLnBrk="1" hangingPunct="1">
              <a:lnSpc>
                <a:spcPct val="80000"/>
              </a:lnSpc>
              <a:defRPr/>
            </a:pPr>
            <a:r>
              <a:rPr lang="en-US" sz="1800" dirty="0"/>
              <a:t>“More Than PIE: Babel Explains Distinct Language Families”, </a:t>
            </a:r>
            <a:r>
              <a:rPr lang="en-US" sz="1800" dirty="0">
                <a:hlinkClick r:id="rId4"/>
              </a:rPr>
              <a:t>http://www.answersingenesis.org/articles/am/v3/n2/more-than-pie</a:t>
            </a:r>
            <a:r>
              <a:rPr lang="en-US" sz="1800" dirty="0"/>
              <a:t> </a:t>
            </a:r>
          </a:p>
          <a:p>
            <a:pPr>
              <a:lnSpc>
                <a:spcPct val="80000"/>
              </a:lnSpc>
              <a:defRPr/>
            </a:pPr>
            <a:r>
              <a:rPr lang="en-US" sz="1800" dirty="0">
                <a:hlinkClick r:id="rId5"/>
              </a:rPr>
              <a:t>https://answersingenesis.org/tower-of-babel/tongue-twisting-tales/</a:t>
            </a:r>
            <a:r>
              <a:rPr lang="en-US" sz="1800" dirty="0"/>
              <a:t> </a:t>
            </a:r>
          </a:p>
          <a:p>
            <a:pPr eaLnBrk="1" hangingPunct="1">
              <a:lnSpc>
                <a:spcPct val="80000"/>
              </a:lnSpc>
              <a:defRPr/>
            </a:pPr>
            <a:r>
              <a:rPr lang="en-US" sz="1800" dirty="0"/>
              <a:t>Michael </a:t>
            </a:r>
            <a:r>
              <a:rPr lang="en-US" sz="1800" dirty="0" err="1"/>
              <a:t>Oard</a:t>
            </a:r>
            <a:r>
              <a:rPr lang="en-US" sz="1800" dirty="0"/>
              <a:t>, “Setting the Stage for an Ice Age” </a:t>
            </a:r>
            <a:r>
              <a:rPr lang="en-US" sz="1800" dirty="0">
                <a:hlinkClick r:id="rId6"/>
              </a:rPr>
              <a:t>http://www.answersingenesis.org/articles/am/v2/n2/setting-stage-for-ice-age</a:t>
            </a:r>
            <a:r>
              <a:rPr lang="en-US" sz="1800" dirty="0"/>
              <a:t> </a:t>
            </a:r>
          </a:p>
          <a:p>
            <a:pPr eaLnBrk="1" hangingPunct="1">
              <a:lnSpc>
                <a:spcPct val="80000"/>
              </a:lnSpc>
              <a:defRPr/>
            </a:pPr>
            <a:r>
              <a:rPr lang="en-US" sz="1800" dirty="0"/>
              <a:t>Michael </a:t>
            </a:r>
            <a:r>
              <a:rPr lang="en-US" sz="1800" dirty="0" err="1"/>
              <a:t>Oard</a:t>
            </a:r>
            <a:r>
              <a:rPr lang="en-US" sz="1800" dirty="0"/>
              <a:t>, </a:t>
            </a:r>
            <a:r>
              <a:rPr lang="en-US" sz="1800" u="sng" dirty="0"/>
              <a:t>Frozen in Time</a:t>
            </a:r>
            <a:r>
              <a:rPr lang="en-US" sz="1800" dirty="0"/>
              <a:t>, Master Books, 2004 </a:t>
            </a:r>
            <a:r>
              <a:rPr lang="en-US" sz="1800" dirty="0">
                <a:hlinkClick r:id="rId7"/>
              </a:rPr>
              <a:t>http://www.answersingenesis.org/home/area/FIT/index.asp</a:t>
            </a:r>
            <a:r>
              <a:rPr lang="en-US" sz="1800" dirty="0"/>
              <a:t> </a:t>
            </a:r>
          </a:p>
          <a:p>
            <a:pPr eaLnBrk="1" hangingPunct="1">
              <a:lnSpc>
                <a:spcPct val="80000"/>
              </a:lnSpc>
              <a:defRPr/>
            </a:pPr>
            <a:r>
              <a:rPr lang="en-US" sz="1800" dirty="0"/>
              <a:t>Donald Chittick, </a:t>
            </a:r>
            <a:r>
              <a:rPr lang="en-US" sz="1800" u="sng" dirty="0"/>
              <a:t>The Puzzle of Ancient Man</a:t>
            </a:r>
            <a:r>
              <a:rPr lang="en-US" sz="1800" dirty="0"/>
              <a:t>, Creation Compass, 1997</a:t>
            </a:r>
          </a:p>
          <a:p>
            <a:pPr eaLnBrk="1" hangingPunct="1">
              <a:lnSpc>
                <a:spcPct val="80000"/>
              </a:lnSpc>
              <a:defRPr/>
            </a:pPr>
            <a:r>
              <a:rPr lang="en-US" sz="1800" dirty="0"/>
              <a:t>Bill Cooper, </a:t>
            </a:r>
            <a:r>
              <a:rPr lang="en-US" sz="1800" u="sng" dirty="0"/>
              <a:t>After the Flood</a:t>
            </a:r>
            <a:r>
              <a:rPr lang="en-US" sz="1800" dirty="0"/>
              <a:t>, New Wine Press, 1995</a:t>
            </a:r>
          </a:p>
          <a:p>
            <a:pPr eaLnBrk="1" hangingPunct="1">
              <a:lnSpc>
                <a:spcPct val="80000"/>
              </a:lnSpc>
              <a:defRPr/>
            </a:pPr>
            <a:r>
              <a:rPr lang="en-US" sz="1800" dirty="0"/>
              <a:t>Eric von </a:t>
            </a:r>
            <a:r>
              <a:rPr lang="en-US" sz="1800" dirty="0" err="1"/>
              <a:t>Fange</a:t>
            </a:r>
            <a:r>
              <a:rPr lang="en-US" sz="1800" dirty="0"/>
              <a:t>, </a:t>
            </a:r>
            <a:r>
              <a:rPr lang="en-US" sz="1800" u="sng" dirty="0"/>
              <a:t>Noah to Abram: the Turbulent Years</a:t>
            </a:r>
            <a:r>
              <a:rPr lang="en-US" sz="1800" dirty="0"/>
              <a:t>, 1994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E56ED63-ED25-47EE-8867-8376A5286822}"/>
              </a:ext>
            </a:extLst>
          </p:cNvPr>
          <p:cNvSpPr>
            <a:spLocks noGrp="1" noChangeArrowheads="1"/>
          </p:cNvSpPr>
          <p:nvPr>
            <p:ph type="title"/>
          </p:nvPr>
        </p:nvSpPr>
        <p:spPr/>
        <p:txBody>
          <a:bodyPr/>
          <a:lstStyle/>
          <a:p>
            <a:pPr eaLnBrk="1" hangingPunct="1"/>
            <a:r>
              <a:rPr lang="en-US" altLang="en-US" dirty="0"/>
              <a:t>References</a:t>
            </a:r>
          </a:p>
        </p:txBody>
      </p:sp>
      <p:sp>
        <p:nvSpPr>
          <p:cNvPr id="29699" name="Rectangle 3">
            <a:extLst>
              <a:ext uri="{FF2B5EF4-FFF2-40B4-BE49-F238E27FC236}">
                <a16:creationId xmlns:a16="http://schemas.microsoft.com/office/drawing/2014/main" id="{E368174C-E434-4B92-A20E-E99076C2FBD9}"/>
              </a:ext>
            </a:extLst>
          </p:cNvPr>
          <p:cNvSpPr>
            <a:spLocks noGrp="1" noChangeArrowheads="1"/>
          </p:cNvSpPr>
          <p:nvPr>
            <p:ph type="body" idx="1"/>
          </p:nvPr>
        </p:nvSpPr>
        <p:spPr>
          <a:xfrm>
            <a:off x="406400" y="1477818"/>
            <a:ext cx="8108950" cy="5015055"/>
          </a:xfrm>
        </p:spPr>
        <p:txBody>
          <a:bodyPr>
            <a:normAutofit fontScale="92500" lnSpcReduction="20000"/>
          </a:bodyPr>
          <a:lstStyle/>
          <a:p>
            <a:pPr eaLnBrk="1" hangingPunct="1">
              <a:lnSpc>
                <a:spcPct val="80000"/>
              </a:lnSpc>
            </a:pPr>
            <a:r>
              <a:rPr lang="en-US" altLang="en-US" sz="2000" dirty="0"/>
              <a:t>The Associates for Biblical Research, </a:t>
            </a:r>
            <a:r>
              <a:rPr lang="en-US" altLang="en-US" sz="2000" dirty="0">
                <a:hlinkClick r:id="rId2"/>
              </a:rPr>
              <a:t>http://www.biblearchaeology.org/</a:t>
            </a:r>
            <a:r>
              <a:rPr lang="en-US" altLang="en-US" sz="2000" dirty="0"/>
              <a:t> </a:t>
            </a:r>
          </a:p>
          <a:p>
            <a:pPr>
              <a:lnSpc>
                <a:spcPct val="80000"/>
              </a:lnSpc>
            </a:pPr>
            <a:r>
              <a:rPr lang="en-US" altLang="en-US" sz="2000" dirty="0"/>
              <a:t>Video:  “The Second Great Battle of Jericho”, AVM Presentations, 1998, with Dr. Bryant Wood</a:t>
            </a:r>
          </a:p>
          <a:p>
            <a:pPr eaLnBrk="1" hangingPunct="1">
              <a:lnSpc>
                <a:spcPct val="80000"/>
              </a:lnSpc>
            </a:pPr>
            <a:r>
              <a:rPr lang="en-US" altLang="en-US" sz="2000" dirty="0"/>
              <a:t>Jericho article </a:t>
            </a:r>
            <a:r>
              <a:rPr lang="en-US" altLang="en-US" sz="2000" dirty="0">
                <a:hlinkClick r:id="rId3"/>
              </a:rPr>
              <a:t>http://www.biblearchaeology.org/post/2008/06/09/The-Walls-of-Jericho.aspx</a:t>
            </a:r>
            <a:r>
              <a:rPr lang="en-US" altLang="en-US" sz="2000" dirty="0"/>
              <a:t> </a:t>
            </a:r>
          </a:p>
          <a:p>
            <a:pPr eaLnBrk="1" hangingPunct="1">
              <a:lnSpc>
                <a:spcPct val="80000"/>
              </a:lnSpc>
            </a:pPr>
            <a:r>
              <a:rPr lang="en-US" altLang="en-US" sz="2000" dirty="0"/>
              <a:t>David Down, “The Age of the Earth and Biblical Chronology”, </a:t>
            </a:r>
            <a:r>
              <a:rPr lang="en-US" altLang="en-US" sz="2000" u="sng" dirty="0"/>
              <a:t>Creation Ex Nihilo</a:t>
            </a:r>
            <a:r>
              <a:rPr lang="en-US" altLang="en-US" sz="2000" dirty="0"/>
              <a:t>, Vol. 9 No. 3, June 1987</a:t>
            </a:r>
          </a:p>
          <a:p>
            <a:pPr eaLnBrk="1" hangingPunct="1">
              <a:lnSpc>
                <a:spcPct val="80000"/>
              </a:lnSpc>
            </a:pPr>
            <a:r>
              <a:rPr lang="en-US" altLang="en-US" sz="2000" dirty="0"/>
              <a:t>David Down, “Timing is Everything”, </a:t>
            </a:r>
            <a:r>
              <a:rPr lang="en-US" altLang="en-US" sz="2000" u="sng" dirty="0"/>
              <a:t>Creation</a:t>
            </a:r>
            <a:r>
              <a:rPr lang="en-US" altLang="en-US" sz="2000" dirty="0"/>
              <a:t>, Vol 27, n 3, 2005, </a:t>
            </a:r>
            <a:r>
              <a:rPr lang="en-US" altLang="en-US" sz="2000" dirty="0">
                <a:hlinkClick r:id="rId4"/>
              </a:rPr>
              <a:t>http://creation.com/timing-is-everything</a:t>
            </a:r>
            <a:r>
              <a:rPr lang="en-US" altLang="en-US" sz="2000" dirty="0"/>
              <a:t> </a:t>
            </a:r>
          </a:p>
          <a:p>
            <a:pPr eaLnBrk="1" hangingPunct="1">
              <a:lnSpc>
                <a:spcPct val="80000"/>
              </a:lnSpc>
            </a:pPr>
            <a:r>
              <a:rPr lang="en-US" altLang="en-US" sz="2000" dirty="0"/>
              <a:t>John Ashton &amp; David Down, </a:t>
            </a:r>
            <a:r>
              <a:rPr lang="en-US" altLang="en-US" sz="2000" u="sng" dirty="0"/>
              <a:t>Unwrapping the Pharaohs: How Egyptian Archeology Confirms the Biblical Timeline</a:t>
            </a:r>
            <a:r>
              <a:rPr lang="en-US" altLang="en-US" sz="2000" dirty="0"/>
              <a:t>, Master Books, 2006 </a:t>
            </a:r>
            <a:r>
              <a:rPr lang="en-US" altLang="en-US" sz="2000" dirty="0">
                <a:hlinkClick r:id="rId5"/>
              </a:rPr>
              <a:t>https://answersingenesis.org/archaeology/ancient-egypt/pharaohs-of-the-oppression/</a:t>
            </a:r>
            <a:r>
              <a:rPr lang="en-US" altLang="en-US" sz="2000" dirty="0"/>
              <a:t> </a:t>
            </a:r>
          </a:p>
          <a:p>
            <a:pPr eaLnBrk="1" hangingPunct="1">
              <a:lnSpc>
                <a:spcPct val="80000"/>
              </a:lnSpc>
            </a:pPr>
            <a:r>
              <a:rPr lang="en-US" altLang="en-US" sz="2000" dirty="0"/>
              <a:t>“Matthew Maury’s search for the secret of the seas”, </a:t>
            </a:r>
            <a:r>
              <a:rPr lang="en-US" altLang="en-US" sz="2000" u="sng" dirty="0"/>
              <a:t>Creation</a:t>
            </a:r>
            <a:r>
              <a:rPr lang="en-US" altLang="en-US" sz="2000" dirty="0"/>
              <a:t>, v11 n3, June 1989, </a:t>
            </a:r>
            <a:r>
              <a:rPr lang="en-US" altLang="en-US" sz="2000" dirty="0">
                <a:hlinkClick r:id="rId6"/>
              </a:rPr>
              <a:t>http://www.answersingenesis.org/articles/cm/v11/n3/maury</a:t>
            </a:r>
            <a:r>
              <a:rPr lang="en-US" altLang="en-US" sz="2000" dirty="0"/>
              <a:t> </a:t>
            </a:r>
          </a:p>
          <a:p>
            <a:pPr eaLnBrk="1" hangingPunct="1">
              <a:lnSpc>
                <a:spcPct val="80000"/>
              </a:lnSpc>
            </a:pPr>
            <a:r>
              <a:rPr lang="en-US" altLang="en-US" sz="2000" dirty="0"/>
              <a:t>Searching for Moses, by David Down, April 1, 2001 </a:t>
            </a:r>
            <a:r>
              <a:rPr lang="en-US" altLang="en-US" sz="2000" dirty="0">
                <a:hlinkClick r:id="rId7"/>
              </a:rPr>
              <a:t>http://www.answersingenesis.org/articles/tj/v15/n1/moses</a:t>
            </a:r>
            <a:r>
              <a:rPr lang="en-US" altLang="en-US" sz="2000" dirty="0"/>
              <a:t>  </a:t>
            </a:r>
          </a:p>
          <a:p>
            <a:pPr>
              <a:lnSpc>
                <a:spcPct val="80000"/>
              </a:lnSpc>
            </a:pPr>
            <a:r>
              <a:rPr lang="en-US" sz="2000" dirty="0"/>
              <a:t>Nelson, </a:t>
            </a:r>
            <a:r>
              <a:rPr lang="en-US" sz="2000" dirty="0" err="1"/>
              <a:t>Broadberry</a:t>
            </a:r>
            <a:r>
              <a:rPr lang="en-US" sz="2000" dirty="0"/>
              <a:t>, Tong Chock, </a:t>
            </a:r>
            <a:r>
              <a:rPr lang="en-US" sz="2000" u="sng" dirty="0"/>
              <a:t>God’s Promise to the Chinese</a:t>
            </a:r>
            <a:r>
              <a:rPr lang="en-US" sz="2000" dirty="0"/>
              <a:t>, Read Books Pub., 1997</a:t>
            </a:r>
          </a:p>
          <a:p>
            <a:pPr>
              <a:lnSpc>
                <a:spcPct val="80000"/>
              </a:lnSpc>
            </a:pPr>
            <a:r>
              <a:rPr lang="en-US" sz="2000" dirty="0"/>
              <a:t>Dr. Allan Steel, </a:t>
            </a:r>
            <a:r>
              <a:rPr lang="en-US" sz="2000" u="sng" dirty="0"/>
              <a:t>Languages: the Bible vs. Evolution</a:t>
            </a:r>
            <a:r>
              <a:rPr lang="en-US" sz="2000" dirty="0"/>
              <a:t> (DVD), Answers in Genesis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04E2-2BC9-446D-8C42-7A139988D67E}"/>
              </a:ext>
            </a:extLst>
          </p:cNvPr>
          <p:cNvSpPr>
            <a:spLocks noGrp="1"/>
          </p:cNvSpPr>
          <p:nvPr>
            <p:ph type="title"/>
          </p:nvPr>
        </p:nvSpPr>
        <p:spPr/>
        <p:txBody>
          <a:bodyPr/>
          <a:lstStyle/>
          <a:p>
            <a:r>
              <a:rPr lang="en-US" dirty="0"/>
              <a:t>Supplemental Material</a:t>
            </a:r>
          </a:p>
        </p:txBody>
      </p:sp>
      <p:sp>
        <p:nvSpPr>
          <p:cNvPr id="3" name="Content Placeholder 2">
            <a:extLst>
              <a:ext uri="{FF2B5EF4-FFF2-40B4-BE49-F238E27FC236}">
                <a16:creationId xmlns:a16="http://schemas.microsoft.com/office/drawing/2014/main" id="{8905D277-5FD3-4981-8513-F41526C309E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66877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BE34C-128E-445C-8B27-13AC560C322A}"/>
              </a:ext>
            </a:extLst>
          </p:cNvPr>
          <p:cNvSpPr>
            <a:spLocks noGrp="1"/>
          </p:cNvSpPr>
          <p:nvPr>
            <p:ph type="title"/>
          </p:nvPr>
        </p:nvSpPr>
        <p:spPr/>
        <p:txBody>
          <a:bodyPr/>
          <a:lstStyle/>
          <a:p>
            <a:pPr>
              <a:defRPr/>
            </a:pPr>
            <a:r>
              <a:rPr lang="en-US" dirty="0"/>
              <a:t>Enough people to build tower?</a:t>
            </a:r>
          </a:p>
        </p:txBody>
      </p:sp>
      <p:sp>
        <p:nvSpPr>
          <p:cNvPr id="3" name="Content Placeholder 2">
            <a:extLst>
              <a:ext uri="{FF2B5EF4-FFF2-40B4-BE49-F238E27FC236}">
                <a16:creationId xmlns:a16="http://schemas.microsoft.com/office/drawing/2014/main" id="{7985C0F4-8D1C-4871-872B-9621405A7856}"/>
              </a:ext>
            </a:extLst>
          </p:cNvPr>
          <p:cNvSpPr>
            <a:spLocks noGrp="1"/>
          </p:cNvSpPr>
          <p:nvPr>
            <p:ph idx="1"/>
          </p:nvPr>
        </p:nvSpPr>
        <p:spPr>
          <a:xfrm>
            <a:off x="304800" y="1447800"/>
            <a:ext cx="8534400" cy="4953000"/>
          </a:xfrm>
        </p:spPr>
        <p:txBody>
          <a:bodyPr/>
          <a:lstStyle/>
          <a:p>
            <a:pPr>
              <a:defRPr/>
            </a:pPr>
            <a:r>
              <a:rPr lang="en-US" sz="2800" dirty="0"/>
              <a:t>“How many people are required to build a tower of unknown size?”</a:t>
            </a:r>
          </a:p>
          <a:p>
            <a:pPr>
              <a:defRPr/>
            </a:pPr>
            <a:r>
              <a:rPr lang="en-US" sz="2800" dirty="0"/>
              <a:t>Generations after flood</a:t>
            </a:r>
          </a:p>
          <a:p>
            <a:pPr lvl="1">
              <a:spcBef>
                <a:spcPts val="0"/>
              </a:spcBef>
              <a:defRPr/>
            </a:pPr>
            <a:r>
              <a:rPr lang="en-US" sz="2400" dirty="0"/>
              <a:t>Noah, Shem/Ham/Japheth</a:t>
            </a:r>
          </a:p>
          <a:p>
            <a:pPr lvl="1">
              <a:spcBef>
                <a:spcPts val="0"/>
              </a:spcBef>
              <a:defRPr/>
            </a:pPr>
            <a:r>
              <a:rPr lang="en-US" sz="2400" dirty="0" err="1"/>
              <a:t>Arphaxad</a:t>
            </a:r>
            <a:r>
              <a:rPr lang="en-US" sz="2400" dirty="0"/>
              <a:t> 2 years after flood</a:t>
            </a:r>
          </a:p>
          <a:p>
            <a:pPr lvl="1">
              <a:spcBef>
                <a:spcPts val="0"/>
              </a:spcBef>
              <a:defRPr/>
            </a:pPr>
            <a:r>
              <a:rPr lang="en-US" sz="2400" dirty="0" err="1"/>
              <a:t>Shelah</a:t>
            </a:r>
            <a:r>
              <a:rPr lang="en-US" sz="2400" dirty="0"/>
              <a:t> 37 years</a:t>
            </a:r>
          </a:p>
          <a:p>
            <a:pPr lvl="1">
              <a:spcBef>
                <a:spcPts val="0"/>
              </a:spcBef>
              <a:defRPr/>
            </a:pPr>
            <a:r>
              <a:rPr lang="en-US" sz="2400" dirty="0" err="1"/>
              <a:t>Eber</a:t>
            </a:r>
            <a:r>
              <a:rPr lang="en-US" sz="2400" dirty="0"/>
              <a:t> 67 years</a:t>
            </a:r>
          </a:p>
          <a:p>
            <a:pPr lvl="1">
              <a:spcBef>
                <a:spcPts val="0"/>
              </a:spcBef>
              <a:defRPr/>
            </a:pPr>
            <a:r>
              <a:rPr lang="en-US" sz="2400" dirty="0" err="1"/>
              <a:t>Peleg</a:t>
            </a:r>
            <a:r>
              <a:rPr lang="en-US" sz="2400" dirty="0"/>
              <a:t> 101 years</a:t>
            </a:r>
          </a:p>
          <a:p>
            <a:pPr lvl="1">
              <a:defRPr/>
            </a:pPr>
            <a:r>
              <a:rPr lang="en-US" sz="2400" dirty="0" err="1"/>
              <a:t>Reu</a:t>
            </a:r>
            <a:r>
              <a:rPr lang="en-US" sz="2400" dirty="0"/>
              <a:t> 131 years (prob. after Babel)</a:t>
            </a:r>
          </a:p>
          <a:p>
            <a:pPr>
              <a:defRPr/>
            </a:pPr>
            <a:r>
              <a:rPr lang="en-US" dirty="0"/>
              <a:t>So 6 generations alive at time of Babel</a:t>
            </a:r>
          </a:p>
          <a:p>
            <a:pPr lvl="1">
              <a:defRPr/>
            </a:pPr>
            <a:r>
              <a:rPr lang="en-US" dirty="0"/>
              <a:t>At 5 or 6 sons average </a:t>
            </a:r>
            <a:r>
              <a:rPr lang="en-US" dirty="0">
                <a:sym typeface="Wingdings" pitchFamily="2" charset="2"/>
              </a:rPr>
              <a:t></a:t>
            </a:r>
            <a:r>
              <a:rPr lang="en-US" dirty="0"/>
              <a:t> 2300 to 5000 men at Babel</a:t>
            </a:r>
          </a:p>
        </p:txBody>
      </p:sp>
    </p:spTree>
    <p:extLst>
      <p:ext uri="{BB962C8B-B14F-4D97-AF65-F5344CB8AC3E}">
        <p14:creationId xmlns:p14="http://schemas.microsoft.com/office/powerpoint/2010/main" val="2152803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AD19-BD60-407B-8842-2195F1256B58}"/>
              </a:ext>
            </a:extLst>
          </p:cNvPr>
          <p:cNvSpPr>
            <a:spLocks noGrp="1"/>
          </p:cNvSpPr>
          <p:nvPr>
            <p:ph type="title"/>
          </p:nvPr>
        </p:nvSpPr>
        <p:spPr/>
        <p:txBody>
          <a:bodyPr/>
          <a:lstStyle/>
          <a:p>
            <a:pPr>
              <a:defRPr/>
            </a:pPr>
            <a:r>
              <a:rPr lang="en-US" dirty="0"/>
              <a:t>Decrease in longevity?</a:t>
            </a:r>
          </a:p>
        </p:txBody>
      </p:sp>
      <p:sp>
        <p:nvSpPr>
          <p:cNvPr id="3" name="Content Placeholder 2">
            <a:extLst>
              <a:ext uri="{FF2B5EF4-FFF2-40B4-BE49-F238E27FC236}">
                <a16:creationId xmlns:a16="http://schemas.microsoft.com/office/drawing/2014/main" id="{FC1A1350-9CF1-49A5-A115-DA0C6D4A97B2}"/>
              </a:ext>
            </a:extLst>
          </p:cNvPr>
          <p:cNvSpPr>
            <a:spLocks noGrp="1"/>
          </p:cNvSpPr>
          <p:nvPr>
            <p:ph idx="1"/>
          </p:nvPr>
        </p:nvSpPr>
        <p:spPr/>
        <p:txBody>
          <a:bodyPr/>
          <a:lstStyle/>
          <a:p>
            <a:pPr>
              <a:defRPr/>
            </a:pPr>
            <a:r>
              <a:rPr lang="en-US" dirty="0"/>
              <a:t>Genetic bottlenecks at the flood and Babel</a:t>
            </a:r>
          </a:p>
          <a:p>
            <a:pPr lvl="1">
              <a:defRPr/>
            </a:pPr>
            <a:r>
              <a:rPr lang="en-US" dirty="0"/>
              <a:t>After flood 3 generations ~445 yrs, after Babel 3 generations ~235 years, then another drop</a:t>
            </a:r>
          </a:p>
          <a:p>
            <a:pPr>
              <a:defRPr/>
            </a:pPr>
            <a:r>
              <a:rPr lang="en-US" dirty="0"/>
              <a:t>Ancestor worship – great </a:t>
            </a:r>
            <a:r>
              <a:rPr lang="en-US" dirty="0" err="1"/>
              <a:t>great</a:t>
            </a:r>
            <a:r>
              <a:rPr lang="en-US" dirty="0"/>
              <a:t> grandfather was outliving you (even Greek gods/immortals still died, just outlived everyone else)</a:t>
            </a:r>
          </a:p>
          <a:p>
            <a:pPr>
              <a:defRPr/>
            </a:pPr>
            <a:endParaRPr lang="en-US" dirty="0"/>
          </a:p>
        </p:txBody>
      </p:sp>
    </p:spTree>
    <p:extLst>
      <p:ext uri="{BB962C8B-B14F-4D97-AF65-F5344CB8AC3E}">
        <p14:creationId xmlns:p14="http://schemas.microsoft.com/office/powerpoint/2010/main" val="4198931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FBEC-FA6B-4CDF-86AA-51C9373FCC7F}"/>
              </a:ext>
            </a:extLst>
          </p:cNvPr>
          <p:cNvSpPr>
            <a:spLocks noGrp="1"/>
          </p:cNvSpPr>
          <p:nvPr>
            <p:ph type="title"/>
          </p:nvPr>
        </p:nvSpPr>
        <p:spPr/>
        <p:txBody>
          <a:bodyPr/>
          <a:lstStyle/>
          <a:p>
            <a:r>
              <a:rPr lang="en-US" dirty="0"/>
              <a:t>DVD Highlights</a:t>
            </a:r>
          </a:p>
        </p:txBody>
      </p:sp>
      <p:sp>
        <p:nvSpPr>
          <p:cNvPr id="3" name="Content Placeholder 2">
            <a:extLst>
              <a:ext uri="{FF2B5EF4-FFF2-40B4-BE49-F238E27FC236}">
                <a16:creationId xmlns:a16="http://schemas.microsoft.com/office/drawing/2014/main" id="{F344A292-E846-4C1C-88C0-643BDD20AAB2}"/>
              </a:ext>
            </a:extLst>
          </p:cNvPr>
          <p:cNvSpPr>
            <a:spLocks noGrp="1"/>
          </p:cNvSpPr>
          <p:nvPr>
            <p:ph idx="1"/>
          </p:nvPr>
        </p:nvSpPr>
        <p:spPr/>
        <p:txBody>
          <a:bodyPr>
            <a:normAutofit fontScale="92500" lnSpcReduction="20000"/>
          </a:bodyPr>
          <a:lstStyle/>
          <a:p>
            <a:r>
              <a:rPr lang="en-US" dirty="0"/>
              <a:t>Key archaeological finds confirming the Bible</a:t>
            </a:r>
          </a:p>
          <a:p>
            <a:pPr lvl="1"/>
            <a:r>
              <a:rPr lang="en-US" dirty="0"/>
              <a:t>1800’s John Taylor – “Ur of the Chaldeans”</a:t>
            </a:r>
          </a:p>
          <a:p>
            <a:pPr lvl="1"/>
            <a:r>
              <a:rPr lang="en-US" dirty="0"/>
              <a:t>1974 tablets of Ebla – Sodom, Gomorrah and other Biblical names/places  (</a:t>
            </a:r>
            <a:r>
              <a:rPr lang="en-US" dirty="0">
                <a:hlinkClick r:id="rId2"/>
              </a:rPr>
              <a:t>https://www.icr.org/article/ebla-its-impact-bible-records/</a:t>
            </a:r>
            <a:r>
              <a:rPr lang="en-US" dirty="0"/>
              <a:t>) </a:t>
            </a:r>
          </a:p>
          <a:p>
            <a:pPr lvl="1"/>
            <a:r>
              <a:rPr lang="en-US" dirty="0"/>
              <a:t>“All the cultures found in the Bible have been verified by archaeologists within the last 150 years”</a:t>
            </a:r>
          </a:p>
          <a:p>
            <a:r>
              <a:rPr lang="en-US" dirty="0"/>
              <a:t>Modest population growth from end of flood easily produces todays population.</a:t>
            </a:r>
          </a:p>
          <a:p>
            <a:r>
              <a:rPr lang="en-US" dirty="0"/>
              <a:t>Secular linguists identify ~70 different language groups – close match to number from table of nations in Genesis 10</a:t>
            </a:r>
          </a:p>
          <a:p>
            <a:r>
              <a:rPr lang="en-US" dirty="0"/>
              <a:t>Chinese oracle bones – pictographic memory of Genesis 1 through 3</a:t>
            </a:r>
          </a:p>
        </p:txBody>
      </p:sp>
    </p:spTree>
    <p:extLst>
      <p:ext uri="{BB962C8B-B14F-4D97-AF65-F5344CB8AC3E}">
        <p14:creationId xmlns:p14="http://schemas.microsoft.com/office/powerpoint/2010/main" val="3795497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AF075-EDEB-4E9A-B1DB-A98DA1595CAB}"/>
              </a:ext>
            </a:extLst>
          </p:cNvPr>
          <p:cNvSpPr>
            <a:spLocks noGrp="1"/>
          </p:cNvSpPr>
          <p:nvPr>
            <p:ph type="title"/>
          </p:nvPr>
        </p:nvSpPr>
        <p:spPr/>
        <p:txBody>
          <a:bodyPr/>
          <a:lstStyle/>
          <a:p>
            <a:pPr>
              <a:defRPr/>
            </a:pPr>
            <a:endParaRPr lang="en-US"/>
          </a:p>
        </p:txBody>
      </p:sp>
      <p:pic>
        <p:nvPicPr>
          <p:cNvPr id="24579" name="Content Placeholder 3" descr="Patriarch-timeline.gif">
            <a:extLst>
              <a:ext uri="{FF2B5EF4-FFF2-40B4-BE49-F238E27FC236}">
                <a16:creationId xmlns:a16="http://schemas.microsoft.com/office/drawing/2014/main" id="{93B14932-55A3-450E-8941-CCDDFE833E4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85888" y="0"/>
            <a:ext cx="6919912" cy="6503988"/>
          </a:xfrm>
        </p:spPr>
      </p:pic>
      <p:sp>
        <p:nvSpPr>
          <p:cNvPr id="24580" name="TextBox 4">
            <a:extLst>
              <a:ext uri="{FF2B5EF4-FFF2-40B4-BE49-F238E27FC236}">
                <a16:creationId xmlns:a16="http://schemas.microsoft.com/office/drawing/2014/main" id="{086D303A-B308-4676-8888-3448F0C83E03}"/>
              </a:ext>
            </a:extLst>
          </p:cNvPr>
          <p:cNvSpPr txBox="1">
            <a:spLocks noChangeArrowheads="1"/>
          </p:cNvSpPr>
          <p:nvPr/>
        </p:nvSpPr>
        <p:spPr bwMode="auto">
          <a:xfrm>
            <a:off x="558800" y="6488113"/>
            <a:ext cx="858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hlinkClick r:id="rId3"/>
              </a:rPr>
              <a:t>http://www.answersingenesis.org/articles/2009/01/20/ancient-patriarchs-in-genesis</a:t>
            </a:r>
            <a:r>
              <a:rPr lang="en-US" altLang="en-US"/>
              <a:t> </a:t>
            </a:r>
          </a:p>
        </p:txBody>
      </p:sp>
      <p:cxnSp>
        <p:nvCxnSpPr>
          <p:cNvPr id="7" name="Straight Arrow Connector 6">
            <a:extLst>
              <a:ext uri="{FF2B5EF4-FFF2-40B4-BE49-F238E27FC236}">
                <a16:creationId xmlns:a16="http://schemas.microsoft.com/office/drawing/2014/main" id="{E5F5BC87-FBE5-42DE-BC97-6AF101AF6996}"/>
              </a:ext>
            </a:extLst>
          </p:cNvPr>
          <p:cNvCxnSpPr/>
          <p:nvPr/>
        </p:nvCxnSpPr>
        <p:spPr>
          <a:xfrm>
            <a:off x="914400" y="5257800"/>
            <a:ext cx="7620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582" name="TextBox 7">
            <a:extLst>
              <a:ext uri="{FF2B5EF4-FFF2-40B4-BE49-F238E27FC236}">
                <a16:creationId xmlns:a16="http://schemas.microsoft.com/office/drawing/2014/main" id="{3C5BA54F-B470-4649-9CE1-5A6BE412ABEE}"/>
              </a:ext>
            </a:extLst>
          </p:cNvPr>
          <p:cNvSpPr txBox="1">
            <a:spLocks noChangeArrowheads="1"/>
          </p:cNvSpPr>
          <p:nvPr/>
        </p:nvSpPr>
        <p:spPr bwMode="auto">
          <a:xfrm>
            <a:off x="152400" y="3656013"/>
            <a:ext cx="1447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Every generation alive when Abraham’s father was born!!</a:t>
            </a:r>
          </a:p>
        </p:txBody>
      </p:sp>
    </p:spTree>
    <p:extLst>
      <p:ext uri="{BB962C8B-B14F-4D97-AF65-F5344CB8AC3E}">
        <p14:creationId xmlns:p14="http://schemas.microsoft.com/office/powerpoint/2010/main" val="166142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5A31-CA28-4A62-BD36-FA0AB15E7413}"/>
              </a:ext>
            </a:extLst>
          </p:cNvPr>
          <p:cNvSpPr>
            <a:spLocks noGrp="1"/>
          </p:cNvSpPr>
          <p:nvPr>
            <p:ph type="title"/>
          </p:nvPr>
        </p:nvSpPr>
        <p:spPr/>
        <p:txBody>
          <a:bodyPr/>
          <a:lstStyle/>
          <a:p>
            <a:pPr>
              <a:defRPr/>
            </a:pPr>
            <a:r>
              <a:rPr lang="en-US" dirty="0"/>
              <a:t>Did all languages today come from Babel?</a:t>
            </a:r>
          </a:p>
        </p:txBody>
      </p:sp>
      <p:sp>
        <p:nvSpPr>
          <p:cNvPr id="3" name="Content Placeholder 2">
            <a:extLst>
              <a:ext uri="{FF2B5EF4-FFF2-40B4-BE49-F238E27FC236}">
                <a16:creationId xmlns:a16="http://schemas.microsoft.com/office/drawing/2014/main" id="{C4C970D9-AFC6-408D-8C17-2F8AAD795970}"/>
              </a:ext>
            </a:extLst>
          </p:cNvPr>
          <p:cNvSpPr>
            <a:spLocks noGrp="1"/>
          </p:cNvSpPr>
          <p:nvPr>
            <p:ph idx="1"/>
          </p:nvPr>
        </p:nvSpPr>
        <p:spPr/>
        <p:txBody>
          <a:bodyPr>
            <a:normAutofit fontScale="92500" lnSpcReduction="10000"/>
          </a:bodyPr>
          <a:lstStyle/>
          <a:p>
            <a:pPr>
              <a:defRPr/>
            </a:pPr>
            <a:r>
              <a:rPr lang="en-US" sz="2800" dirty="0"/>
              <a:t>~6900 languages today</a:t>
            </a:r>
          </a:p>
          <a:p>
            <a:pPr>
              <a:defRPr/>
            </a:pPr>
            <a:r>
              <a:rPr lang="en-US" sz="2800" dirty="0"/>
              <a:t>Genesis 10 lists at least 78 language families </a:t>
            </a:r>
            <a:r>
              <a:rPr lang="en-US" sz="2400" dirty="0"/>
              <a:t>(see table of nations on next slide)</a:t>
            </a:r>
          </a:p>
          <a:p>
            <a:pPr lvl="1">
              <a:defRPr/>
            </a:pPr>
            <a:r>
              <a:rPr lang="en-US" dirty="0"/>
              <a:t>“These are the clans of Noah’s sons, according to their lines of descent, within their nations. From these the nations spread out over the earth after the flood.” v.32</a:t>
            </a:r>
          </a:p>
          <a:p>
            <a:pPr>
              <a:defRPr/>
            </a:pPr>
            <a:r>
              <a:rPr lang="en-US" sz="2800" dirty="0"/>
              <a:t>According to </a:t>
            </a:r>
            <a:r>
              <a:rPr lang="en-US" sz="2800" dirty="0" err="1"/>
              <a:t>Ethnologue</a:t>
            </a:r>
            <a:r>
              <a:rPr lang="en-US" sz="2800" dirty="0"/>
              <a:t> and </a:t>
            </a:r>
            <a:r>
              <a:rPr lang="en-US" sz="2800" dirty="0" err="1"/>
              <a:t>Vistawide</a:t>
            </a:r>
            <a:r>
              <a:rPr lang="en-US" sz="2800" dirty="0"/>
              <a:t> World Languages, who both do linguistic studies, claim there are a maximum 94 language families! (ex. English is in the same family as German)</a:t>
            </a:r>
          </a:p>
          <a:p>
            <a:pPr>
              <a:defRPr/>
            </a:pPr>
            <a:r>
              <a:rPr lang="en-US" dirty="0"/>
              <a:t>E</a:t>
            </a:r>
            <a:r>
              <a:rPr lang="en-US" sz="2800" dirty="0"/>
              <a:t>volutionary view of languages: expect only about one original language family.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Table of Nations">
            <a:extLst>
              <a:ext uri="{FF2B5EF4-FFF2-40B4-BE49-F238E27FC236}">
                <a16:creationId xmlns:a16="http://schemas.microsoft.com/office/drawing/2014/main" id="{2E6CE1F7-9937-4518-905E-A4D7FF10D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9144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46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2B5B2B-620D-44F0-BCBD-38410FE52885}"/>
              </a:ext>
            </a:extLst>
          </p:cNvPr>
          <p:cNvSpPr>
            <a:spLocks noGrp="1" noChangeArrowheads="1"/>
          </p:cNvSpPr>
          <p:nvPr>
            <p:ph type="title"/>
          </p:nvPr>
        </p:nvSpPr>
        <p:spPr/>
        <p:txBody>
          <a:bodyPr/>
          <a:lstStyle/>
          <a:p>
            <a:pPr eaLnBrk="1" hangingPunct="1">
              <a:defRPr/>
            </a:pPr>
            <a:r>
              <a:rPr lang="en-US" dirty="0"/>
              <a:t>Other info on Languages</a:t>
            </a:r>
          </a:p>
        </p:txBody>
      </p:sp>
      <p:sp>
        <p:nvSpPr>
          <p:cNvPr id="20483" name="Rectangle 3">
            <a:extLst>
              <a:ext uri="{FF2B5EF4-FFF2-40B4-BE49-F238E27FC236}">
                <a16:creationId xmlns:a16="http://schemas.microsoft.com/office/drawing/2014/main" id="{F16D43D3-FBD5-4CAB-82FD-A058CDD2723A}"/>
              </a:ext>
            </a:extLst>
          </p:cNvPr>
          <p:cNvSpPr>
            <a:spLocks noGrp="1" noChangeArrowheads="1"/>
          </p:cNvSpPr>
          <p:nvPr>
            <p:ph type="body" idx="1"/>
          </p:nvPr>
        </p:nvSpPr>
        <p:spPr>
          <a:xfrm>
            <a:off x="457200" y="1219200"/>
            <a:ext cx="8229600" cy="5257800"/>
          </a:xfrm>
        </p:spPr>
        <p:txBody>
          <a:bodyPr/>
          <a:lstStyle/>
          <a:p>
            <a:pPr eaLnBrk="1" hangingPunct="1">
              <a:lnSpc>
                <a:spcPct val="90000"/>
              </a:lnSpc>
              <a:defRPr/>
            </a:pPr>
            <a:r>
              <a:rPr lang="en-US" sz="2800" dirty="0"/>
              <a:t>Languages are ‘devolving’</a:t>
            </a:r>
          </a:p>
          <a:p>
            <a:pPr lvl="1" eaLnBrk="1" hangingPunct="1">
              <a:lnSpc>
                <a:spcPct val="90000"/>
              </a:lnSpc>
              <a:defRPr/>
            </a:pPr>
            <a:r>
              <a:rPr lang="en-US" sz="2400" dirty="0"/>
              <a:t>Classical Greek more complex than </a:t>
            </a:r>
            <a:r>
              <a:rPr lang="en-US" sz="2400" dirty="0" err="1"/>
              <a:t>Koine</a:t>
            </a:r>
            <a:r>
              <a:rPr lang="en-US" sz="2400" dirty="0"/>
              <a:t> Greek of Jesus’ day, which is more complex than modern Greek</a:t>
            </a:r>
          </a:p>
          <a:p>
            <a:pPr eaLnBrk="1" hangingPunct="1">
              <a:lnSpc>
                <a:spcPct val="90000"/>
              </a:lnSpc>
              <a:defRPr/>
            </a:pPr>
            <a:r>
              <a:rPr lang="en-US" sz="2800" dirty="0"/>
              <a:t>Scientific study of languages shows clearly did NOT originate from a single language</a:t>
            </a:r>
          </a:p>
          <a:p>
            <a:pPr eaLnBrk="1" hangingPunct="1">
              <a:lnSpc>
                <a:spcPct val="90000"/>
              </a:lnSpc>
              <a:defRPr/>
            </a:pPr>
            <a:r>
              <a:rPr lang="en-US" sz="2800" dirty="0"/>
              <a:t>“Secular theories fail to explain the many distinct language families throughout the world. The biblical account </a:t>
            </a:r>
            <a:br>
              <a:rPr lang="en-US" sz="2800" dirty="0"/>
            </a:br>
            <a:r>
              <a:rPr lang="en-US" sz="2800" dirty="0"/>
              <a:t>of Babel is the </a:t>
            </a:r>
            <a:br>
              <a:rPr lang="en-US" sz="2800" dirty="0"/>
            </a:br>
            <a:r>
              <a:rPr lang="en-US" sz="2800" dirty="0"/>
              <a:t>only explanation </a:t>
            </a:r>
            <a:br>
              <a:rPr lang="en-US" sz="2800" dirty="0"/>
            </a:br>
            <a:r>
              <a:rPr lang="en-US" sz="2800" dirty="0"/>
              <a:t>that fits the data.” </a:t>
            </a:r>
          </a:p>
        </p:txBody>
      </p:sp>
      <p:pic>
        <p:nvPicPr>
          <p:cNvPr id="17412" name="Picture 4" descr="languageGroups-pie-map">
            <a:extLst>
              <a:ext uri="{FF2B5EF4-FFF2-40B4-BE49-F238E27FC236}">
                <a16:creationId xmlns:a16="http://schemas.microsoft.com/office/drawing/2014/main" id="{FAC1DA71-56F9-42E1-8E06-03FDEB974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495800"/>
            <a:ext cx="48768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6">
            <a:extLst>
              <a:ext uri="{FF2B5EF4-FFF2-40B4-BE49-F238E27FC236}">
                <a16:creationId xmlns:a16="http://schemas.microsoft.com/office/drawing/2014/main" id="{FC6248E1-8403-4862-A9E6-2E2F95CF15BE}"/>
              </a:ext>
            </a:extLst>
          </p:cNvPr>
          <p:cNvSpPr txBox="1">
            <a:spLocks noChangeArrowheads="1"/>
          </p:cNvSpPr>
          <p:nvPr/>
        </p:nvSpPr>
        <p:spPr bwMode="auto">
          <a:xfrm>
            <a:off x="609600" y="60198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(John Oller, “More than Pie”, Answers, v3, n2, p 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diamond(in)">
                                      <p:cBhvr>
                                        <p:cTn id="7" dur="1000"/>
                                        <p:tgtEl>
                                          <p:spTgt spid="20483">
                                            <p:txEl>
                                              <p:pRg st="2" end="2"/>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0483">
                                            <p:txEl>
                                              <p:pRg st="3" end="3"/>
                                            </p:txEl>
                                          </p:spTgt>
                                        </p:tgtEl>
                                        <p:attrNameLst>
                                          <p:attrName>style.visibility</p:attrName>
                                        </p:attrNameLst>
                                      </p:cBhvr>
                                      <p:to>
                                        <p:strVal val="visible"/>
                                      </p:to>
                                    </p:set>
                                    <p:animEffect transition="in" filter="diamond(in)">
                                      <p:cBhvr>
                                        <p:cTn id="1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E2D39-BE5B-431C-8516-8BD9F897E978}"/>
              </a:ext>
            </a:extLst>
          </p:cNvPr>
          <p:cNvSpPr>
            <a:spLocks noGrp="1"/>
          </p:cNvSpPr>
          <p:nvPr>
            <p:ph type="title"/>
          </p:nvPr>
        </p:nvSpPr>
        <p:spPr/>
        <p:txBody>
          <a:bodyPr/>
          <a:lstStyle/>
          <a:p>
            <a:pPr>
              <a:defRPr/>
            </a:pPr>
            <a:r>
              <a:rPr lang="en-US" dirty="0"/>
              <a:t>More about Babel</a:t>
            </a:r>
          </a:p>
        </p:txBody>
      </p:sp>
      <p:sp>
        <p:nvSpPr>
          <p:cNvPr id="3" name="Content Placeholder 2">
            <a:extLst>
              <a:ext uri="{FF2B5EF4-FFF2-40B4-BE49-F238E27FC236}">
                <a16:creationId xmlns:a16="http://schemas.microsoft.com/office/drawing/2014/main" id="{CA936235-C1DC-4A73-B450-AE589F375979}"/>
              </a:ext>
            </a:extLst>
          </p:cNvPr>
          <p:cNvSpPr>
            <a:spLocks noGrp="1"/>
          </p:cNvSpPr>
          <p:nvPr>
            <p:ph idx="1"/>
          </p:nvPr>
        </p:nvSpPr>
        <p:spPr>
          <a:xfrm>
            <a:off x="457200" y="1371600"/>
            <a:ext cx="8229600" cy="4754563"/>
          </a:xfrm>
        </p:spPr>
        <p:txBody>
          <a:bodyPr>
            <a:normAutofit/>
          </a:bodyPr>
          <a:lstStyle/>
          <a:p>
            <a:pPr>
              <a:defRPr/>
            </a:pPr>
            <a:r>
              <a:rPr lang="en-US" sz="2800" dirty="0"/>
              <a:t>Judgement at Babel - Mild judgment considering the severe judgment of the flood – they did not want to be scattered/make a name for themselves</a:t>
            </a:r>
          </a:p>
          <a:p>
            <a:pPr>
              <a:defRPr/>
            </a:pPr>
            <a:r>
              <a:rPr lang="en-US" dirty="0"/>
              <a:t>30 ziggurats in Mesopotamian area still have names that reflect a tower that reaches to the heavens</a:t>
            </a:r>
          </a:p>
          <a:p>
            <a:pPr lvl="1">
              <a:defRPr/>
            </a:pPr>
            <a:r>
              <a:rPr lang="en-US" dirty="0"/>
              <a:t>Temple of the stairway to pure heaven (Sippar)</a:t>
            </a:r>
          </a:p>
          <a:p>
            <a:pPr lvl="1">
              <a:defRPr/>
            </a:pPr>
            <a:r>
              <a:rPr lang="en-US" dirty="0"/>
              <a:t>Temple which links heaven and earth (</a:t>
            </a:r>
            <a:r>
              <a:rPr lang="en-US" dirty="0" err="1"/>
              <a:t>Larsa</a:t>
            </a:r>
            <a:r>
              <a:rPr lang="en-US" dirty="0"/>
              <a:t>) …</a:t>
            </a:r>
          </a:p>
          <a:p>
            <a:pPr>
              <a:defRPr/>
            </a:pPr>
            <a:r>
              <a:rPr lang="en-US" dirty="0"/>
              <a:t>Ziggurats in the area are pyramidal shaped</a:t>
            </a:r>
          </a:p>
          <a:p>
            <a:pPr>
              <a:defRPr/>
            </a:pPr>
            <a:r>
              <a:rPr lang="en-US" dirty="0"/>
              <a:t>Ancient ziggurats found all over world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7991-1934-48F2-9B78-B3F804E4F17D}"/>
              </a:ext>
            </a:extLst>
          </p:cNvPr>
          <p:cNvSpPr>
            <a:spLocks noGrp="1"/>
          </p:cNvSpPr>
          <p:nvPr>
            <p:ph type="title"/>
          </p:nvPr>
        </p:nvSpPr>
        <p:spPr/>
        <p:txBody>
          <a:bodyPr/>
          <a:lstStyle/>
          <a:p>
            <a:r>
              <a:rPr lang="en-US" dirty="0"/>
              <a:t>Ancient towers (at Ark Encounter)</a:t>
            </a:r>
          </a:p>
        </p:txBody>
      </p:sp>
      <p:sp>
        <p:nvSpPr>
          <p:cNvPr id="3" name="Content Placeholder 2">
            <a:extLst>
              <a:ext uri="{FF2B5EF4-FFF2-40B4-BE49-F238E27FC236}">
                <a16:creationId xmlns:a16="http://schemas.microsoft.com/office/drawing/2014/main" id="{FB4306FB-3C2B-49D1-A39A-0A2B0CCCCC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04506DF-2588-43C1-8A20-DF7044A73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3848"/>
            <a:ext cx="9144000" cy="5344152"/>
          </a:xfrm>
          <a:prstGeom prst="rect">
            <a:avLst/>
          </a:prstGeom>
        </p:spPr>
      </p:pic>
    </p:spTree>
    <p:extLst>
      <p:ext uri="{BB962C8B-B14F-4D97-AF65-F5344CB8AC3E}">
        <p14:creationId xmlns:p14="http://schemas.microsoft.com/office/powerpoint/2010/main" val="1955647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3506</Words>
  <Application>Microsoft Office PowerPoint</Application>
  <PresentationFormat>On-screen Show (4:3)</PresentationFormat>
  <Paragraphs>280</Paragraphs>
  <Slides>40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Lesson 9: Rise of Civilization</vt:lpstr>
      <vt:lpstr>DVD Highlights</vt:lpstr>
      <vt:lpstr>More on DNA, Adam and Eve</vt:lpstr>
      <vt:lpstr>DVD Highlights</vt:lpstr>
      <vt:lpstr>Did all languages today come from Babel?</vt:lpstr>
      <vt:lpstr>PowerPoint Presentation</vt:lpstr>
      <vt:lpstr>Other info on Languages</vt:lpstr>
      <vt:lpstr>More about Babel</vt:lpstr>
      <vt:lpstr>Ancient towers (at Ark Encounter)</vt:lpstr>
      <vt:lpstr>Birs Nimrod – Remnants of Babel?</vt:lpstr>
      <vt:lpstr>Migrations after Babel</vt:lpstr>
      <vt:lpstr>Explosion of civilizations</vt:lpstr>
      <vt:lpstr>Ancient civilizations were advanced</vt:lpstr>
      <vt:lpstr>Ancient genealogies</vt:lpstr>
      <vt:lpstr>Babel legends</vt:lpstr>
      <vt:lpstr>More on Archaeology – 2 Examples</vt:lpstr>
      <vt:lpstr>Dating the Exodus</vt:lpstr>
      <vt:lpstr>Dating the exodus</vt:lpstr>
      <vt:lpstr>Revised Egypt Chronology</vt:lpstr>
      <vt:lpstr>Israel and the 12th Dynasty</vt:lpstr>
      <vt:lpstr>Matching Evidence from Revised Chronology</vt:lpstr>
      <vt:lpstr>Links to the Exodus</vt:lpstr>
      <vt:lpstr>Further links</vt:lpstr>
      <vt:lpstr>Other Links Between Egypt and Israel</vt:lpstr>
      <vt:lpstr>Patterns of Evidence – The Moses Controversy</vt:lpstr>
      <vt:lpstr>Jericho</vt:lpstr>
      <vt:lpstr>Joshua 3:14-17</vt:lpstr>
      <vt:lpstr>Joshua 6:15-20</vt:lpstr>
      <vt:lpstr>Joshua 6:21-25</vt:lpstr>
      <vt:lpstr>Evidence for Bible account of Jericho</vt:lpstr>
      <vt:lpstr>More on Ancient Chinese</vt:lpstr>
      <vt:lpstr>Bible in Chinese Characters</vt:lpstr>
      <vt:lpstr>Chinese Characters</vt:lpstr>
      <vt:lpstr>Chinese Characters</vt:lpstr>
      <vt:lpstr>References</vt:lpstr>
      <vt:lpstr>References</vt:lpstr>
      <vt:lpstr>Supplemental Material</vt:lpstr>
      <vt:lpstr>Enough people to build tower?</vt:lpstr>
      <vt:lpstr>Decrease in longevity?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MarkJulie</dc:creator>
  <cp:lastModifiedBy>MarkJulie</cp:lastModifiedBy>
  <cp:revision>27</cp:revision>
  <dcterms:created xsi:type="dcterms:W3CDTF">2019-05-21T17:36:51Z</dcterms:created>
  <dcterms:modified xsi:type="dcterms:W3CDTF">2019-05-26T14:22:58Z</dcterms:modified>
</cp:coreProperties>
</file>