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8" r:id="rId3"/>
    <p:sldId id="257" r:id="rId4"/>
    <p:sldId id="267" r:id="rId5"/>
    <p:sldId id="259" r:id="rId6"/>
    <p:sldId id="286" r:id="rId7"/>
    <p:sldId id="276" r:id="rId8"/>
    <p:sldId id="277" r:id="rId9"/>
    <p:sldId id="289" r:id="rId10"/>
    <p:sldId id="282" r:id="rId11"/>
    <p:sldId id="279" r:id="rId12"/>
    <p:sldId id="283" r:id="rId13"/>
    <p:sldId id="280" r:id="rId14"/>
    <p:sldId id="284" r:id="rId15"/>
    <p:sldId id="287" r:id="rId16"/>
    <p:sldId id="281" r:id="rId17"/>
    <p:sldId id="285" r:id="rId18"/>
    <p:sldId id="271" r:id="rId19"/>
    <p:sldId id="288" r:id="rId20"/>
    <p:sldId id="262" r:id="rId21"/>
    <p:sldId id="291" r:id="rId22"/>
    <p:sldId id="258" r:id="rId23"/>
    <p:sldId id="292" r:id="rId24"/>
    <p:sldId id="260" r:id="rId25"/>
    <p:sldId id="261" r:id="rId26"/>
    <p:sldId id="294" r:id="rId27"/>
    <p:sldId id="293" r:id="rId28"/>
    <p:sldId id="295" r:id="rId29"/>
    <p:sldId id="26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54" autoAdjust="0"/>
  </p:normalViewPr>
  <p:slideViewPr>
    <p:cSldViewPr>
      <p:cViewPr varScale="1">
        <p:scale>
          <a:sx n="78" d="100"/>
          <a:sy n="78" d="100"/>
        </p:scale>
        <p:origin x="125" y="58"/>
      </p:cViewPr>
      <p:guideLst>
        <p:guide orient="horz" pos="2160"/>
        <p:guide pos="2880"/>
      </p:guideLst>
    </p:cSldViewPr>
  </p:slideViewPr>
  <p:outlineViewPr>
    <p:cViewPr>
      <p:scale>
        <a:sx n="33" d="100"/>
        <a:sy n="33" d="100"/>
      </p:scale>
      <p:origin x="0" y="-6110"/>
    </p:cViewPr>
  </p:outlineViewPr>
  <p:notesTextViewPr>
    <p:cViewPr>
      <p:scale>
        <a:sx n="100" d="100"/>
        <a:sy n="100" d="100"/>
      </p:scale>
      <p:origin x="0" y="0"/>
    </p:cViewPr>
  </p:notesTextViewPr>
  <p:sorterViewPr>
    <p:cViewPr>
      <p:scale>
        <a:sx n="100" d="100"/>
        <a:sy n="100" d="100"/>
      </p:scale>
      <p:origin x="0" y="-422"/>
    </p:cViewPr>
  </p:sorterViewPr>
  <p:notesViewPr>
    <p:cSldViewPr>
      <p:cViewPr varScale="1">
        <p:scale>
          <a:sx n="66" d="100"/>
          <a:sy n="66" d="100"/>
        </p:scale>
        <p:origin x="294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439B0-CC4C-4F01-80AF-57D9F88F664C}" type="datetimeFigureOut">
              <a:rPr lang="en-US" smtClean="0"/>
              <a:t>4/27/2019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B1E3C-BD46-4CFF-85FE-425CD52ABD26}" type="slidenum">
              <a:rPr lang="en-US" smtClean="0"/>
              <a:t>‹#›</a:t>
            </a:fld>
            <a:endParaRPr lang="en-US"/>
          </a:p>
        </p:txBody>
      </p:sp>
    </p:spTree>
    <p:extLst>
      <p:ext uri="{BB962C8B-B14F-4D97-AF65-F5344CB8AC3E}">
        <p14:creationId xmlns:p14="http://schemas.microsoft.com/office/powerpoint/2010/main" val="363109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science/reflex-physiology"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britannica.com/science/neck-anatomy" TargetMode="External"/><Relationship Id="rId4" Type="http://schemas.openxmlformats.org/officeDocument/2006/relationships/hyperlink" Target="https://www.britannica.com/science/leg-anatom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Bible, we are not just another animal.  We were made separate from all the animals, and in a very special way.  And we were given dominion over all the animals.</a:t>
            </a:r>
          </a:p>
        </p:txBody>
      </p:sp>
      <p:sp>
        <p:nvSpPr>
          <p:cNvPr id="4" name="Slide Number Placeholder 3"/>
          <p:cNvSpPr>
            <a:spLocks noGrp="1"/>
          </p:cNvSpPr>
          <p:nvPr>
            <p:ph type="sldNum" sz="quarter" idx="5"/>
          </p:nvPr>
        </p:nvSpPr>
        <p:spPr/>
        <p:txBody>
          <a:bodyPr/>
          <a:lstStyle/>
          <a:p>
            <a:fld id="{6B4B1E3C-BD46-4CFF-85FE-425CD52ABD26}" type="slidenum">
              <a:rPr lang="en-US" smtClean="0"/>
              <a:t>2</a:t>
            </a:fld>
            <a:endParaRPr lang="en-US"/>
          </a:p>
        </p:txBody>
      </p:sp>
    </p:spTree>
    <p:extLst>
      <p:ext uri="{BB962C8B-B14F-4D97-AF65-F5344CB8AC3E}">
        <p14:creationId xmlns:p14="http://schemas.microsoft.com/office/powerpoint/2010/main" val="2301667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more fun unique designs he points out is our ability for unique facial expressions. </a:t>
            </a:r>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17</a:t>
            </a:fld>
            <a:endParaRPr lang="en-US"/>
          </a:p>
        </p:txBody>
      </p:sp>
    </p:spTree>
    <p:extLst>
      <p:ext uri="{BB962C8B-B14F-4D97-AF65-F5344CB8AC3E}">
        <p14:creationId xmlns:p14="http://schemas.microsoft.com/office/powerpoint/2010/main" val="337255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5B6430E-C155-45CF-9504-04F53CB95A6D}"/>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513E4D02-9EC1-4DEF-91BA-4E2D5DC4C1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Pictured is the evolutionary description of how fossils are formed.</a:t>
            </a:r>
          </a:p>
          <a:p>
            <a:r>
              <a:rPr lang="en-US" altLang="en-US" dirty="0">
                <a:latin typeface="Arial" panose="020B0604020202020204" pitchFamily="34" charset="0"/>
              </a:rPr>
              <a:t>Dead animal sinks to the bottom of a lake; slowly gets buried; then fossilizes.</a:t>
            </a:r>
          </a:p>
        </p:txBody>
      </p:sp>
      <p:sp>
        <p:nvSpPr>
          <p:cNvPr id="29700" name="Slide Number Placeholder 3">
            <a:extLst>
              <a:ext uri="{FF2B5EF4-FFF2-40B4-BE49-F238E27FC236}">
                <a16:creationId xmlns:a16="http://schemas.microsoft.com/office/drawing/2014/main" id="{BCA7D639-50A8-4276-9F74-74FF55014E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619F25-28FC-48B3-BE26-7A68C0F6CCCB}" type="slidenum">
              <a:rPr lang="en-US" altLang="en-US"/>
              <a:pPr eaLnBrk="1" hangingPunct="1"/>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C70FADC-BF10-41BB-BF1F-805A7EB90EAD}"/>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F65BF875-E7D0-42B4-957F-F9BA15FF8F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the flood is true, animals would be buried as they are drown and covered with flood sediment.</a:t>
            </a:r>
          </a:p>
        </p:txBody>
      </p:sp>
      <p:sp>
        <p:nvSpPr>
          <p:cNvPr id="30724" name="Slide Number Placeholder 3">
            <a:extLst>
              <a:ext uri="{FF2B5EF4-FFF2-40B4-BE49-F238E27FC236}">
                <a16:creationId xmlns:a16="http://schemas.microsoft.com/office/drawing/2014/main" id="{5646EB48-DBD8-42BE-AF1D-0540B78E24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624259-7CB9-4B18-9299-C3ABD2171F4A}" type="slidenum">
              <a:rPr lang="en-US" altLang="en-US"/>
              <a:pPr eaLnBrk="1" hangingPunct="1"/>
              <a:t>24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558B66F-6B8D-435A-AE75-274542431B1F}"/>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CCAEF8F5-39E3-4391-BC39-6514AF99CC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evidence clearly shows animals were buried rapidly.</a:t>
            </a:r>
          </a:p>
          <a:p>
            <a:r>
              <a:rPr lang="en-US" altLang="en-US" dirty="0">
                <a:latin typeface="Arial" panose="020B0604020202020204" pitchFamily="34" charset="0"/>
              </a:rPr>
              <a:t>Secular scientists are finally admitting that fossils are only formed under catastrophic conditions.  They just refuse to admit that it occurred over one global catastrophe, and claim each was a regional flood, with many years between events.</a:t>
            </a:r>
          </a:p>
        </p:txBody>
      </p:sp>
      <p:sp>
        <p:nvSpPr>
          <p:cNvPr id="31748" name="Slide Number Placeholder 3">
            <a:extLst>
              <a:ext uri="{FF2B5EF4-FFF2-40B4-BE49-F238E27FC236}">
                <a16:creationId xmlns:a16="http://schemas.microsoft.com/office/drawing/2014/main" id="{51B8CA3B-6EA0-49B3-96E1-B3C1A76275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9E9A6-522D-45D4-9CB3-FBDBDCF9C33E}" type="slidenum">
              <a:rPr lang="en-US" altLang="en-US"/>
              <a:pPr eaLnBrk="1" hangingPunct="1"/>
              <a:t>25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there are stratified layers of sedimentary rock all over the earth.  Yes it does represent successive burials.  But does it represent millions of years of gradual sediment buildup, or a rapid global catastrophe?</a:t>
            </a:r>
          </a:p>
        </p:txBody>
      </p:sp>
      <p:sp>
        <p:nvSpPr>
          <p:cNvPr id="4" name="Slide Number Placeholder 3"/>
          <p:cNvSpPr>
            <a:spLocks noGrp="1"/>
          </p:cNvSpPr>
          <p:nvPr>
            <p:ph type="sldNum" sz="quarter" idx="5"/>
          </p:nvPr>
        </p:nvSpPr>
        <p:spPr/>
        <p:txBody>
          <a:bodyPr/>
          <a:lstStyle/>
          <a:p>
            <a:fld id="{6B4B1E3C-BD46-4CFF-85FE-425CD52ABD26}" type="slidenum">
              <a:rPr lang="en-US" smtClean="0"/>
              <a:t>27</a:t>
            </a:fld>
            <a:endParaRPr lang="en-US"/>
          </a:p>
        </p:txBody>
      </p:sp>
    </p:spTree>
    <p:extLst>
      <p:ext uri="{BB962C8B-B14F-4D97-AF65-F5344CB8AC3E}">
        <p14:creationId xmlns:p14="http://schemas.microsoft.com/office/powerpoint/2010/main" val="113733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B236FE3-60AB-46BC-8FA2-9D6E54D07F8C}"/>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570C377C-4A48-40E2-8767-5CDFBE91A5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Flower from flooded mill in 1910, Eureka Springs, Arkansas</a:t>
            </a:r>
          </a:p>
        </p:txBody>
      </p:sp>
      <p:sp>
        <p:nvSpPr>
          <p:cNvPr id="16388" name="Slide Number Placeholder 3">
            <a:extLst>
              <a:ext uri="{FF2B5EF4-FFF2-40B4-BE49-F238E27FC236}">
                <a16:creationId xmlns:a16="http://schemas.microsoft.com/office/drawing/2014/main" id="{C49D70E7-2AFC-4C2E-A462-A641F5EEAA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6FAA7E-591B-474E-8357-5D5FA56D4992}" type="slidenum">
              <a:rPr lang="en-US" altLang="en-US"/>
              <a:pPr>
                <a:spcBef>
                  <a:spcPct val="0"/>
                </a:spcBef>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Psalmist beautifully restates Genesis 1, marveling at the blessed position we have been places in.</a:t>
            </a:r>
          </a:p>
        </p:txBody>
      </p:sp>
      <p:sp>
        <p:nvSpPr>
          <p:cNvPr id="4" name="Slide Number Placeholder 3"/>
          <p:cNvSpPr>
            <a:spLocks noGrp="1"/>
          </p:cNvSpPr>
          <p:nvPr>
            <p:ph type="sldNum" sz="quarter" idx="5"/>
          </p:nvPr>
        </p:nvSpPr>
        <p:spPr/>
        <p:txBody>
          <a:bodyPr/>
          <a:lstStyle/>
          <a:p>
            <a:fld id="{6B4B1E3C-BD46-4CFF-85FE-425CD52ABD26}" type="slidenum">
              <a:rPr lang="en-US" smtClean="0"/>
              <a:t>3</a:t>
            </a:fld>
            <a:endParaRPr lang="en-US"/>
          </a:p>
        </p:txBody>
      </p:sp>
    </p:spTree>
    <p:extLst>
      <p:ext uri="{BB962C8B-B14F-4D97-AF65-F5344CB8AC3E}">
        <p14:creationId xmlns:p14="http://schemas.microsoft.com/office/powerpoint/2010/main" val="306370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5:8 </a:t>
            </a:r>
            <a:r>
              <a:rPr lang="en-US" sz="1200" b="0" i="0" u="none" strike="noStrike" kern="1200" dirty="0">
                <a:solidFill>
                  <a:schemeClr val="tx1"/>
                </a:solidFill>
                <a:effectLst/>
                <a:latin typeface="+mn-lt"/>
                <a:ea typeface="+mn-ea"/>
                <a:cs typeface="+mn-cs"/>
              </a:rPr>
              <a:t>But God demonstrates His own love toward us, in that while we were still sinners, Christ died for us.</a:t>
            </a:r>
          </a:p>
          <a:p>
            <a:r>
              <a:rPr lang="en-US" dirty="0"/>
              <a:t>Phil 2:13 </a:t>
            </a:r>
            <a:r>
              <a:rPr lang="en-US" sz="1200" b="0" i="0" u="none" strike="noStrike" kern="1200" dirty="0">
                <a:solidFill>
                  <a:schemeClr val="tx1"/>
                </a:solidFill>
                <a:effectLst/>
                <a:latin typeface="+mn-lt"/>
                <a:ea typeface="+mn-ea"/>
                <a:cs typeface="+mn-cs"/>
              </a:rPr>
              <a:t>for it is God who works in you both to will and to do for </a:t>
            </a:r>
            <a:r>
              <a:rPr lang="en-US" sz="1200" b="0" i="1" u="none" strike="noStrike" kern="1200" dirty="0">
                <a:solidFill>
                  <a:schemeClr val="tx1"/>
                </a:solidFill>
                <a:effectLst/>
                <a:latin typeface="+mn-lt"/>
                <a:ea typeface="+mn-ea"/>
                <a:cs typeface="+mn-cs"/>
              </a:rPr>
              <a:t>His</a:t>
            </a:r>
            <a:r>
              <a:rPr lang="en-US" sz="1200" b="0" i="0" u="none" strike="noStrike" kern="1200" dirty="0">
                <a:solidFill>
                  <a:schemeClr val="tx1"/>
                </a:solidFill>
                <a:effectLst/>
                <a:latin typeface="+mn-lt"/>
                <a:ea typeface="+mn-ea"/>
                <a:cs typeface="+mn-cs"/>
              </a:rPr>
              <a:t> good pleasure.</a:t>
            </a:r>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6</a:t>
            </a:fld>
            <a:endParaRPr lang="en-US"/>
          </a:p>
        </p:txBody>
      </p:sp>
    </p:spTree>
    <p:extLst>
      <p:ext uri="{BB962C8B-B14F-4D97-AF65-F5344CB8AC3E}">
        <p14:creationId xmlns:p14="http://schemas.microsoft.com/office/powerpoint/2010/main" val="1922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 Vinci’s Vitruvian Man shows how we are beautifully proportioned</a:t>
            </a:r>
          </a:p>
        </p:txBody>
      </p:sp>
      <p:sp>
        <p:nvSpPr>
          <p:cNvPr id="4" name="Slide Number Placeholder 3"/>
          <p:cNvSpPr>
            <a:spLocks noGrp="1"/>
          </p:cNvSpPr>
          <p:nvPr>
            <p:ph type="sldNum" sz="quarter" idx="5"/>
          </p:nvPr>
        </p:nvSpPr>
        <p:spPr/>
        <p:txBody>
          <a:bodyPr/>
          <a:lstStyle/>
          <a:p>
            <a:fld id="{6B4B1E3C-BD46-4CFF-85FE-425CD52ABD26}" type="slidenum">
              <a:rPr lang="en-US" smtClean="0"/>
              <a:t>9</a:t>
            </a:fld>
            <a:endParaRPr lang="en-US"/>
          </a:p>
        </p:txBody>
      </p:sp>
    </p:spTree>
    <p:extLst>
      <p:ext uri="{BB962C8B-B14F-4D97-AF65-F5344CB8AC3E}">
        <p14:creationId xmlns:p14="http://schemas.microsoft.com/office/powerpoint/2010/main" val="280804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dirty="0">
                <a:solidFill>
                  <a:schemeClr val="tx1"/>
                </a:solidFill>
                <a:effectLst/>
                <a:latin typeface="+mn-lt"/>
                <a:ea typeface="+mn-ea"/>
                <a:cs typeface="+mn-cs"/>
              </a:rPr>
              <a:t>These sensory organs, particularly the utricle, have an important role in the righting </a:t>
            </a:r>
            <a:r>
              <a:rPr lang="en-US" sz="1200" b="0" u="sng" kern="1200" dirty="0">
                <a:solidFill>
                  <a:schemeClr val="tx1"/>
                </a:solidFill>
                <a:effectLst/>
                <a:latin typeface="+mn-lt"/>
                <a:ea typeface="+mn-ea"/>
                <a:cs typeface="+mn-cs"/>
                <a:hlinkClick r:id="rId3"/>
              </a:rPr>
              <a:t>reflexes</a:t>
            </a:r>
            <a:r>
              <a:rPr lang="en-US" sz="1200" b="0" i="0" u="none" strike="noStrike" kern="1200" dirty="0">
                <a:solidFill>
                  <a:schemeClr val="tx1"/>
                </a:solidFill>
                <a:effectLst/>
                <a:latin typeface="+mn-lt"/>
                <a:ea typeface="+mn-ea"/>
                <a:cs typeface="+mn-cs"/>
              </a:rPr>
              <a:t> and in reflex control of the muscles of the </a:t>
            </a:r>
            <a:r>
              <a:rPr lang="en-US" sz="1200" b="0" u="sng" kern="1200" dirty="0">
                <a:solidFill>
                  <a:schemeClr val="tx1"/>
                </a:solidFill>
                <a:effectLst/>
                <a:latin typeface="+mn-lt"/>
                <a:ea typeface="+mn-ea"/>
                <a:cs typeface="+mn-cs"/>
                <a:hlinkClick r:id="rId4"/>
              </a:rPr>
              <a:t>legs</a:t>
            </a:r>
            <a:r>
              <a:rPr lang="en-US" sz="1200" b="0" i="0" u="none" strike="noStrike" kern="1200" dirty="0">
                <a:solidFill>
                  <a:schemeClr val="tx1"/>
                </a:solidFill>
                <a:effectLst/>
                <a:latin typeface="+mn-lt"/>
                <a:ea typeface="+mn-ea"/>
                <a:cs typeface="+mn-cs"/>
              </a:rPr>
              <a:t>, trunk, and </a:t>
            </a:r>
            <a:r>
              <a:rPr lang="en-US" sz="1200" b="0" u="sng" kern="1200" dirty="0">
                <a:solidFill>
                  <a:schemeClr val="tx1"/>
                </a:solidFill>
                <a:effectLst/>
                <a:latin typeface="+mn-lt"/>
                <a:ea typeface="+mn-ea"/>
                <a:cs typeface="+mn-cs"/>
                <a:hlinkClick r:id="rId5"/>
              </a:rPr>
              <a:t>neck</a:t>
            </a:r>
            <a:r>
              <a:rPr lang="en-US" sz="1200" b="0" i="0" u="none" strike="noStrike" kern="1200" dirty="0">
                <a:solidFill>
                  <a:schemeClr val="tx1"/>
                </a:solidFill>
                <a:effectLst/>
                <a:latin typeface="+mn-lt"/>
                <a:ea typeface="+mn-ea"/>
                <a:cs typeface="+mn-cs"/>
              </a:rPr>
              <a:t> that keep the body in an upright position</a:t>
            </a:r>
            <a:r>
              <a:rPr lang="en-US" dirty="0"/>
              <a:t>” https://www.britannica.com/science/ear/The-physiology-of-balance-vestibular-function </a:t>
            </a:r>
          </a:p>
        </p:txBody>
      </p:sp>
      <p:sp>
        <p:nvSpPr>
          <p:cNvPr id="4" name="Slide Number Placeholder 3"/>
          <p:cNvSpPr>
            <a:spLocks noGrp="1"/>
          </p:cNvSpPr>
          <p:nvPr>
            <p:ph type="sldNum" sz="quarter" idx="5"/>
          </p:nvPr>
        </p:nvSpPr>
        <p:spPr/>
        <p:txBody>
          <a:bodyPr/>
          <a:lstStyle/>
          <a:p>
            <a:fld id="{6B4B1E3C-BD46-4CFF-85FE-425CD52ABD26}" type="slidenum">
              <a:rPr lang="en-US" smtClean="0"/>
              <a:t>11</a:t>
            </a:fld>
            <a:endParaRPr lang="en-US"/>
          </a:p>
        </p:txBody>
      </p:sp>
    </p:spTree>
    <p:extLst>
      <p:ext uri="{BB962C8B-B14F-4D97-AF65-F5344CB8AC3E}">
        <p14:creationId xmlns:p14="http://schemas.microsoft.com/office/powerpoint/2010/main" val="262712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but important tripod design</a:t>
            </a:r>
          </a:p>
          <a:p>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13</a:t>
            </a:fld>
            <a:endParaRPr lang="en-US"/>
          </a:p>
        </p:txBody>
      </p:sp>
    </p:spTree>
    <p:extLst>
      <p:ext uri="{BB962C8B-B14F-4D97-AF65-F5344CB8AC3E}">
        <p14:creationId xmlns:p14="http://schemas.microsoft.com/office/powerpoint/2010/main" val="92459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these unique features for upright posture free up our hands for other uses.  So it makes sense that our hands are also a marvel of unique design.</a:t>
            </a:r>
          </a:p>
          <a:p>
            <a:r>
              <a:rPr lang="en-US" sz="1200" dirty="0"/>
              <a:t>Also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14</a:t>
            </a:fld>
            <a:endParaRPr lang="en-US"/>
          </a:p>
        </p:txBody>
      </p:sp>
    </p:spTree>
    <p:extLst>
      <p:ext uri="{BB962C8B-B14F-4D97-AF65-F5344CB8AC3E}">
        <p14:creationId xmlns:p14="http://schemas.microsoft.com/office/powerpoint/2010/main" val="199463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Practically none of these abilities can be explained by evolutionary survival reasons.</a:t>
            </a:r>
          </a:p>
          <a:p>
            <a:r>
              <a:rPr lang="en-US" dirty="0"/>
              <a:t>It was all designed so we can glorify God with our hands.</a:t>
            </a:r>
          </a:p>
        </p:txBody>
      </p:sp>
      <p:sp>
        <p:nvSpPr>
          <p:cNvPr id="4" name="Slide Number Placeholder 3"/>
          <p:cNvSpPr>
            <a:spLocks noGrp="1"/>
          </p:cNvSpPr>
          <p:nvPr>
            <p:ph type="sldNum" sz="quarter" idx="5"/>
          </p:nvPr>
        </p:nvSpPr>
        <p:spPr/>
        <p:txBody>
          <a:bodyPr/>
          <a:lstStyle/>
          <a:p>
            <a:fld id="{6B4B1E3C-BD46-4CFF-85FE-425CD52ABD26}" type="slidenum">
              <a:rPr lang="en-US" smtClean="0"/>
              <a:t>15</a:t>
            </a:fld>
            <a:endParaRPr lang="en-US"/>
          </a:p>
        </p:txBody>
      </p:sp>
    </p:spTree>
    <p:extLst>
      <p:ext uri="{BB962C8B-B14F-4D97-AF65-F5344CB8AC3E}">
        <p14:creationId xmlns:p14="http://schemas.microsoft.com/office/powerpoint/2010/main" val="104570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more fun unique designs he points out is our ability for unique facial expressions. </a:t>
            </a:r>
            <a:endParaRPr lang="en-US" dirty="0"/>
          </a:p>
        </p:txBody>
      </p:sp>
      <p:sp>
        <p:nvSpPr>
          <p:cNvPr id="4" name="Slide Number Placeholder 3"/>
          <p:cNvSpPr>
            <a:spLocks noGrp="1"/>
          </p:cNvSpPr>
          <p:nvPr>
            <p:ph type="sldNum" sz="quarter" idx="5"/>
          </p:nvPr>
        </p:nvSpPr>
        <p:spPr/>
        <p:txBody>
          <a:bodyPr/>
          <a:lstStyle/>
          <a:p>
            <a:fld id="{6B4B1E3C-BD46-4CFF-85FE-425CD52ABD26}" type="slidenum">
              <a:rPr lang="en-US" smtClean="0"/>
              <a:t>16</a:t>
            </a:fld>
            <a:endParaRPr lang="en-US"/>
          </a:p>
        </p:txBody>
      </p:sp>
    </p:spTree>
    <p:extLst>
      <p:ext uri="{BB962C8B-B14F-4D97-AF65-F5344CB8AC3E}">
        <p14:creationId xmlns:p14="http://schemas.microsoft.com/office/powerpoint/2010/main" val="396909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a:extLst>
              <a:ext uri="{FF2B5EF4-FFF2-40B4-BE49-F238E27FC236}">
                <a16:creationId xmlns:a16="http://schemas.microsoft.com/office/drawing/2014/main" id="{D76070AD-59A9-4304-A0B4-BB302793A3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DE347-4795-4EB7-A76E-CDA90C4B85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35D543-EFAF-42A4-B128-DD0BD583871D}"/>
              </a:ext>
            </a:extLst>
          </p:cNvPr>
          <p:cNvSpPr>
            <a:spLocks noGrp="1" noChangeArrowheads="1"/>
          </p:cNvSpPr>
          <p:nvPr>
            <p:ph type="sldNum" sz="quarter" idx="12"/>
          </p:nvPr>
        </p:nvSpPr>
        <p:spPr>
          <a:ln/>
        </p:spPr>
        <p:txBody>
          <a:bodyPr/>
          <a:lstStyle>
            <a:lvl1pPr>
              <a:defRPr/>
            </a:lvl1pPr>
          </a:lstStyle>
          <a:p>
            <a:fld id="{D275E58C-6E6F-43D3-B8F6-B2A6AD260D32}" type="slidenum">
              <a:rPr lang="en-US" altLang="en-US"/>
              <a:pPr/>
              <a:t>‹#›</a:t>
            </a:fld>
            <a:endParaRPr lang="en-US" altLang="en-US"/>
          </a:p>
        </p:txBody>
      </p:sp>
    </p:spTree>
    <p:extLst>
      <p:ext uri="{BB962C8B-B14F-4D97-AF65-F5344CB8AC3E}">
        <p14:creationId xmlns:p14="http://schemas.microsoft.com/office/powerpoint/2010/main" val="25906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1424F1-B45E-4234-836E-895C71EAC8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FA22A9-3C9F-4A3F-AFEC-A81353DA3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EFD293-2D63-44BE-9765-9847554A8E23}"/>
              </a:ext>
            </a:extLst>
          </p:cNvPr>
          <p:cNvSpPr>
            <a:spLocks noGrp="1" noChangeArrowheads="1"/>
          </p:cNvSpPr>
          <p:nvPr>
            <p:ph type="sldNum" sz="quarter" idx="12"/>
          </p:nvPr>
        </p:nvSpPr>
        <p:spPr>
          <a:ln/>
        </p:spPr>
        <p:txBody>
          <a:bodyPr/>
          <a:lstStyle>
            <a:lvl1pPr>
              <a:defRPr/>
            </a:lvl1pPr>
          </a:lstStyle>
          <a:p>
            <a:fld id="{EF5B3D07-8A93-4AF2-9C6E-D53C5BD02397}" type="slidenum">
              <a:rPr lang="en-US" altLang="en-US"/>
              <a:pPr/>
              <a:t>‹#›</a:t>
            </a:fld>
            <a:endParaRPr lang="en-US" altLang="en-US"/>
          </a:p>
        </p:txBody>
      </p:sp>
    </p:spTree>
    <p:extLst>
      <p:ext uri="{BB962C8B-B14F-4D97-AF65-F5344CB8AC3E}">
        <p14:creationId xmlns:p14="http://schemas.microsoft.com/office/powerpoint/2010/main" val="17118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BEDAAA-284E-4CC0-873E-1B22DC314C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B12326-8BC5-4FAC-A08F-CD45B3B2E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D523AD-FA9A-4FFE-8B23-067B790A1BA1}"/>
              </a:ext>
            </a:extLst>
          </p:cNvPr>
          <p:cNvSpPr>
            <a:spLocks noGrp="1" noChangeArrowheads="1"/>
          </p:cNvSpPr>
          <p:nvPr>
            <p:ph type="sldNum" sz="quarter" idx="12"/>
          </p:nvPr>
        </p:nvSpPr>
        <p:spPr>
          <a:ln/>
        </p:spPr>
        <p:txBody>
          <a:bodyPr/>
          <a:lstStyle>
            <a:lvl1pPr>
              <a:defRPr/>
            </a:lvl1pPr>
          </a:lstStyle>
          <a:p>
            <a:fld id="{750F6A21-F6A0-4725-B48B-318A1AB60B92}" type="slidenum">
              <a:rPr lang="en-US" altLang="en-US"/>
              <a:pPr/>
              <a:t>‹#›</a:t>
            </a:fld>
            <a:endParaRPr lang="en-US" altLang="en-US"/>
          </a:p>
        </p:txBody>
      </p:sp>
    </p:spTree>
    <p:extLst>
      <p:ext uri="{BB962C8B-B14F-4D97-AF65-F5344CB8AC3E}">
        <p14:creationId xmlns:p14="http://schemas.microsoft.com/office/powerpoint/2010/main" val="367213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8C3541-E679-4635-9575-FBB6A042DA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F384DF-1981-4375-8B9F-A1C5BA4151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999346-2D78-443D-98CE-8513AF4C4419}"/>
              </a:ext>
            </a:extLst>
          </p:cNvPr>
          <p:cNvSpPr>
            <a:spLocks noGrp="1" noChangeArrowheads="1"/>
          </p:cNvSpPr>
          <p:nvPr>
            <p:ph type="sldNum" sz="quarter" idx="12"/>
          </p:nvPr>
        </p:nvSpPr>
        <p:spPr>
          <a:ln/>
        </p:spPr>
        <p:txBody>
          <a:bodyPr/>
          <a:lstStyle>
            <a:lvl1pPr>
              <a:defRPr/>
            </a:lvl1pPr>
          </a:lstStyle>
          <a:p>
            <a:fld id="{66FE088A-675F-44D6-87ED-DE6FB55B1D73}" type="slidenum">
              <a:rPr lang="en-US" altLang="en-US"/>
              <a:pPr/>
              <a:t>‹#›</a:t>
            </a:fld>
            <a:endParaRPr lang="en-US" altLang="en-US"/>
          </a:p>
        </p:txBody>
      </p:sp>
    </p:spTree>
    <p:extLst>
      <p:ext uri="{BB962C8B-B14F-4D97-AF65-F5344CB8AC3E}">
        <p14:creationId xmlns:p14="http://schemas.microsoft.com/office/powerpoint/2010/main" val="318296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22B6A142-F23C-4EAC-8E02-414AD1F10F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09E948-39F4-4E90-88B1-6469C72C5D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9B0FB4-C187-4725-BCA2-1CDA18BE6933}"/>
              </a:ext>
            </a:extLst>
          </p:cNvPr>
          <p:cNvSpPr>
            <a:spLocks noGrp="1" noChangeArrowheads="1"/>
          </p:cNvSpPr>
          <p:nvPr>
            <p:ph type="sldNum" sz="quarter" idx="12"/>
          </p:nvPr>
        </p:nvSpPr>
        <p:spPr>
          <a:ln/>
        </p:spPr>
        <p:txBody>
          <a:bodyPr/>
          <a:lstStyle>
            <a:lvl1pPr>
              <a:defRPr/>
            </a:lvl1pPr>
          </a:lstStyle>
          <a:p>
            <a:fld id="{FD6FA1A4-A8B6-4282-A9FA-B12A55B124A5}" type="slidenum">
              <a:rPr lang="en-US" altLang="en-US"/>
              <a:pPr/>
              <a:t>‹#›</a:t>
            </a:fld>
            <a:endParaRPr lang="en-US" altLang="en-US"/>
          </a:p>
        </p:txBody>
      </p:sp>
    </p:spTree>
    <p:extLst>
      <p:ext uri="{BB962C8B-B14F-4D97-AF65-F5344CB8AC3E}">
        <p14:creationId xmlns:p14="http://schemas.microsoft.com/office/powerpoint/2010/main" val="1047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FAC7EC5-F2FD-4147-ABFA-E7356E24CC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9CD776-D2D5-41CE-AF9A-4696F4EA0D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5B11DC-71B8-4C82-9D5C-0659FA2D5011}"/>
              </a:ext>
            </a:extLst>
          </p:cNvPr>
          <p:cNvSpPr>
            <a:spLocks noGrp="1" noChangeArrowheads="1"/>
          </p:cNvSpPr>
          <p:nvPr>
            <p:ph type="sldNum" sz="quarter" idx="12"/>
          </p:nvPr>
        </p:nvSpPr>
        <p:spPr>
          <a:ln/>
        </p:spPr>
        <p:txBody>
          <a:bodyPr/>
          <a:lstStyle>
            <a:lvl1pPr>
              <a:defRPr/>
            </a:lvl1pPr>
          </a:lstStyle>
          <a:p>
            <a:fld id="{F79C80AC-9C19-404B-BF72-52DC4160951B}" type="slidenum">
              <a:rPr lang="en-US" altLang="en-US"/>
              <a:pPr/>
              <a:t>‹#›</a:t>
            </a:fld>
            <a:endParaRPr lang="en-US" altLang="en-US"/>
          </a:p>
        </p:txBody>
      </p:sp>
    </p:spTree>
    <p:extLst>
      <p:ext uri="{BB962C8B-B14F-4D97-AF65-F5344CB8AC3E}">
        <p14:creationId xmlns:p14="http://schemas.microsoft.com/office/powerpoint/2010/main" val="405321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4E3A4C-EC42-4AC6-88B0-7B85040D59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44891B-A223-41F2-BF56-2D550F5306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237C47-CE7F-4A9A-8663-9630410AEE2B}"/>
              </a:ext>
            </a:extLst>
          </p:cNvPr>
          <p:cNvSpPr>
            <a:spLocks noGrp="1" noChangeArrowheads="1"/>
          </p:cNvSpPr>
          <p:nvPr>
            <p:ph type="sldNum" sz="quarter" idx="12"/>
          </p:nvPr>
        </p:nvSpPr>
        <p:spPr>
          <a:ln/>
        </p:spPr>
        <p:txBody>
          <a:bodyPr/>
          <a:lstStyle>
            <a:lvl1pPr>
              <a:defRPr/>
            </a:lvl1pPr>
          </a:lstStyle>
          <a:p>
            <a:fld id="{7E36BC43-D2EC-47EE-A7DC-53BCACA1309C}" type="slidenum">
              <a:rPr lang="en-US" altLang="en-US"/>
              <a:pPr/>
              <a:t>‹#›</a:t>
            </a:fld>
            <a:endParaRPr lang="en-US" altLang="en-US"/>
          </a:p>
        </p:txBody>
      </p:sp>
    </p:spTree>
    <p:extLst>
      <p:ext uri="{BB962C8B-B14F-4D97-AF65-F5344CB8AC3E}">
        <p14:creationId xmlns:p14="http://schemas.microsoft.com/office/powerpoint/2010/main" val="126384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87C365A-23A3-4E0B-9309-B09365D3BE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F2D00D5-583F-4186-B534-34161760A5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CE47CDD-134A-4613-A1DD-2C192989D068}"/>
              </a:ext>
            </a:extLst>
          </p:cNvPr>
          <p:cNvSpPr>
            <a:spLocks noGrp="1" noChangeArrowheads="1"/>
          </p:cNvSpPr>
          <p:nvPr>
            <p:ph type="sldNum" sz="quarter" idx="12"/>
          </p:nvPr>
        </p:nvSpPr>
        <p:spPr>
          <a:ln/>
        </p:spPr>
        <p:txBody>
          <a:bodyPr/>
          <a:lstStyle>
            <a:lvl1pPr>
              <a:defRPr/>
            </a:lvl1pPr>
          </a:lstStyle>
          <a:p>
            <a:fld id="{679700FF-FC8E-471D-82CE-39688B27CDFA}" type="slidenum">
              <a:rPr lang="en-US" altLang="en-US"/>
              <a:pPr/>
              <a:t>‹#›</a:t>
            </a:fld>
            <a:endParaRPr lang="en-US" altLang="en-US"/>
          </a:p>
        </p:txBody>
      </p:sp>
    </p:spTree>
    <p:extLst>
      <p:ext uri="{BB962C8B-B14F-4D97-AF65-F5344CB8AC3E}">
        <p14:creationId xmlns:p14="http://schemas.microsoft.com/office/powerpoint/2010/main" val="327342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B2B3212-3183-493C-8BEF-FA5054E6149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812B744-BA11-413D-86BC-63CCA3DF0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773FC53-2844-4224-B784-0820F4CCEF3E}"/>
              </a:ext>
            </a:extLst>
          </p:cNvPr>
          <p:cNvSpPr>
            <a:spLocks noGrp="1" noChangeArrowheads="1"/>
          </p:cNvSpPr>
          <p:nvPr>
            <p:ph type="sldNum" sz="quarter" idx="12"/>
          </p:nvPr>
        </p:nvSpPr>
        <p:spPr>
          <a:ln/>
        </p:spPr>
        <p:txBody>
          <a:bodyPr/>
          <a:lstStyle>
            <a:lvl1pPr>
              <a:defRPr/>
            </a:lvl1pPr>
          </a:lstStyle>
          <a:p>
            <a:fld id="{B3661EC8-22CF-4062-B14F-5610A1BD5971}" type="slidenum">
              <a:rPr lang="en-US" altLang="en-US"/>
              <a:pPr/>
              <a:t>‹#›</a:t>
            </a:fld>
            <a:endParaRPr lang="en-US" altLang="en-US"/>
          </a:p>
        </p:txBody>
      </p:sp>
    </p:spTree>
    <p:extLst>
      <p:ext uri="{BB962C8B-B14F-4D97-AF65-F5344CB8AC3E}">
        <p14:creationId xmlns:p14="http://schemas.microsoft.com/office/powerpoint/2010/main" val="38254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E45DD2-7E27-4ABF-A73E-4FED6BE94F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E0A4738-9F3B-412A-8713-8A9F9A3AF0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85EB1E-FF40-4105-BF86-AB1E3EB0F5B8}"/>
              </a:ext>
            </a:extLst>
          </p:cNvPr>
          <p:cNvSpPr>
            <a:spLocks noGrp="1" noChangeArrowheads="1"/>
          </p:cNvSpPr>
          <p:nvPr>
            <p:ph type="sldNum" sz="quarter" idx="12"/>
          </p:nvPr>
        </p:nvSpPr>
        <p:spPr>
          <a:ln/>
        </p:spPr>
        <p:txBody>
          <a:bodyPr/>
          <a:lstStyle>
            <a:lvl1pPr>
              <a:defRPr/>
            </a:lvl1pPr>
          </a:lstStyle>
          <a:p>
            <a:fld id="{11FDB572-BD6E-4A17-AED1-0E455C37BD10}" type="slidenum">
              <a:rPr lang="en-US" altLang="en-US"/>
              <a:pPr/>
              <a:t>‹#›</a:t>
            </a:fld>
            <a:endParaRPr lang="en-US" altLang="en-US"/>
          </a:p>
        </p:txBody>
      </p:sp>
    </p:spTree>
    <p:extLst>
      <p:ext uri="{BB962C8B-B14F-4D97-AF65-F5344CB8AC3E}">
        <p14:creationId xmlns:p14="http://schemas.microsoft.com/office/powerpoint/2010/main" val="318096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A1A86F-DB64-4078-947B-FBBF00EFF4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231DA2-5B34-4FEE-8BC3-F0CC50D9D2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36A220-AC80-4B4D-AF6B-E7E42AAEB244}"/>
              </a:ext>
            </a:extLst>
          </p:cNvPr>
          <p:cNvSpPr>
            <a:spLocks noGrp="1" noChangeArrowheads="1"/>
          </p:cNvSpPr>
          <p:nvPr>
            <p:ph type="sldNum" sz="quarter" idx="12"/>
          </p:nvPr>
        </p:nvSpPr>
        <p:spPr>
          <a:ln/>
        </p:spPr>
        <p:txBody>
          <a:bodyPr/>
          <a:lstStyle>
            <a:lvl1pPr>
              <a:defRPr/>
            </a:lvl1pPr>
          </a:lstStyle>
          <a:p>
            <a:fld id="{EA835658-7CD4-45DE-BE72-F5E64B4A805F}" type="slidenum">
              <a:rPr lang="en-US" altLang="en-US"/>
              <a:pPr/>
              <a:t>‹#›</a:t>
            </a:fld>
            <a:endParaRPr lang="en-US" altLang="en-US"/>
          </a:p>
        </p:txBody>
      </p:sp>
    </p:spTree>
    <p:extLst>
      <p:ext uri="{BB962C8B-B14F-4D97-AF65-F5344CB8AC3E}">
        <p14:creationId xmlns:p14="http://schemas.microsoft.com/office/powerpoint/2010/main" val="124863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ABB9F4C-4809-47A1-9152-4F1C9FAD52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BC833E-EF45-40F2-9D69-BDC4190D1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2D9B03-EAF9-4FAF-A8F1-0A6F1A9794B0}"/>
              </a:ext>
            </a:extLst>
          </p:cNvPr>
          <p:cNvSpPr>
            <a:spLocks noGrp="1" noChangeArrowheads="1"/>
          </p:cNvSpPr>
          <p:nvPr>
            <p:ph type="sldNum" sz="quarter" idx="12"/>
          </p:nvPr>
        </p:nvSpPr>
        <p:spPr>
          <a:ln/>
        </p:spPr>
        <p:txBody>
          <a:bodyPr/>
          <a:lstStyle>
            <a:lvl1pPr>
              <a:defRPr/>
            </a:lvl1pPr>
          </a:lstStyle>
          <a:p>
            <a:fld id="{FA43A486-2EFB-4140-91D8-0888C0F9C3B8}" type="slidenum">
              <a:rPr lang="en-US" altLang="en-US"/>
              <a:pPr/>
              <a:t>‹#›</a:t>
            </a:fld>
            <a:endParaRPr lang="en-US" altLang="en-US"/>
          </a:p>
        </p:txBody>
      </p:sp>
    </p:spTree>
    <p:extLst>
      <p:ext uri="{BB962C8B-B14F-4D97-AF65-F5344CB8AC3E}">
        <p14:creationId xmlns:p14="http://schemas.microsoft.com/office/powerpoint/2010/main" val="65369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8000"/>
            <a:extLst>
              <a:ext uri="{BEBA8EAE-BF5A-486C-A8C5-ECC9F3942E4B}">
                <a14:imgProps xmlns:a14="http://schemas.microsoft.com/office/drawing/2010/main">
                  <a14:imgLayer r:embed="rId1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9" descr="Information2">
            <a:extLst>
              <a:ext uri="{FF2B5EF4-FFF2-40B4-BE49-F238E27FC236}">
                <a16:creationId xmlns:a16="http://schemas.microsoft.com/office/drawing/2014/main" id="{A4216066-A4D5-47D1-AA1D-822B7D72D2A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8109F75E-7260-42D5-AC4C-DA4A7633CEDB}"/>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DCC64773-707A-4EC6-A2F6-2F2E651602D6}"/>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89C98BFC-AEC9-4E12-B177-A29A81AF4DE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a:extLst>
              <a:ext uri="{FF2B5EF4-FFF2-40B4-BE49-F238E27FC236}">
                <a16:creationId xmlns:a16="http://schemas.microsoft.com/office/drawing/2014/main" id="{64D421F8-98E1-4C50-8DE6-8A2E740B41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a:extLst>
              <a:ext uri="{FF2B5EF4-FFF2-40B4-BE49-F238E27FC236}">
                <a16:creationId xmlns:a16="http://schemas.microsoft.com/office/drawing/2014/main" id="{CBDA0C8E-4CBC-4A6F-AC71-AE01DB96F76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35770E-F465-46A2-A017-E747F31BD9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nswersingenesis.org/human-evolution/what-makes-us-human/uniqueness-of-humans/" TargetMode="External"/><Relationship Id="rId7" Type="http://schemas.openxmlformats.org/officeDocument/2006/relationships/hyperlink" Target="http://www.dizziness-and-balance.com/disorders/bppv/otoliths.html" TargetMode="External"/><Relationship Id="rId2" Type="http://schemas.openxmlformats.org/officeDocument/2006/relationships/hyperlink" Target="https://answersingenesis.org/human-body/uniqueness-of-man/" TargetMode="External"/><Relationship Id="rId1" Type="http://schemas.openxmlformats.org/officeDocument/2006/relationships/slideLayout" Target="../slideLayouts/slideLayout2.xml"/><Relationship Id="rId6" Type="http://schemas.openxmlformats.org/officeDocument/2006/relationships/hyperlink" Target="https://commons.wikimedia.org/wiki/File:Vestibular_organs-_canals,_otolith,_cochlea.jpg" TargetMode="External"/><Relationship Id="rId5" Type="http://schemas.openxmlformats.org/officeDocument/2006/relationships/hyperlink" Target="https://creation.com/overdesign-in-humans-and-facial-expressions" TargetMode="External"/><Relationship Id="rId4" Type="http://schemas.openxmlformats.org/officeDocument/2006/relationships/hyperlink" Target="https://www.youtube.com/watch?v=nF82qc9ouYE&amp;rel=0"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jpe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A191BDD-39D7-4E9F-9B22-E496A1D8A49E}"/>
              </a:ext>
            </a:extLst>
          </p:cNvPr>
          <p:cNvSpPr>
            <a:spLocks noGrp="1" noChangeArrowheads="1"/>
          </p:cNvSpPr>
          <p:nvPr>
            <p:ph type="ctrTitle"/>
          </p:nvPr>
        </p:nvSpPr>
        <p:spPr>
          <a:xfrm>
            <a:off x="685800" y="1752600"/>
            <a:ext cx="7772400" cy="1847850"/>
          </a:xfrm>
        </p:spPr>
        <p:txBody>
          <a:bodyPr/>
          <a:lstStyle/>
          <a:p>
            <a:pPr eaLnBrk="1" hangingPunct="1">
              <a:defRPr/>
            </a:pPr>
            <a:r>
              <a:rPr lang="en-US" dirty="0"/>
              <a:t>Lesson 3: </a:t>
            </a:r>
            <a:br>
              <a:rPr lang="en-US" dirty="0"/>
            </a:br>
            <a:r>
              <a:rPr lang="en-US" dirty="0"/>
              <a:t> </a:t>
            </a:r>
            <a:r>
              <a:rPr lang="en-US" b="1" dirty="0"/>
              <a:t>What is Man?</a:t>
            </a:r>
          </a:p>
        </p:txBody>
      </p:sp>
      <p:sp>
        <p:nvSpPr>
          <p:cNvPr id="2051" name="Rectangle 3">
            <a:extLst>
              <a:ext uri="{FF2B5EF4-FFF2-40B4-BE49-F238E27FC236}">
                <a16:creationId xmlns:a16="http://schemas.microsoft.com/office/drawing/2014/main" id="{D3DFD221-41AF-432A-B8C6-096BF82E73CB}"/>
              </a:ext>
            </a:extLst>
          </p:cNvPr>
          <p:cNvSpPr>
            <a:spLocks noGrp="1" noChangeArrowheads="1"/>
          </p:cNvSpPr>
          <p:nvPr>
            <p:ph type="subTitle" idx="1"/>
          </p:nvPr>
        </p:nvSpPr>
        <p:spPr/>
        <p:txBody>
          <a:bodyPr/>
          <a:lstStyle/>
          <a:p>
            <a:pPr eaLnBrk="1" hangingPunct="1">
              <a:defRPr/>
            </a:pPr>
            <a:endParaRPr lang="en-US" dirty="0"/>
          </a:p>
        </p:txBody>
      </p:sp>
      <p:sp>
        <p:nvSpPr>
          <p:cNvPr id="2052" name="Text Box 4">
            <a:extLst>
              <a:ext uri="{FF2B5EF4-FFF2-40B4-BE49-F238E27FC236}">
                <a16:creationId xmlns:a16="http://schemas.microsoft.com/office/drawing/2014/main" id="{FDF49121-8761-498F-9941-DF7E28EAAE73}"/>
              </a:ext>
            </a:extLst>
          </p:cNvPr>
          <p:cNvSpPr txBox="1">
            <a:spLocks noChangeArrowheads="1"/>
          </p:cNvSpPr>
          <p:nvPr/>
        </p:nvSpPr>
        <p:spPr bwMode="auto">
          <a:xfrm>
            <a:off x="6019800" y="5638800"/>
            <a:ext cx="29368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Mark Jurkovich</a:t>
            </a:r>
          </a:p>
          <a:p>
            <a:pPr eaLnBrk="1" hangingPunct="1"/>
            <a:r>
              <a:rPr lang="en-US" altLang="en-US" sz="1600" dirty="0"/>
              <a:t>Centerville Community Church</a:t>
            </a:r>
          </a:p>
          <a:p>
            <a:pPr eaLnBrk="1" hangingPunct="1"/>
            <a:r>
              <a:rPr lang="en-US" altLang="en-US" sz="1600" dirty="0"/>
              <a:t>Centerville, Ohio</a:t>
            </a:r>
          </a:p>
          <a:p>
            <a:pPr eaLnBrk="1" hangingPunct="1"/>
            <a:r>
              <a:rPr lang="en-US" altLang="en-US" sz="1600" dirty="0"/>
              <a:t>April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DFD5-2F35-46FB-BE79-D3B15B9EF084}"/>
              </a:ext>
            </a:extLst>
          </p:cNvPr>
          <p:cNvSpPr>
            <a:spLocks noGrp="1"/>
          </p:cNvSpPr>
          <p:nvPr>
            <p:ph type="title"/>
          </p:nvPr>
        </p:nvSpPr>
        <p:spPr/>
        <p:txBody>
          <a:bodyPr/>
          <a:lstStyle/>
          <a:p>
            <a:r>
              <a:rPr lang="en-US" dirty="0"/>
              <a:t>Our bipedal design</a:t>
            </a:r>
          </a:p>
        </p:txBody>
      </p:sp>
      <p:pic>
        <p:nvPicPr>
          <p:cNvPr id="5" name="Content Placeholder 4">
            <a:extLst>
              <a:ext uri="{FF2B5EF4-FFF2-40B4-BE49-F238E27FC236}">
                <a16:creationId xmlns:a16="http://schemas.microsoft.com/office/drawing/2014/main" id="{182ABE9E-3C38-417B-94C5-26B60A58C8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903" y="1207557"/>
            <a:ext cx="7786193" cy="5647985"/>
          </a:xfrm>
        </p:spPr>
      </p:pic>
      <p:sp>
        <p:nvSpPr>
          <p:cNvPr id="6" name="TextBox 5">
            <a:extLst>
              <a:ext uri="{FF2B5EF4-FFF2-40B4-BE49-F238E27FC236}">
                <a16:creationId xmlns:a16="http://schemas.microsoft.com/office/drawing/2014/main" id="{5FF69110-57FB-40ED-AF3B-2C307C91096B}"/>
              </a:ext>
            </a:extLst>
          </p:cNvPr>
          <p:cNvSpPr txBox="1"/>
          <p:nvPr/>
        </p:nvSpPr>
        <p:spPr>
          <a:xfrm>
            <a:off x="762000" y="2057400"/>
            <a:ext cx="4604787" cy="369332"/>
          </a:xfrm>
          <a:prstGeom prst="rect">
            <a:avLst/>
          </a:prstGeom>
          <a:noFill/>
        </p:spPr>
        <p:txBody>
          <a:bodyPr wrap="none" rtlCol="0">
            <a:spAutoFit/>
          </a:bodyPr>
          <a:lstStyle/>
          <a:p>
            <a:r>
              <a:rPr lang="en-US" dirty="0">
                <a:solidFill>
                  <a:srgbClr val="FF0000"/>
                </a:solidFill>
              </a:rPr>
              <a:t>We are the only mammal that walks upright</a:t>
            </a:r>
          </a:p>
        </p:txBody>
      </p:sp>
    </p:spTree>
    <p:extLst>
      <p:ext uri="{BB962C8B-B14F-4D97-AF65-F5344CB8AC3E}">
        <p14:creationId xmlns:p14="http://schemas.microsoft.com/office/powerpoint/2010/main" val="63496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20D9-3B55-4695-A10E-B9B637702310}"/>
              </a:ext>
            </a:extLst>
          </p:cNvPr>
          <p:cNvSpPr>
            <a:spLocks noGrp="1"/>
          </p:cNvSpPr>
          <p:nvPr>
            <p:ph type="title"/>
          </p:nvPr>
        </p:nvSpPr>
        <p:spPr/>
        <p:txBody>
          <a:bodyPr/>
          <a:lstStyle/>
          <a:p>
            <a:r>
              <a:rPr lang="en-US" dirty="0"/>
              <a:t>Our bipedal design</a:t>
            </a:r>
          </a:p>
        </p:txBody>
      </p:sp>
      <p:sp>
        <p:nvSpPr>
          <p:cNvPr id="3" name="Content Placeholder 2">
            <a:extLst>
              <a:ext uri="{FF2B5EF4-FFF2-40B4-BE49-F238E27FC236}">
                <a16:creationId xmlns:a16="http://schemas.microsoft.com/office/drawing/2014/main" id="{00C8E182-5E64-45A9-8D7B-F5A6A9D5E46C}"/>
              </a:ext>
            </a:extLst>
          </p:cNvPr>
          <p:cNvSpPr>
            <a:spLocks noGrp="1"/>
          </p:cNvSpPr>
          <p:nvPr>
            <p:ph idx="1"/>
          </p:nvPr>
        </p:nvSpPr>
        <p:spPr>
          <a:xfrm>
            <a:off x="457200" y="1295400"/>
            <a:ext cx="8229600" cy="4525963"/>
          </a:xfrm>
        </p:spPr>
        <p:txBody>
          <a:bodyPr/>
          <a:lstStyle/>
          <a:p>
            <a:r>
              <a:rPr lang="en-US" sz="2800" dirty="0">
                <a:effectLst/>
              </a:rPr>
              <a:t>Vertical balance: accelerometers and 3-axis gyros build into our ears! </a:t>
            </a:r>
            <a:r>
              <a:rPr lang="en-US" sz="2000" dirty="0">
                <a:effectLst/>
              </a:rPr>
              <a:t>(the vertical one of the 3 canals in the inner ear is uniquely enlarged for upright balance(?))</a:t>
            </a:r>
            <a:endParaRPr lang="en-US" sz="2800" dirty="0">
              <a:effectLst/>
            </a:endParaRPr>
          </a:p>
          <a:p>
            <a:r>
              <a:rPr lang="en-US" sz="2800" dirty="0">
                <a:effectLst/>
              </a:rPr>
              <a:t>Flat face (so we can see the ground in front of us while walking upright)</a:t>
            </a:r>
          </a:p>
          <a:p>
            <a:endParaRPr lang="en-US" sz="2800" dirty="0"/>
          </a:p>
        </p:txBody>
      </p:sp>
      <p:pic>
        <p:nvPicPr>
          <p:cNvPr id="5" name="Picture 4">
            <a:extLst>
              <a:ext uri="{FF2B5EF4-FFF2-40B4-BE49-F238E27FC236}">
                <a16:creationId xmlns:a16="http://schemas.microsoft.com/office/drawing/2014/main" id="{BA81F59F-5FE9-48AF-9A16-D22D36CD4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543" y="3200400"/>
            <a:ext cx="2219417" cy="3657600"/>
          </a:xfrm>
          <a:prstGeom prst="rect">
            <a:avLst/>
          </a:prstGeom>
        </p:spPr>
      </p:pic>
      <p:pic>
        <p:nvPicPr>
          <p:cNvPr id="7" name="Picture 6">
            <a:extLst>
              <a:ext uri="{FF2B5EF4-FFF2-40B4-BE49-F238E27FC236}">
                <a16:creationId xmlns:a16="http://schemas.microsoft.com/office/drawing/2014/main" id="{B14E2BCD-3C61-4DE5-A8D6-CBDC9C3D6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570327"/>
            <a:ext cx="4038600" cy="3287673"/>
          </a:xfrm>
          <a:prstGeom prst="rect">
            <a:avLst/>
          </a:prstGeom>
        </p:spPr>
      </p:pic>
      <p:pic>
        <p:nvPicPr>
          <p:cNvPr id="9" name="Picture 8">
            <a:extLst>
              <a:ext uri="{FF2B5EF4-FFF2-40B4-BE49-F238E27FC236}">
                <a16:creationId xmlns:a16="http://schemas.microsoft.com/office/drawing/2014/main" id="{F630DF8D-B75E-4DF8-A671-C81497A5B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283" y="4342625"/>
            <a:ext cx="2324100" cy="1743075"/>
          </a:xfrm>
          <a:prstGeom prst="rect">
            <a:avLst/>
          </a:prstGeom>
        </p:spPr>
      </p:pic>
    </p:spTree>
    <p:extLst>
      <p:ext uri="{BB962C8B-B14F-4D97-AF65-F5344CB8AC3E}">
        <p14:creationId xmlns:p14="http://schemas.microsoft.com/office/powerpoint/2010/main" val="375101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1AB0-5873-4182-98C2-8EDBAC0B1F23}"/>
              </a:ext>
            </a:extLst>
          </p:cNvPr>
          <p:cNvSpPr>
            <a:spLocks noGrp="1"/>
          </p:cNvSpPr>
          <p:nvPr>
            <p:ph type="title"/>
          </p:nvPr>
        </p:nvSpPr>
        <p:spPr/>
        <p:txBody>
          <a:bodyPr/>
          <a:lstStyle/>
          <a:p>
            <a:r>
              <a:rPr lang="en-US" dirty="0"/>
              <a:t>Our bipedal design</a:t>
            </a:r>
          </a:p>
        </p:txBody>
      </p:sp>
      <p:sp>
        <p:nvSpPr>
          <p:cNvPr id="3" name="Content Placeholder 2">
            <a:extLst>
              <a:ext uri="{FF2B5EF4-FFF2-40B4-BE49-F238E27FC236}">
                <a16:creationId xmlns:a16="http://schemas.microsoft.com/office/drawing/2014/main" id="{C68CA185-C108-4B22-926C-39902274815B}"/>
              </a:ext>
            </a:extLst>
          </p:cNvPr>
          <p:cNvSpPr>
            <a:spLocks noGrp="1"/>
          </p:cNvSpPr>
          <p:nvPr>
            <p:ph idx="1"/>
          </p:nvPr>
        </p:nvSpPr>
        <p:spPr>
          <a:xfrm>
            <a:off x="457200" y="1295400"/>
            <a:ext cx="8229600" cy="4525963"/>
          </a:xfrm>
        </p:spPr>
        <p:txBody>
          <a:bodyPr/>
          <a:lstStyle/>
          <a:p>
            <a:r>
              <a:rPr lang="en-US" dirty="0">
                <a:effectLst/>
              </a:rPr>
              <a:t>Upright neck joint (enters the skull from underneath; not so in apes)</a:t>
            </a:r>
          </a:p>
          <a:p>
            <a:r>
              <a:rPr lang="en-US" dirty="0">
                <a:effectLst/>
              </a:rPr>
              <a:t>S shaped spine </a:t>
            </a:r>
            <a:r>
              <a:rPr lang="en-US" sz="2800" dirty="0">
                <a:effectLst/>
              </a:rPr>
              <a:t>(keeps center of gravity vertically above hips; better for suspension and cushioning in </a:t>
            </a:r>
            <a:br>
              <a:rPr lang="en-US" sz="2800" dirty="0">
                <a:effectLst/>
              </a:rPr>
            </a:br>
            <a:r>
              <a:rPr lang="en-US" sz="2800" dirty="0">
                <a:effectLst/>
              </a:rPr>
              <a:t>jumps for </a:t>
            </a:r>
            <a:br>
              <a:rPr lang="en-US" sz="2800" dirty="0">
                <a:effectLst/>
              </a:rPr>
            </a:br>
            <a:r>
              <a:rPr lang="en-US" sz="2800" dirty="0">
                <a:effectLst/>
              </a:rPr>
              <a:t>example)</a:t>
            </a:r>
            <a:endParaRPr lang="en-US" dirty="0">
              <a:effectLst/>
            </a:endParaRPr>
          </a:p>
          <a:p>
            <a:endParaRPr lang="en-US" dirty="0"/>
          </a:p>
        </p:txBody>
      </p:sp>
      <p:pic>
        <p:nvPicPr>
          <p:cNvPr id="5" name="Picture 4">
            <a:extLst>
              <a:ext uri="{FF2B5EF4-FFF2-40B4-BE49-F238E27FC236}">
                <a16:creationId xmlns:a16="http://schemas.microsoft.com/office/drawing/2014/main" id="{243E3DE8-F74A-4D92-9694-948C3E8AE84D}"/>
              </a:ext>
            </a:extLst>
          </p:cNvPr>
          <p:cNvPicPr>
            <a:picLocks noChangeAspect="1"/>
          </p:cNvPicPr>
          <p:nvPr/>
        </p:nvPicPr>
        <p:blipFill rotWithShape="1">
          <a:blip r:embed="rId2">
            <a:extLst>
              <a:ext uri="{28A0092B-C50C-407E-A947-70E740481C1C}">
                <a14:useLocalDpi xmlns:a14="http://schemas.microsoft.com/office/drawing/2010/main" val="0"/>
              </a:ext>
            </a:extLst>
          </a:blip>
          <a:srcRect t="3104" b="24351"/>
          <a:stretch/>
        </p:blipFill>
        <p:spPr>
          <a:xfrm>
            <a:off x="3581400" y="3324295"/>
            <a:ext cx="5410200" cy="3531246"/>
          </a:xfrm>
          <a:prstGeom prst="rect">
            <a:avLst/>
          </a:prstGeom>
        </p:spPr>
      </p:pic>
    </p:spTree>
    <p:extLst>
      <p:ext uri="{BB962C8B-B14F-4D97-AF65-F5344CB8AC3E}">
        <p14:creationId xmlns:p14="http://schemas.microsoft.com/office/powerpoint/2010/main" val="182203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C81D-7782-4306-AC04-42392AC078D2}"/>
              </a:ext>
            </a:extLst>
          </p:cNvPr>
          <p:cNvSpPr>
            <a:spLocks noGrp="1"/>
          </p:cNvSpPr>
          <p:nvPr>
            <p:ph type="title"/>
          </p:nvPr>
        </p:nvSpPr>
        <p:spPr/>
        <p:txBody>
          <a:bodyPr/>
          <a:lstStyle/>
          <a:p>
            <a:r>
              <a:rPr lang="en-US" dirty="0"/>
              <a:t>Our bipedal design</a:t>
            </a:r>
          </a:p>
        </p:txBody>
      </p:sp>
      <p:sp>
        <p:nvSpPr>
          <p:cNvPr id="3" name="Content Placeholder 2">
            <a:extLst>
              <a:ext uri="{FF2B5EF4-FFF2-40B4-BE49-F238E27FC236}">
                <a16:creationId xmlns:a16="http://schemas.microsoft.com/office/drawing/2014/main" id="{A8DE147C-416E-41AD-83B1-EC22EAFC011E}"/>
              </a:ext>
            </a:extLst>
          </p:cNvPr>
          <p:cNvSpPr>
            <a:spLocks noGrp="1"/>
          </p:cNvSpPr>
          <p:nvPr>
            <p:ph idx="1"/>
          </p:nvPr>
        </p:nvSpPr>
        <p:spPr>
          <a:xfrm>
            <a:off x="76200" y="1219200"/>
            <a:ext cx="8229600" cy="4525963"/>
          </a:xfrm>
        </p:spPr>
        <p:txBody>
          <a:bodyPr/>
          <a:lstStyle/>
          <a:p>
            <a:r>
              <a:rPr lang="en-US" sz="2800" dirty="0">
                <a:effectLst/>
              </a:rPr>
              <a:t>Upright hips, angled femurs, upright knees and long legs all enable upright standing and walking</a:t>
            </a:r>
          </a:p>
          <a:p>
            <a:r>
              <a:rPr lang="en-US" sz="2800" dirty="0">
                <a:effectLst/>
              </a:rPr>
              <a:t>Arched feet (gives us 3 points of contacts for best stability; apes cannot stand on one leg)</a:t>
            </a:r>
          </a:p>
          <a:p>
            <a:r>
              <a:rPr lang="en-US" sz="2800" dirty="0">
                <a:effectLst/>
              </a:rPr>
              <a:t>Strong big toe </a:t>
            </a:r>
            <a:br>
              <a:rPr lang="en-US" sz="2800" dirty="0">
                <a:effectLst/>
              </a:rPr>
            </a:br>
            <a:r>
              <a:rPr lang="en-US" sz="2400" dirty="0">
                <a:effectLst/>
              </a:rPr>
              <a:t>(further stability and </a:t>
            </a:r>
            <a:br>
              <a:rPr lang="en-US" sz="2400" dirty="0">
                <a:effectLst/>
              </a:rPr>
            </a:br>
            <a:r>
              <a:rPr lang="en-US" sz="2400" dirty="0">
                <a:effectLst/>
              </a:rPr>
              <a:t>helps enable standing</a:t>
            </a:r>
            <a:br>
              <a:rPr lang="en-US" sz="2400" dirty="0">
                <a:effectLst/>
              </a:rPr>
            </a:br>
            <a:r>
              <a:rPr lang="en-US" sz="2400" dirty="0">
                <a:effectLst/>
              </a:rPr>
              <a:t>on front of feet and </a:t>
            </a:r>
            <a:br>
              <a:rPr lang="en-US" sz="2400" dirty="0">
                <a:effectLst/>
              </a:rPr>
            </a:br>
            <a:r>
              <a:rPr lang="en-US" sz="2400" dirty="0">
                <a:effectLst/>
              </a:rPr>
              <a:t>pushing off of front </a:t>
            </a:r>
            <a:br>
              <a:rPr lang="en-US" sz="2400" dirty="0">
                <a:effectLst/>
              </a:rPr>
            </a:br>
            <a:r>
              <a:rPr lang="en-US" sz="2400" dirty="0">
                <a:effectLst/>
              </a:rPr>
              <a:t>of feet)</a:t>
            </a:r>
            <a:endParaRPr lang="en-US" sz="2800" dirty="0">
              <a:effectLst/>
            </a:endParaRPr>
          </a:p>
          <a:p>
            <a:endParaRPr lang="en-US" dirty="0"/>
          </a:p>
        </p:txBody>
      </p:sp>
      <p:pic>
        <p:nvPicPr>
          <p:cNvPr id="5" name="Picture 4">
            <a:extLst>
              <a:ext uri="{FF2B5EF4-FFF2-40B4-BE49-F238E27FC236}">
                <a16:creationId xmlns:a16="http://schemas.microsoft.com/office/drawing/2014/main" id="{5BBB6907-84BF-4023-83D4-61EE75F1F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911" y="3075237"/>
            <a:ext cx="5727289" cy="3809801"/>
          </a:xfrm>
          <a:prstGeom prst="rect">
            <a:avLst/>
          </a:prstGeom>
        </p:spPr>
      </p:pic>
    </p:spTree>
    <p:extLst>
      <p:ext uri="{BB962C8B-B14F-4D97-AF65-F5344CB8AC3E}">
        <p14:creationId xmlns:p14="http://schemas.microsoft.com/office/powerpoint/2010/main" val="75340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379D-20C4-48A9-80ED-B69F4956AD15}"/>
              </a:ext>
            </a:extLst>
          </p:cNvPr>
          <p:cNvSpPr>
            <a:spLocks noGrp="1"/>
          </p:cNvSpPr>
          <p:nvPr>
            <p:ph type="title"/>
          </p:nvPr>
        </p:nvSpPr>
        <p:spPr/>
        <p:txBody>
          <a:bodyPr/>
          <a:lstStyle/>
          <a:p>
            <a:r>
              <a:rPr lang="en-US" dirty="0"/>
              <a:t>Unique hands</a:t>
            </a:r>
          </a:p>
        </p:txBody>
      </p:sp>
      <p:sp>
        <p:nvSpPr>
          <p:cNvPr id="3" name="Content Placeholder 2">
            <a:extLst>
              <a:ext uri="{FF2B5EF4-FFF2-40B4-BE49-F238E27FC236}">
                <a16:creationId xmlns:a16="http://schemas.microsoft.com/office/drawing/2014/main" id="{1EFE8F86-2599-4EE4-A2FF-5C43AAF55BD0}"/>
              </a:ext>
            </a:extLst>
          </p:cNvPr>
          <p:cNvSpPr>
            <a:spLocks noGrp="1"/>
          </p:cNvSpPr>
          <p:nvPr>
            <p:ph idx="1"/>
          </p:nvPr>
        </p:nvSpPr>
        <p:spPr>
          <a:xfrm>
            <a:off x="457200" y="1447800"/>
            <a:ext cx="8229600" cy="4525963"/>
          </a:xfrm>
        </p:spPr>
        <p:txBody>
          <a:bodyPr/>
          <a:lstStyle/>
          <a:p>
            <a:r>
              <a:rPr lang="en-US" sz="2400" dirty="0"/>
              <a:t>Our ability to make a pinch grip with our thumb and any of our fingers, and make combined grips</a:t>
            </a:r>
          </a:p>
          <a:p>
            <a:r>
              <a:rPr lang="en-US" sz="2400" dirty="0"/>
              <a:t>We have full range of motion from flat hand to clenched fist; apes only have a curve grip</a:t>
            </a:r>
          </a:p>
          <a:p>
            <a:r>
              <a:rPr lang="en-US" sz="2400" dirty="0"/>
              <a:t>We have fine muscle control for precise movement</a:t>
            </a:r>
          </a:p>
          <a:p>
            <a:r>
              <a:rPr lang="en-US" sz="2400" dirty="0"/>
              <a:t>Fine touch sensors on fingertips</a:t>
            </a:r>
          </a:p>
          <a:p>
            <a:r>
              <a:rPr lang="en-US" sz="2400" dirty="0"/>
              <a:t>Precise design of muscles and ligaments for all these abilities listed above</a:t>
            </a:r>
          </a:p>
          <a:p>
            <a:r>
              <a:rPr lang="en-US" sz="2400" dirty="0"/>
              <a:t>25% of our brain’s motor cortex is dedicated to muscles in the hand!</a:t>
            </a:r>
          </a:p>
          <a:p>
            <a:pPr marL="0" indent="0">
              <a:buNone/>
            </a:pPr>
            <a:endParaRPr lang="en-US" sz="2400" dirty="0"/>
          </a:p>
        </p:txBody>
      </p:sp>
      <p:pic>
        <p:nvPicPr>
          <p:cNvPr id="5" name="Picture 4">
            <a:extLst>
              <a:ext uri="{FF2B5EF4-FFF2-40B4-BE49-F238E27FC236}">
                <a16:creationId xmlns:a16="http://schemas.microsoft.com/office/drawing/2014/main" id="{30ABDCB1-9BC6-4A90-B8B3-5A8CDB10D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4705"/>
            <a:ext cx="8686800" cy="5643295"/>
          </a:xfrm>
          <a:prstGeom prst="rect">
            <a:avLst/>
          </a:prstGeom>
        </p:spPr>
      </p:pic>
      <p:sp>
        <p:nvSpPr>
          <p:cNvPr id="7" name="TextBox 6">
            <a:extLst>
              <a:ext uri="{FF2B5EF4-FFF2-40B4-BE49-F238E27FC236}">
                <a16:creationId xmlns:a16="http://schemas.microsoft.com/office/drawing/2014/main" id="{02673075-3DF7-4F10-A23C-9933DCDECAE0}"/>
              </a:ext>
            </a:extLst>
          </p:cNvPr>
          <p:cNvSpPr txBox="1"/>
          <p:nvPr/>
        </p:nvSpPr>
        <p:spPr>
          <a:xfrm>
            <a:off x="5717461" y="3429000"/>
            <a:ext cx="3159839" cy="369332"/>
          </a:xfrm>
          <a:prstGeom prst="rect">
            <a:avLst/>
          </a:prstGeom>
          <a:noFill/>
        </p:spPr>
        <p:txBody>
          <a:bodyPr wrap="none" rtlCol="0">
            <a:spAutoFit/>
          </a:bodyPr>
          <a:lstStyle/>
          <a:p>
            <a:r>
              <a:rPr lang="en-US" dirty="0">
                <a:solidFill>
                  <a:srgbClr val="FF0000"/>
                </a:solidFill>
              </a:rPr>
              <a:t>(apes only have a curve grip)</a:t>
            </a:r>
          </a:p>
        </p:txBody>
      </p:sp>
    </p:spTree>
    <p:extLst>
      <p:ext uri="{BB962C8B-B14F-4D97-AF65-F5344CB8AC3E}">
        <p14:creationId xmlns:p14="http://schemas.microsoft.com/office/powerpoint/2010/main" val="96770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ACB0-56ED-488E-9D94-914A86C48EFD}"/>
              </a:ext>
            </a:extLst>
          </p:cNvPr>
          <p:cNvSpPr>
            <a:spLocks noGrp="1"/>
          </p:cNvSpPr>
          <p:nvPr>
            <p:ph type="title"/>
          </p:nvPr>
        </p:nvSpPr>
        <p:spPr/>
        <p:txBody>
          <a:bodyPr/>
          <a:lstStyle/>
          <a:p>
            <a:r>
              <a:rPr lang="en-US" dirty="0"/>
              <a:t>Unique hands</a:t>
            </a:r>
          </a:p>
        </p:txBody>
      </p:sp>
      <p:sp>
        <p:nvSpPr>
          <p:cNvPr id="3" name="Content Placeholder 2">
            <a:extLst>
              <a:ext uri="{FF2B5EF4-FFF2-40B4-BE49-F238E27FC236}">
                <a16:creationId xmlns:a16="http://schemas.microsoft.com/office/drawing/2014/main" id="{F4F0C3E3-491F-48E8-9458-6D9B62BA9E83}"/>
              </a:ext>
            </a:extLst>
          </p:cNvPr>
          <p:cNvSpPr>
            <a:spLocks noGrp="1"/>
          </p:cNvSpPr>
          <p:nvPr>
            <p:ph idx="1"/>
          </p:nvPr>
        </p:nvSpPr>
        <p:spPr/>
        <p:txBody>
          <a:bodyPr/>
          <a:lstStyle/>
          <a:p>
            <a:r>
              <a:rPr lang="en-US" dirty="0"/>
              <a:t>Precise design of muscles and ligaments for all these abilities listed previously</a:t>
            </a:r>
          </a:p>
          <a:p>
            <a:pPr lvl="1"/>
            <a:r>
              <a:rPr lang="en-US" dirty="0"/>
              <a:t>Ex. Tripod grip to hold writing utensils</a:t>
            </a:r>
          </a:p>
          <a:p>
            <a:r>
              <a:rPr lang="en-US" dirty="0"/>
              <a:t>All together enables the incredible skills of a musician, to a surgeon, to even the skills for knitting</a:t>
            </a:r>
          </a:p>
          <a:p>
            <a:r>
              <a:rPr lang="en-US" dirty="0"/>
              <a:t>25% of our brain’s motor cortex is dedicated to muscles in the hand!</a:t>
            </a:r>
          </a:p>
          <a:p>
            <a:endParaRPr lang="en-US" dirty="0"/>
          </a:p>
        </p:txBody>
      </p:sp>
    </p:spTree>
    <p:extLst>
      <p:ext uri="{BB962C8B-B14F-4D97-AF65-F5344CB8AC3E}">
        <p14:creationId xmlns:p14="http://schemas.microsoft.com/office/powerpoint/2010/main" val="397960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C60-4E36-44B6-9725-15B49867F76C}"/>
              </a:ext>
            </a:extLst>
          </p:cNvPr>
          <p:cNvSpPr>
            <a:spLocks noGrp="1"/>
          </p:cNvSpPr>
          <p:nvPr>
            <p:ph type="title"/>
          </p:nvPr>
        </p:nvSpPr>
        <p:spPr/>
        <p:txBody>
          <a:bodyPr/>
          <a:lstStyle/>
          <a:p>
            <a:r>
              <a:rPr lang="en-US" dirty="0"/>
              <a:t>Facial muscles</a:t>
            </a:r>
          </a:p>
        </p:txBody>
      </p:sp>
      <p:sp>
        <p:nvSpPr>
          <p:cNvPr id="3" name="Content Placeholder 2">
            <a:extLst>
              <a:ext uri="{FF2B5EF4-FFF2-40B4-BE49-F238E27FC236}">
                <a16:creationId xmlns:a16="http://schemas.microsoft.com/office/drawing/2014/main" id="{6AB4E6B6-8432-45E5-9486-593808E8B413}"/>
              </a:ext>
            </a:extLst>
          </p:cNvPr>
          <p:cNvSpPr>
            <a:spLocks noGrp="1"/>
          </p:cNvSpPr>
          <p:nvPr>
            <p:ph idx="1"/>
          </p:nvPr>
        </p:nvSpPr>
        <p:spPr>
          <a:xfrm>
            <a:off x="457200" y="1371600"/>
            <a:ext cx="8229600" cy="4525963"/>
          </a:xfrm>
        </p:spPr>
        <p:txBody>
          <a:bodyPr/>
          <a:lstStyle/>
          <a:p>
            <a:r>
              <a:rPr lang="en-US" sz="2800" dirty="0"/>
              <a:t>We have around 50 facial muscles, half of which are dedicated to facial expression; apes have half that many muscles, none of which are dedicated for facial expression</a:t>
            </a:r>
          </a:p>
          <a:p>
            <a:r>
              <a:rPr lang="en-US" sz="2800" dirty="0"/>
              <a:t>Another 25% of our brain’s motor cortex is dedicated to facial muscles!</a:t>
            </a:r>
          </a:p>
          <a:p>
            <a:r>
              <a:rPr lang="en-US" sz="2800" dirty="0"/>
              <a:t>Even the fact that you can see the white of our eyes is unique; for example, making contact from across a crowded room.</a:t>
            </a:r>
          </a:p>
          <a:p>
            <a:endParaRPr lang="en-US" sz="2800" dirty="0"/>
          </a:p>
        </p:txBody>
      </p:sp>
      <p:pic>
        <p:nvPicPr>
          <p:cNvPr id="5" name="Picture 4">
            <a:extLst>
              <a:ext uri="{FF2B5EF4-FFF2-40B4-BE49-F238E27FC236}">
                <a16:creationId xmlns:a16="http://schemas.microsoft.com/office/drawing/2014/main" id="{111C7722-784A-4A92-9168-F6BBA574A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78591"/>
            <a:ext cx="2209800" cy="2816027"/>
          </a:xfrm>
          <a:prstGeom prst="rect">
            <a:avLst/>
          </a:prstGeom>
        </p:spPr>
      </p:pic>
      <p:pic>
        <p:nvPicPr>
          <p:cNvPr id="7" name="Picture 6">
            <a:extLst>
              <a:ext uri="{FF2B5EF4-FFF2-40B4-BE49-F238E27FC236}">
                <a16:creationId xmlns:a16="http://schemas.microsoft.com/office/drawing/2014/main" id="{D03771CE-C74C-41A2-9AA2-003AF9CB93C4}"/>
              </a:ext>
            </a:extLst>
          </p:cNvPr>
          <p:cNvPicPr>
            <a:picLocks noChangeAspect="1"/>
          </p:cNvPicPr>
          <p:nvPr/>
        </p:nvPicPr>
        <p:blipFill rotWithShape="1">
          <a:blip r:embed="rId4">
            <a:extLst>
              <a:ext uri="{28A0092B-C50C-407E-A947-70E740481C1C}">
                <a14:useLocalDpi xmlns:a14="http://schemas.microsoft.com/office/drawing/2010/main" val="0"/>
              </a:ext>
            </a:extLst>
          </a:blip>
          <a:srcRect b="16501"/>
          <a:stretch/>
        </p:blipFill>
        <p:spPr>
          <a:xfrm>
            <a:off x="4572000" y="3578591"/>
            <a:ext cx="2480026" cy="2816028"/>
          </a:xfrm>
          <a:prstGeom prst="rect">
            <a:avLst/>
          </a:prstGeom>
        </p:spPr>
      </p:pic>
    </p:spTree>
    <p:extLst>
      <p:ext uri="{BB962C8B-B14F-4D97-AF65-F5344CB8AC3E}">
        <p14:creationId xmlns:p14="http://schemas.microsoft.com/office/powerpoint/2010/main" val="40894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C60-4E36-44B6-9725-15B49867F76C}"/>
              </a:ext>
            </a:extLst>
          </p:cNvPr>
          <p:cNvSpPr>
            <a:spLocks noGrp="1"/>
          </p:cNvSpPr>
          <p:nvPr>
            <p:ph type="title"/>
          </p:nvPr>
        </p:nvSpPr>
        <p:spPr/>
        <p:txBody>
          <a:bodyPr/>
          <a:lstStyle/>
          <a:p>
            <a:r>
              <a:rPr lang="en-US" dirty="0"/>
              <a:t>Facial muscles</a:t>
            </a:r>
          </a:p>
        </p:txBody>
      </p:sp>
      <p:sp>
        <p:nvSpPr>
          <p:cNvPr id="3" name="Content Placeholder 2">
            <a:extLst>
              <a:ext uri="{FF2B5EF4-FFF2-40B4-BE49-F238E27FC236}">
                <a16:creationId xmlns:a16="http://schemas.microsoft.com/office/drawing/2014/main" id="{6AB4E6B6-8432-45E5-9486-593808E8B413}"/>
              </a:ext>
            </a:extLst>
          </p:cNvPr>
          <p:cNvSpPr>
            <a:spLocks noGrp="1"/>
          </p:cNvSpPr>
          <p:nvPr>
            <p:ph idx="1"/>
          </p:nvPr>
        </p:nvSpPr>
        <p:spPr>
          <a:xfrm>
            <a:off x="457200" y="1371600"/>
            <a:ext cx="8229600" cy="4525963"/>
          </a:xfrm>
        </p:spPr>
        <p:txBody>
          <a:bodyPr/>
          <a:lstStyle/>
          <a:p>
            <a:r>
              <a:rPr lang="en-US" sz="2800" dirty="0"/>
              <a:t>Facial expressions communicate feelings quickly and enhance other forms of communication</a:t>
            </a:r>
          </a:p>
          <a:p>
            <a:pPr lvl="1"/>
            <a:r>
              <a:rPr lang="en-US" dirty="0">
                <a:effectLst/>
              </a:rPr>
              <a:t>Studies say we can make 10,000 different facial expressions!</a:t>
            </a:r>
            <a:endParaRPr lang="en-US" sz="2400" dirty="0"/>
          </a:p>
          <a:p>
            <a:endParaRPr lang="en-US" sz="2800" dirty="0"/>
          </a:p>
        </p:txBody>
      </p:sp>
      <p:pic>
        <p:nvPicPr>
          <p:cNvPr id="5" name="Picture 4">
            <a:extLst>
              <a:ext uri="{FF2B5EF4-FFF2-40B4-BE49-F238E27FC236}">
                <a16:creationId xmlns:a16="http://schemas.microsoft.com/office/drawing/2014/main" id="{1A335B0D-61B8-4AD0-A792-4FC2BD919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89370"/>
            <a:ext cx="6553200" cy="3535279"/>
          </a:xfrm>
          <a:prstGeom prst="rect">
            <a:avLst/>
          </a:prstGeom>
        </p:spPr>
      </p:pic>
    </p:spTree>
    <p:extLst>
      <p:ext uri="{BB962C8B-B14F-4D97-AF65-F5344CB8AC3E}">
        <p14:creationId xmlns:p14="http://schemas.microsoft.com/office/powerpoint/2010/main" val="400714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6E19398-6D6C-4242-B56B-BFF75BC705B1}"/>
              </a:ext>
            </a:extLst>
          </p:cNvPr>
          <p:cNvSpPr>
            <a:spLocks noGrp="1" noChangeArrowheads="1"/>
          </p:cNvSpPr>
          <p:nvPr>
            <p:ph type="title"/>
          </p:nvPr>
        </p:nvSpPr>
        <p:spPr/>
        <p:txBody>
          <a:bodyPr/>
          <a:lstStyle/>
          <a:p>
            <a:pPr eaLnBrk="1" hangingPunct="1">
              <a:defRPr/>
            </a:pPr>
            <a:r>
              <a:rPr lang="en-US" dirty="0"/>
              <a:t>Summary</a:t>
            </a:r>
          </a:p>
        </p:txBody>
      </p:sp>
      <p:sp>
        <p:nvSpPr>
          <p:cNvPr id="19459" name="Rectangle 3">
            <a:extLst>
              <a:ext uri="{FF2B5EF4-FFF2-40B4-BE49-F238E27FC236}">
                <a16:creationId xmlns:a16="http://schemas.microsoft.com/office/drawing/2014/main" id="{785B4B4D-ED39-4369-96B0-A09F7D748975}"/>
              </a:ext>
            </a:extLst>
          </p:cNvPr>
          <p:cNvSpPr>
            <a:spLocks noGrp="1" noChangeArrowheads="1"/>
          </p:cNvSpPr>
          <p:nvPr>
            <p:ph type="body" idx="1"/>
          </p:nvPr>
        </p:nvSpPr>
        <p:spPr/>
        <p:txBody>
          <a:bodyPr/>
          <a:lstStyle/>
          <a:p>
            <a:pPr eaLnBrk="1" hangingPunct="1">
              <a:lnSpc>
                <a:spcPct val="90000"/>
              </a:lnSpc>
              <a:defRPr/>
            </a:pPr>
            <a:r>
              <a:rPr lang="en-US" sz="2800" dirty="0"/>
              <a:t>We were created special, and separate from the animals</a:t>
            </a:r>
          </a:p>
          <a:p>
            <a:pPr eaLnBrk="1" hangingPunct="1">
              <a:lnSpc>
                <a:spcPct val="90000"/>
              </a:lnSpc>
              <a:defRPr/>
            </a:pPr>
            <a:r>
              <a:rPr lang="en-US" sz="2800" dirty="0"/>
              <a:t>We were assigned dominion over the animals</a:t>
            </a:r>
          </a:p>
          <a:p>
            <a:pPr eaLnBrk="1" hangingPunct="1">
              <a:lnSpc>
                <a:spcPct val="90000"/>
              </a:lnSpc>
              <a:defRPr/>
            </a:pPr>
            <a:r>
              <a:rPr lang="en-US" sz="2800" dirty="0"/>
              <a:t>Our genetic differences are vastly greater than can be accounted for by evolutionary means (~30% different from apes, not 1-2%)</a:t>
            </a:r>
          </a:p>
          <a:p>
            <a:pPr eaLnBrk="1" hangingPunct="1">
              <a:lnSpc>
                <a:spcPct val="90000"/>
              </a:lnSpc>
              <a:defRPr/>
            </a:pPr>
            <a:r>
              <a:rPr lang="en-US" sz="2800" dirty="0"/>
              <a:t>We have very significant anatomical differences from apes.  </a:t>
            </a:r>
          </a:p>
          <a:p>
            <a:pPr eaLnBrk="1" hangingPunct="1">
              <a:lnSpc>
                <a:spcPct val="90000"/>
              </a:lnSpc>
              <a:defRPr/>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79A0-2CD3-4982-96AE-5A4804CE74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0C1FAE-1A15-480E-8BD5-CA791530EAF5}"/>
              </a:ext>
            </a:extLst>
          </p:cNvPr>
          <p:cNvSpPr>
            <a:spLocks noGrp="1"/>
          </p:cNvSpPr>
          <p:nvPr>
            <p:ph idx="1"/>
          </p:nvPr>
        </p:nvSpPr>
        <p:spPr/>
        <p:txBody>
          <a:bodyPr/>
          <a:lstStyle/>
          <a:p>
            <a:r>
              <a:rPr lang="en-US" sz="2800" dirty="0">
                <a:effectLst/>
              </a:rPr>
              <a:t>Dr. Burgess declared “man is a glorious being and brilliantly designed”.  </a:t>
            </a:r>
          </a:p>
          <a:p>
            <a:r>
              <a:rPr lang="en-US" sz="2800" dirty="0">
                <a:effectLst/>
              </a:rPr>
              <a:t>“I will praise thee; for I am fearfully and wonderfully made: marvelous are thy works; and that my soul </a:t>
            </a:r>
            <a:r>
              <a:rPr lang="en-US" sz="2800" dirty="0" err="1">
                <a:effectLst/>
              </a:rPr>
              <a:t>knoweth</a:t>
            </a:r>
            <a:r>
              <a:rPr lang="en-US" sz="2800" dirty="0">
                <a:effectLst/>
              </a:rPr>
              <a:t> right well.” </a:t>
            </a:r>
            <a:r>
              <a:rPr lang="en-US" sz="2400" dirty="0">
                <a:effectLst/>
              </a:rPr>
              <a:t>(Psalm 139:14, KJV) </a:t>
            </a:r>
            <a:endParaRPr lang="en-US" sz="2800" dirty="0">
              <a:effectLst/>
            </a:endParaRPr>
          </a:p>
          <a:p>
            <a:endParaRPr lang="en-US" sz="2800" dirty="0"/>
          </a:p>
        </p:txBody>
      </p:sp>
    </p:spTree>
    <p:extLst>
      <p:ext uri="{BB962C8B-B14F-4D97-AF65-F5344CB8AC3E}">
        <p14:creationId xmlns:p14="http://schemas.microsoft.com/office/powerpoint/2010/main" val="258946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2B4D-7C14-4E7B-9922-4415240DCEDC}"/>
              </a:ext>
            </a:extLst>
          </p:cNvPr>
          <p:cNvSpPr>
            <a:spLocks noGrp="1"/>
          </p:cNvSpPr>
          <p:nvPr>
            <p:ph type="title"/>
          </p:nvPr>
        </p:nvSpPr>
        <p:spPr/>
        <p:txBody>
          <a:bodyPr/>
          <a:lstStyle/>
          <a:p>
            <a:r>
              <a:rPr lang="en-US" dirty="0"/>
              <a:t>Scripture on Man</a:t>
            </a:r>
          </a:p>
        </p:txBody>
      </p:sp>
      <p:sp>
        <p:nvSpPr>
          <p:cNvPr id="3" name="Content Placeholder 2">
            <a:extLst>
              <a:ext uri="{FF2B5EF4-FFF2-40B4-BE49-F238E27FC236}">
                <a16:creationId xmlns:a16="http://schemas.microsoft.com/office/drawing/2014/main" id="{443D57D3-DBAB-49D9-89C3-9CDF8EE987AF}"/>
              </a:ext>
            </a:extLst>
          </p:cNvPr>
          <p:cNvSpPr>
            <a:spLocks noGrp="1"/>
          </p:cNvSpPr>
          <p:nvPr>
            <p:ph idx="1"/>
          </p:nvPr>
        </p:nvSpPr>
        <p:spPr/>
        <p:txBody>
          <a:bodyPr/>
          <a:lstStyle/>
          <a:p>
            <a:r>
              <a:rPr lang="en-US" dirty="0">
                <a:effectLst>
                  <a:outerShdw blurRad="38100" dist="38100" dir="2700000" algn="tl">
                    <a:srgbClr val="000000">
                      <a:alpha val="43137"/>
                    </a:srgbClr>
                  </a:outerShdw>
                </a:effectLst>
              </a:rPr>
              <a:t>Genesis 1:26-27 Then God said, “Let Us make man in Our image, according to Our likeness; let them have dominion over the fish of the sea, over the birds of the air, and over the cattle, over all the earth and over every creeping thing that creeps on the earth.”  So God created man in His own image; in the image of God He created him; male and female He created them.</a:t>
            </a:r>
          </a:p>
        </p:txBody>
      </p:sp>
    </p:spTree>
    <p:extLst>
      <p:ext uri="{BB962C8B-B14F-4D97-AF65-F5344CB8AC3E}">
        <p14:creationId xmlns:p14="http://schemas.microsoft.com/office/powerpoint/2010/main" val="3460227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792A46-6A7A-46A1-9415-D60940BC99D1}"/>
              </a:ext>
            </a:extLst>
          </p:cNvPr>
          <p:cNvSpPr/>
          <p:nvPr/>
        </p:nvSpPr>
        <p:spPr>
          <a:xfrm>
            <a:off x="762000" y="1295400"/>
            <a:ext cx="7696200" cy="4922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5" name="Rectangle 3">
            <a:extLst>
              <a:ext uri="{FF2B5EF4-FFF2-40B4-BE49-F238E27FC236}">
                <a16:creationId xmlns:a16="http://schemas.microsoft.com/office/drawing/2014/main" id="{2E15C699-ACD9-474A-932B-26578FEE85D3}"/>
              </a:ext>
            </a:extLst>
          </p:cNvPr>
          <p:cNvSpPr>
            <a:spLocks noGrp="1" noChangeArrowheads="1"/>
          </p:cNvSpPr>
          <p:nvPr>
            <p:ph type="body" idx="1"/>
          </p:nvPr>
        </p:nvSpPr>
        <p:spPr>
          <a:xfrm>
            <a:off x="457200" y="1600201"/>
            <a:ext cx="8229600" cy="4419600"/>
          </a:xfrm>
        </p:spPr>
        <p:txBody>
          <a:bodyPr/>
          <a:lstStyle/>
          <a:p>
            <a:pPr eaLnBrk="1" hangingPunct="1">
              <a:lnSpc>
                <a:spcPct val="80000"/>
              </a:lnSpc>
              <a:defRPr/>
            </a:pPr>
            <a:r>
              <a:rPr lang="en-US" sz="2400" dirty="0">
                <a:hlinkClick r:id="rId2"/>
              </a:rPr>
              <a:t>https://answersingenesis.org/human-body/uniqueness-of-man/</a:t>
            </a:r>
            <a:endParaRPr lang="en-US" sz="2400" dirty="0"/>
          </a:p>
          <a:p>
            <a:pPr eaLnBrk="1" hangingPunct="1">
              <a:lnSpc>
                <a:spcPct val="80000"/>
              </a:lnSpc>
              <a:defRPr/>
            </a:pPr>
            <a:r>
              <a:rPr lang="en-US" sz="2400" dirty="0">
                <a:hlinkClick r:id="rId3"/>
              </a:rPr>
              <a:t>https://answersingenesis.org/human-evolution/what-makes-us-human/uniqueness-of-humans/</a:t>
            </a:r>
            <a:endParaRPr lang="en-US" sz="2400" dirty="0"/>
          </a:p>
          <a:p>
            <a:pPr eaLnBrk="1" hangingPunct="1">
              <a:lnSpc>
                <a:spcPct val="80000"/>
              </a:lnSpc>
              <a:defRPr/>
            </a:pPr>
            <a:r>
              <a:rPr lang="en-US" sz="2400" dirty="0"/>
              <a:t>Excerpt from Uniqueness of Man DVD: </a:t>
            </a:r>
            <a:r>
              <a:rPr lang="en-US" sz="2400" dirty="0">
                <a:hlinkClick r:id="rId4"/>
              </a:rPr>
              <a:t>https://www.youtube.com/watch?v=nF82qc9ouYE&amp;rel=0</a:t>
            </a:r>
            <a:endParaRPr lang="en-US" sz="2400" dirty="0"/>
          </a:p>
          <a:p>
            <a:pPr eaLnBrk="1" hangingPunct="1">
              <a:lnSpc>
                <a:spcPct val="80000"/>
              </a:lnSpc>
              <a:defRPr/>
            </a:pPr>
            <a:r>
              <a:rPr lang="en-US" sz="2400" dirty="0">
                <a:hlinkClick r:id="rId5"/>
              </a:rPr>
              <a:t>https://creation.com/overdesign-in-humans-and-facial-expressions</a:t>
            </a:r>
            <a:endParaRPr lang="en-US" sz="2400" dirty="0"/>
          </a:p>
          <a:p>
            <a:pPr eaLnBrk="1" hangingPunct="1">
              <a:lnSpc>
                <a:spcPct val="80000"/>
              </a:lnSpc>
              <a:defRPr/>
            </a:pPr>
            <a:endParaRPr lang="en-US" sz="2400" dirty="0"/>
          </a:p>
          <a:p>
            <a:pPr eaLnBrk="1" hangingPunct="1">
              <a:lnSpc>
                <a:spcPct val="80000"/>
              </a:lnSpc>
              <a:defRPr/>
            </a:pPr>
            <a:r>
              <a:rPr lang="en-US" sz="2400" dirty="0"/>
              <a:t>Ear images: </a:t>
            </a:r>
            <a:r>
              <a:rPr lang="en-US" sz="2400" dirty="0">
                <a:hlinkClick r:id="rId6"/>
              </a:rPr>
              <a:t>https://commons.wikimedia.org/wiki/File:Vestibular_organs-_canals,_otolith,_cochlea.jpg</a:t>
            </a:r>
            <a:endParaRPr lang="en-US" sz="2400" dirty="0"/>
          </a:p>
          <a:p>
            <a:pPr eaLnBrk="1" hangingPunct="1">
              <a:lnSpc>
                <a:spcPct val="80000"/>
              </a:lnSpc>
              <a:defRPr/>
            </a:pPr>
            <a:r>
              <a:rPr lang="en-US" sz="2400" dirty="0">
                <a:hlinkClick r:id="rId7"/>
              </a:rPr>
              <a:t>http://www.dizziness-and-balance.com/disorders/bppv/otoliths.html</a:t>
            </a:r>
            <a:endParaRPr lang="en-US" sz="2400" dirty="0"/>
          </a:p>
          <a:p>
            <a:pPr eaLnBrk="1" hangingPunct="1">
              <a:lnSpc>
                <a:spcPct val="80000"/>
              </a:lnSpc>
              <a:defRPr/>
            </a:pPr>
            <a:endParaRPr lang="en-US" sz="2400" dirty="0"/>
          </a:p>
        </p:txBody>
      </p:sp>
      <p:sp>
        <p:nvSpPr>
          <p:cNvPr id="8194" name="Rectangle 2">
            <a:extLst>
              <a:ext uri="{FF2B5EF4-FFF2-40B4-BE49-F238E27FC236}">
                <a16:creationId xmlns:a16="http://schemas.microsoft.com/office/drawing/2014/main" id="{C74B53A3-CDC0-4E9E-A8E8-B72CE66BCCD7}"/>
              </a:ext>
            </a:extLst>
          </p:cNvPr>
          <p:cNvSpPr>
            <a:spLocks noGrp="1" noChangeArrowheads="1"/>
          </p:cNvSpPr>
          <p:nvPr>
            <p:ph type="title"/>
          </p:nvPr>
        </p:nvSpPr>
        <p:spPr/>
        <p:txBody>
          <a:bodyPr/>
          <a:lstStyle/>
          <a:p>
            <a:pPr eaLnBrk="1" hangingPunct="1">
              <a:defRPr/>
            </a:pPr>
            <a:r>
              <a:rPr lang="en-US"/>
              <a:t>References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36D5C4A-366C-4AA9-89F3-486F4A76AC0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2" name="Title 1">
            <a:extLst>
              <a:ext uri="{FF2B5EF4-FFF2-40B4-BE49-F238E27FC236}">
                <a16:creationId xmlns:a16="http://schemas.microsoft.com/office/drawing/2014/main" id="{68004BCF-37D1-4C8A-8C76-D708D3F71053}"/>
              </a:ext>
            </a:extLst>
          </p:cNvPr>
          <p:cNvSpPr>
            <a:spLocks noGrp="1"/>
          </p:cNvSpPr>
          <p:nvPr>
            <p:ph type="title"/>
          </p:nvPr>
        </p:nvSpPr>
        <p:spPr/>
        <p:txBody>
          <a:bodyPr/>
          <a:lstStyle/>
          <a:p>
            <a:r>
              <a:rPr lang="en-US" dirty="0"/>
              <a:t>Lesson 4 preview - fossils</a:t>
            </a:r>
          </a:p>
        </p:txBody>
      </p:sp>
      <p:sp>
        <p:nvSpPr>
          <p:cNvPr id="3" name="Content Placeholder 2">
            <a:extLst>
              <a:ext uri="{FF2B5EF4-FFF2-40B4-BE49-F238E27FC236}">
                <a16:creationId xmlns:a16="http://schemas.microsoft.com/office/drawing/2014/main" id="{6BF442EF-DBE8-4A9F-8EB9-00A0CFAF645A}"/>
              </a:ext>
            </a:extLst>
          </p:cNvPr>
          <p:cNvSpPr>
            <a:spLocks noGrp="1"/>
          </p:cNvSpPr>
          <p:nvPr>
            <p:ph idx="1"/>
          </p:nvPr>
        </p:nvSpPr>
        <p:spPr/>
        <p:txBody>
          <a:bodyPr/>
          <a:lstStyle/>
          <a:p>
            <a:r>
              <a:rPr lang="en-US" dirty="0"/>
              <a:t>How are fossils formed?</a:t>
            </a:r>
          </a:p>
          <a:p>
            <a:pPr lvl="1"/>
            <a:r>
              <a:rPr lang="en-US" dirty="0"/>
              <a:t>Do they take a long time to form?</a:t>
            </a:r>
          </a:p>
          <a:p>
            <a:pPr lvl="1"/>
            <a:r>
              <a:rPr lang="en-US" dirty="0"/>
              <a:t>Does it requires special conditions?</a:t>
            </a:r>
          </a:p>
          <a:p>
            <a:r>
              <a:rPr lang="en-US" dirty="0"/>
              <a:t>What is the geologic column?</a:t>
            </a:r>
          </a:p>
          <a:p>
            <a:pPr lvl="1"/>
            <a:r>
              <a:rPr lang="en-US" dirty="0"/>
              <a:t>Does it point to millions of years of accumulation?</a:t>
            </a:r>
          </a:p>
          <a:p>
            <a:endParaRPr lang="en-US" dirty="0"/>
          </a:p>
        </p:txBody>
      </p:sp>
    </p:spTree>
    <p:extLst>
      <p:ext uri="{BB962C8B-B14F-4D97-AF65-F5344CB8AC3E}">
        <p14:creationId xmlns:p14="http://schemas.microsoft.com/office/powerpoint/2010/main" val="275183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687141-FF47-4539-B2B3-132879B286E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4" name="Slide Number Placeholder 4">
            <a:extLst>
              <a:ext uri="{FF2B5EF4-FFF2-40B4-BE49-F238E27FC236}">
                <a16:creationId xmlns:a16="http://schemas.microsoft.com/office/drawing/2014/main" id="{AAB5F722-51CA-40D9-ACF3-5D42BB40521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1C1DCB-FF87-4171-BCD6-0B137DEB991F}" type="slidenum">
              <a:rPr lang="en-US" altLang="en-US"/>
              <a:pPr eaLnBrk="1" hangingPunct="1"/>
              <a:t>22</a:t>
            </a:fld>
            <a:endParaRPr lang="en-US" altLang="en-US"/>
          </a:p>
        </p:txBody>
      </p:sp>
      <p:sp>
        <p:nvSpPr>
          <p:cNvPr id="5122" name="Rectangle 2">
            <a:extLst>
              <a:ext uri="{FF2B5EF4-FFF2-40B4-BE49-F238E27FC236}">
                <a16:creationId xmlns:a16="http://schemas.microsoft.com/office/drawing/2014/main" id="{5F129B62-9F7E-49F1-A850-723835E31AC4}"/>
              </a:ext>
            </a:extLst>
          </p:cNvPr>
          <p:cNvSpPr>
            <a:spLocks noGrp="1" noChangeArrowheads="1"/>
          </p:cNvSpPr>
          <p:nvPr>
            <p:ph type="title"/>
          </p:nvPr>
        </p:nvSpPr>
        <p:spPr>
          <a:xfrm>
            <a:off x="5334000" y="457200"/>
            <a:ext cx="3810000" cy="3352800"/>
          </a:xfrm>
        </p:spPr>
        <p:txBody>
          <a:bodyPr/>
          <a:lstStyle/>
          <a:p>
            <a:pPr eaLnBrk="1" hangingPunct="1">
              <a:defRPr/>
            </a:pPr>
            <a:r>
              <a:rPr lang="en-US"/>
              <a:t>Fossils: uniformitarian view</a:t>
            </a:r>
          </a:p>
        </p:txBody>
      </p:sp>
      <p:pic>
        <p:nvPicPr>
          <p:cNvPr id="4100" name="Picture 4" descr="oh20030117_155_color2">
            <a:extLst>
              <a:ext uri="{FF2B5EF4-FFF2-40B4-BE49-F238E27FC236}">
                <a16:creationId xmlns:a16="http://schemas.microsoft.com/office/drawing/2014/main" id="{0C32044B-F8E3-438A-8C27-B3C519A90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2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D0C925-2791-472F-95B7-9FF64392E3B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4" name="Slide Number Placeholder 4">
            <a:extLst>
              <a:ext uri="{FF2B5EF4-FFF2-40B4-BE49-F238E27FC236}">
                <a16:creationId xmlns:a16="http://schemas.microsoft.com/office/drawing/2014/main" id="{5938D2CB-2C84-467F-AFC3-12324458941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615BCE-C76B-4859-ACD2-C66DD1AE1C34}" type="slidenum">
              <a:rPr lang="en-US" altLang="en-US"/>
              <a:pPr eaLnBrk="1" hangingPunct="1"/>
              <a:t>23</a:t>
            </a:fld>
            <a:endParaRPr lang="en-US" altLang="en-US"/>
          </a:p>
        </p:txBody>
      </p:sp>
      <p:sp>
        <p:nvSpPr>
          <p:cNvPr id="6148" name="Rectangle 4">
            <a:extLst>
              <a:ext uri="{FF2B5EF4-FFF2-40B4-BE49-F238E27FC236}">
                <a16:creationId xmlns:a16="http://schemas.microsoft.com/office/drawing/2014/main" id="{8E80977A-CD08-4DAD-8E32-AA2F4DB74BEB}"/>
              </a:ext>
            </a:extLst>
          </p:cNvPr>
          <p:cNvSpPr>
            <a:spLocks noGrp="1" noChangeArrowheads="1"/>
          </p:cNvSpPr>
          <p:nvPr>
            <p:ph type="title"/>
          </p:nvPr>
        </p:nvSpPr>
        <p:spPr>
          <a:xfrm>
            <a:off x="5257800" y="304800"/>
            <a:ext cx="3886200" cy="3200400"/>
          </a:xfrm>
        </p:spPr>
        <p:txBody>
          <a:bodyPr/>
          <a:lstStyle/>
          <a:p>
            <a:pPr eaLnBrk="1" hangingPunct="1">
              <a:defRPr/>
            </a:pPr>
            <a:r>
              <a:rPr lang="en-US" sz="4000" dirty="0"/>
              <a:t>What really happens (under normal conditions)</a:t>
            </a:r>
          </a:p>
        </p:txBody>
      </p:sp>
      <p:pic>
        <p:nvPicPr>
          <p:cNvPr id="5124" name="Picture 5" descr="oh20030117_156_color2">
            <a:extLst>
              <a:ext uri="{FF2B5EF4-FFF2-40B4-BE49-F238E27FC236}">
                <a16:creationId xmlns:a16="http://schemas.microsoft.com/office/drawing/2014/main" id="{7278ACB1-46D5-4D45-B474-89EE9BECE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2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C360E0-19E1-4CEE-B17E-59EE477DC6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4" name="Slide Number Placeholder 4">
            <a:extLst>
              <a:ext uri="{FF2B5EF4-FFF2-40B4-BE49-F238E27FC236}">
                <a16:creationId xmlns:a16="http://schemas.microsoft.com/office/drawing/2014/main" id="{04F9D68B-6459-40E3-9D34-BC15A9F78E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8BA565-F293-4CED-A4AA-6667B6D8459A}" type="slidenum">
              <a:rPr lang="en-US" altLang="en-US"/>
              <a:pPr eaLnBrk="1" hangingPunct="1"/>
              <a:t>24</a:t>
            </a:fld>
            <a:endParaRPr lang="en-US" altLang="en-US"/>
          </a:p>
        </p:txBody>
      </p:sp>
      <p:sp>
        <p:nvSpPr>
          <p:cNvPr id="7172" name="Rectangle 4">
            <a:extLst>
              <a:ext uri="{FF2B5EF4-FFF2-40B4-BE49-F238E27FC236}">
                <a16:creationId xmlns:a16="http://schemas.microsoft.com/office/drawing/2014/main" id="{72CAC797-169A-4AA1-BAA4-F5DE643EBCD7}"/>
              </a:ext>
            </a:extLst>
          </p:cNvPr>
          <p:cNvSpPr>
            <a:spLocks noGrp="1" noChangeArrowheads="1"/>
          </p:cNvSpPr>
          <p:nvPr>
            <p:ph type="title"/>
          </p:nvPr>
        </p:nvSpPr>
        <p:spPr>
          <a:xfrm>
            <a:off x="5257800" y="381000"/>
            <a:ext cx="3886200" cy="3200400"/>
          </a:xfrm>
        </p:spPr>
        <p:txBody>
          <a:bodyPr/>
          <a:lstStyle/>
          <a:p>
            <a:pPr eaLnBrk="1" hangingPunct="1">
              <a:defRPr/>
            </a:pPr>
            <a:r>
              <a:rPr lang="en-US" sz="4000"/>
              <a:t>Global flood view of fossil formation</a:t>
            </a:r>
          </a:p>
        </p:txBody>
      </p:sp>
      <p:pic>
        <p:nvPicPr>
          <p:cNvPr id="6148" name="Picture 5" descr="oh20030124_158_color2">
            <a:extLst>
              <a:ext uri="{FF2B5EF4-FFF2-40B4-BE49-F238E27FC236}">
                <a16:creationId xmlns:a16="http://schemas.microsoft.com/office/drawing/2014/main" id="{4FC968F2-EABA-48B1-AE61-BDB29ECC3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2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9E79C738-1C85-418B-AD0F-322D5AD91A8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7" name="Slide Number Placeholder 4">
            <a:extLst>
              <a:ext uri="{FF2B5EF4-FFF2-40B4-BE49-F238E27FC236}">
                <a16:creationId xmlns:a16="http://schemas.microsoft.com/office/drawing/2014/main" id="{B48F4A4E-71A4-48FF-94CA-1049A28873B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E9E561-DEDE-40A6-AB96-EB3F59C12B78}" type="slidenum">
              <a:rPr lang="en-US" altLang="en-US"/>
              <a:pPr eaLnBrk="1" hangingPunct="1"/>
              <a:t>25</a:t>
            </a:fld>
            <a:endParaRPr lang="en-US" altLang="en-US"/>
          </a:p>
        </p:txBody>
      </p:sp>
      <p:sp>
        <p:nvSpPr>
          <p:cNvPr id="8196" name="Rectangle 4">
            <a:extLst>
              <a:ext uri="{FF2B5EF4-FFF2-40B4-BE49-F238E27FC236}">
                <a16:creationId xmlns:a16="http://schemas.microsoft.com/office/drawing/2014/main" id="{4AD5CFB3-5E50-40F8-8E34-2A3392EE34EA}"/>
              </a:ext>
            </a:extLst>
          </p:cNvPr>
          <p:cNvSpPr>
            <a:spLocks noGrp="1" noChangeArrowheads="1"/>
          </p:cNvSpPr>
          <p:nvPr>
            <p:ph type="title"/>
          </p:nvPr>
        </p:nvSpPr>
        <p:spPr>
          <a:xfrm>
            <a:off x="5257800" y="533400"/>
            <a:ext cx="3886200" cy="2514600"/>
          </a:xfrm>
        </p:spPr>
        <p:txBody>
          <a:bodyPr/>
          <a:lstStyle/>
          <a:p>
            <a:pPr eaLnBrk="1" hangingPunct="1">
              <a:defRPr/>
            </a:pPr>
            <a:r>
              <a:rPr lang="en-US" sz="4000"/>
              <a:t>Fossils formed catastrophically</a:t>
            </a:r>
          </a:p>
        </p:txBody>
      </p:sp>
      <p:pic>
        <p:nvPicPr>
          <p:cNvPr id="7172" name="Picture 5" descr="oh20030124_157_color2">
            <a:extLst>
              <a:ext uri="{FF2B5EF4-FFF2-40B4-BE49-F238E27FC236}">
                <a16:creationId xmlns:a16="http://schemas.microsoft.com/office/drawing/2014/main" id="{C3E4F873-C525-4D66-96F0-16F6FF96C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2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a:extLst>
              <a:ext uri="{FF2B5EF4-FFF2-40B4-BE49-F238E27FC236}">
                <a16:creationId xmlns:a16="http://schemas.microsoft.com/office/drawing/2014/main" id="{172D4247-BFAD-4FA0-B156-27B3848DB9D8}"/>
              </a:ext>
            </a:extLst>
          </p:cNvPr>
          <p:cNvSpPr txBox="1">
            <a:spLocks noChangeArrowheads="1"/>
          </p:cNvSpPr>
          <p:nvPr/>
        </p:nvSpPr>
        <p:spPr bwMode="auto">
          <a:xfrm>
            <a:off x="5257800" y="4267200"/>
            <a:ext cx="3657600" cy="1200329"/>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C0C0C0"/>
                  </a:outerShdw>
                </a:effectLst>
                <a:latin typeface="Arial" charset="0"/>
              </a:rPr>
              <a:t>“billions of dead things</a:t>
            </a:r>
            <a:br>
              <a:rPr lang="en-US" dirty="0">
                <a:effectLst>
                  <a:outerShdw blurRad="38100" dist="38100" dir="2700000" algn="tl">
                    <a:srgbClr val="C0C0C0"/>
                  </a:outerShdw>
                </a:effectLst>
                <a:latin typeface="Arial" charset="0"/>
              </a:rPr>
            </a:br>
            <a:r>
              <a:rPr lang="en-US" dirty="0">
                <a:effectLst>
                  <a:outerShdw blurRad="38100" dist="38100" dir="2700000" algn="tl">
                    <a:srgbClr val="C0C0C0"/>
                  </a:outerShdw>
                </a:effectLst>
                <a:latin typeface="Arial" charset="0"/>
              </a:rPr>
              <a:t> buried in rock layers</a:t>
            </a:r>
            <a:br>
              <a:rPr lang="en-US" dirty="0">
                <a:effectLst>
                  <a:outerShdw blurRad="38100" dist="38100" dir="2700000" algn="tl">
                    <a:srgbClr val="C0C0C0"/>
                  </a:outerShdw>
                </a:effectLst>
                <a:latin typeface="Arial" charset="0"/>
              </a:rPr>
            </a:br>
            <a:r>
              <a:rPr lang="en-US" dirty="0">
                <a:effectLst>
                  <a:outerShdw blurRad="38100" dist="38100" dir="2700000" algn="tl">
                    <a:srgbClr val="C0C0C0"/>
                  </a:outerShdw>
                </a:effectLst>
                <a:latin typeface="Arial" charset="0"/>
              </a:rPr>
              <a:t> laid down by water</a:t>
            </a:r>
            <a:br>
              <a:rPr lang="en-US" dirty="0">
                <a:effectLst>
                  <a:outerShdw blurRad="38100" dist="38100" dir="2700000" algn="tl">
                    <a:srgbClr val="C0C0C0"/>
                  </a:outerShdw>
                </a:effectLst>
                <a:latin typeface="Arial" charset="0"/>
              </a:rPr>
            </a:br>
            <a:r>
              <a:rPr lang="en-US" dirty="0">
                <a:effectLst>
                  <a:outerShdw blurRad="38100" dist="38100" dir="2700000" algn="tl">
                    <a:srgbClr val="C0C0C0"/>
                  </a:outerShdw>
                </a:effectLst>
                <a:latin typeface="Arial" charset="0"/>
              </a:rPr>
              <a:t> all over the earth” (Ken Ham)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3CC42AC-E190-45CD-B813-99FF879CA2B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4" name="Title 3">
            <a:extLst>
              <a:ext uri="{FF2B5EF4-FFF2-40B4-BE49-F238E27FC236}">
                <a16:creationId xmlns:a16="http://schemas.microsoft.com/office/drawing/2014/main" id="{4AF7D4CC-E77D-4B7D-8C25-AB1BA2A2C7E0}"/>
              </a:ext>
            </a:extLst>
          </p:cNvPr>
          <p:cNvSpPr>
            <a:spLocks noGrp="1"/>
          </p:cNvSpPr>
          <p:nvPr>
            <p:ph type="title"/>
          </p:nvPr>
        </p:nvSpPr>
        <p:spPr/>
        <p:txBody>
          <a:bodyPr/>
          <a:lstStyle/>
          <a:p>
            <a:r>
              <a:rPr lang="en-US" dirty="0"/>
              <a:t>Examples of rapid burial</a:t>
            </a:r>
          </a:p>
        </p:txBody>
      </p:sp>
      <p:pic>
        <p:nvPicPr>
          <p:cNvPr id="7" name="Picture 6" descr="fossilized jellyfish-sm">
            <a:extLst>
              <a:ext uri="{FF2B5EF4-FFF2-40B4-BE49-F238E27FC236}">
                <a16:creationId xmlns:a16="http://schemas.microsoft.com/office/drawing/2014/main" id="{A20DA742-52EF-43AE-9BD1-C475A4003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568" y="1734319"/>
            <a:ext cx="34004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orld-graveyard-fig13">
            <a:extLst>
              <a:ext uri="{FF2B5EF4-FFF2-40B4-BE49-F238E27FC236}">
                <a16:creationId xmlns:a16="http://schemas.microsoft.com/office/drawing/2014/main" id="{138D9143-6576-4D81-BB57-B1DC9FD94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06" y="4099386"/>
            <a:ext cx="4516093" cy="146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orld-graveyard-fig12">
            <a:extLst>
              <a:ext uri="{FF2B5EF4-FFF2-40B4-BE49-F238E27FC236}">
                <a16:creationId xmlns:a16="http://schemas.microsoft.com/office/drawing/2014/main" id="{161C4AF7-CF48-4110-9A53-2BBE43416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07" y="1476400"/>
            <a:ext cx="4516092" cy="15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B170964-B4AF-44DC-A832-2447AAC1AE1E}"/>
              </a:ext>
            </a:extLst>
          </p:cNvPr>
          <p:cNvSpPr txBox="1"/>
          <p:nvPr/>
        </p:nvSpPr>
        <p:spPr>
          <a:xfrm>
            <a:off x="6317713" y="5591944"/>
            <a:ext cx="1608133" cy="369332"/>
          </a:xfrm>
          <a:prstGeom prst="rect">
            <a:avLst/>
          </a:prstGeom>
          <a:noFill/>
        </p:spPr>
        <p:txBody>
          <a:bodyPr wrap="none" rtlCol="0">
            <a:spAutoFit/>
          </a:bodyPr>
          <a:lstStyle/>
          <a:p>
            <a:r>
              <a:rPr lang="en-US" dirty="0"/>
              <a:t>Fossil jellyfish</a:t>
            </a:r>
          </a:p>
        </p:txBody>
      </p:sp>
      <p:sp>
        <p:nvSpPr>
          <p:cNvPr id="11" name="TextBox 10">
            <a:extLst>
              <a:ext uri="{FF2B5EF4-FFF2-40B4-BE49-F238E27FC236}">
                <a16:creationId xmlns:a16="http://schemas.microsoft.com/office/drawing/2014/main" id="{017765DB-463F-4A1A-BAE5-459A56672490}"/>
              </a:ext>
            </a:extLst>
          </p:cNvPr>
          <p:cNvSpPr txBox="1"/>
          <p:nvPr/>
        </p:nvSpPr>
        <p:spPr>
          <a:xfrm>
            <a:off x="762000" y="3124200"/>
            <a:ext cx="3877985" cy="369332"/>
          </a:xfrm>
          <a:prstGeom prst="rect">
            <a:avLst/>
          </a:prstGeom>
          <a:noFill/>
        </p:spPr>
        <p:txBody>
          <a:bodyPr wrap="none" rtlCol="0">
            <a:spAutoFit/>
          </a:bodyPr>
          <a:lstStyle/>
          <a:p>
            <a:r>
              <a:rPr lang="en-US" dirty="0"/>
              <a:t>Fish buried while eating another fish</a:t>
            </a:r>
          </a:p>
        </p:txBody>
      </p:sp>
      <p:sp>
        <p:nvSpPr>
          <p:cNvPr id="12" name="TextBox 11">
            <a:extLst>
              <a:ext uri="{FF2B5EF4-FFF2-40B4-BE49-F238E27FC236}">
                <a16:creationId xmlns:a16="http://schemas.microsoft.com/office/drawing/2014/main" id="{A6AC4411-C3F8-4F6A-828B-C2FA94A93722}"/>
              </a:ext>
            </a:extLst>
          </p:cNvPr>
          <p:cNvSpPr txBox="1"/>
          <p:nvPr/>
        </p:nvSpPr>
        <p:spPr>
          <a:xfrm>
            <a:off x="771792" y="5591944"/>
            <a:ext cx="3095719" cy="369332"/>
          </a:xfrm>
          <a:prstGeom prst="rect">
            <a:avLst/>
          </a:prstGeom>
          <a:noFill/>
        </p:spPr>
        <p:txBody>
          <a:bodyPr wrap="none" rtlCol="0">
            <a:spAutoFit/>
          </a:bodyPr>
          <a:lstStyle/>
          <a:p>
            <a:r>
              <a:rPr lang="en-US" dirty="0"/>
              <a:t>Fish buried while giving birth</a:t>
            </a:r>
          </a:p>
        </p:txBody>
      </p:sp>
    </p:spTree>
    <p:extLst>
      <p:ext uri="{BB962C8B-B14F-4D97-AF65-F5344CB8AC3E}">
        <p14:creationId xmlns:p14="http://schemas.microsoft.com/office/powerpoint/2010/main" val="289775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9AEB0100-7AD0-4BA3-AA74-DAB42A1AD2E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6" name="Slide Number Placeholder 5">
            <a:extLst>
              <a:ext uri="{FF2B5EF4-FFF2-40B4-BE49-F238E27FC236}">
                <a16:creationId xmlns:a16="http://schemas.microsoft.com/office/drawing/2014/main" id="{D999594D-86EF-4E85-B36D-090F42CCA31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C1FB5F-A4DC-4B2A-B62E-602135E294A0}" type="slidenum">
              <a:rPr lang="en-US" altLang="en-US"/>
              <a:pPr eaLnBrk="1" hangingPunct="1"/>
              <a:t>27</a:t>
            </a:fld>
            <a:endParaRPr lang="en-US" altLang="en-US"/>
          </a:p>
        </p:txBody>
      </p:sp>
      <p:sp>
        <p:nvSpPr>
          <p:cNvPr id="29698" name="Rectangle 2">
            <a:extLst>
              <a:ext uri="{FF2B5EF4-FFF2-40B4-BE49-F238E27FC236}">
                <a16:creationId xmlns:a16="http://schemas.microsoft.com/office/drawing/2014/main" id="{CFFF77B1-622E-411C-9B68-CE1B389A4972}"/>
              </a:ext>
            </a:extLst>
          </p:cNvPr>
          <p:cNvSpPr>
            <a:spLocks noGrp="1" noChangeArrowheads="1"/>
          </p:cNvSpPr>
          <p:nvPr>
            <p:ph type="title"/>
          </p:nvPr>
        </p:nvSpPr>
        <p:spPr>
          <a:xfrm>
            <a:off x="4114800" y="0"/>
            <a:ext cx="4572000" cy="1066800"/>
          </a:xfrm>
        </p:spPr>
        <p:txBody>
          <a:bodyPr/>
          <a:lstStyle/>
          <a:p>
            <a:pPr eaLnBrk="1" hangingPunct="1">
              <a:defRPr/>
            </a:pPr>
            <a:r>
              <a:rPr lang="en-US" dirty="0"/>
              <a:t>Fossil layers</a:t>
            </a:r>
          </a:p>
        </p:txBody>
      </p:sp>
      <p:sp>
        <p:nvSpPr>
          <p:cNvPr id="29699" name="Rectangle 3">
            <a:extLst>
              <a:ext uri="{FF2B5EF4-FFF2-40B4-BE49-F238E27FC236}">
                <a16:creationId xmlns:a16="http://schemas.microsoft.com/office/drawing/2014/main" id="{75FCFFA3-1886-4E3D-90D0-2E783FB134F9}"/>
              </a:ext>
            </a:extLst>
          </p:cNvPr>
          <p:cNvSpPr>
            <a:spLocks noGrp="1" noChangeArrowheads="1"/>
          </p:cNvSpPr>
          <p:nvPr>
            <p:ph type="body" idx="1"/>
          </p:nvPr>
        </p:nvSpPr>
        <p:spPr>
          <a:xfrm>
            <a:off x="4572000" y="838200"/>
            <a:ext cx="4343400" cy="4525963"/>
          </a:xfrm>
        </p:spPr>
        <p:txBody>
          <a:bodyPr/>
          <a:lstStyle/>
          <a:p>
            <a:pPr eaLnBrk="1" hangingPunct="1">
              <a:lnSpc>
                <a:spcPct val="90000"/>
              </a:lnSpc>
              <a:defRPr/>
            </a:pPr>
            <a:r>
              <a:rPr lang="en-US" sz="2400" dirty="0"/>
              <a:t>The geologic column does not exist anywhere on earth</a:t>
            </a:r>
          </a:p>
          <a:p>
            <a:pPr lvl="1" eaLnBrk="1" hangingPunct="1">
              <a:lnSpc>
                <a:spcPct val="90000"/>
              </a:lnSpc>
              <a:defRPr/>
            </a:pPr>
            <a:r>
              <a:rPr lang="en-US" sz="2000" dirty="0"/>
              <a:t>If existed all together in one place, would be 100 miles thick* </a:t>
            </a:r>
            <a:r>
              <a:rPr lang="en-US" sz="1600" dirty="0"/>
              <a:t>(max thickness &lt;50 mi; many layers in the one ‘complete’ location in Poland must be much thinner than expected)</a:t>
            </a:r>
            <a:endParaRPr lang="en-US" sz="2000" dirty="0"/>
          </a:p>
          <a:p>
            <a:pPr eaLnBrk="1" hangingPunct="1">
              <a:lnSpc>
                <a:spcPct val="90000"/>
              </a:lnSpc>
              <a:defRPr/>
            </a:pPr>
            <a:r>
              <a:rPr lang="en-US" sz="2400" dirty="0"/>
              <a:t>Frequent missing layers</a:t>
            </a:r>
          </a:p>
          <a:p>
            <a:pPr eaLnBrk="1" hangingPunct="1">
              <a:lnSpc>
                <a:spcPct val="90000"/>
              </a:lnSpc>
              <a:defRPr/>
            </a:pPr>
            <a:r>
              <a:rPr lang="en-US" sz="2400" dirty="0"/>
              <a:t>Frequent layers out of order</a:t>
            </a:r>
          </a:p>
          <a:p>
            <a:pPr eaLnBrk="1" hangingPunct="1">
              <a:lnSpc>
                <a:spcPct val="90000"/>
              </a:lnSpc>
              <a:defRPr/>
            </a:pPr>
            <a:r>
              <a:rPr lang="en-US" sz="2400" dirty="0"/>
              <a:t>Species just appear, not one verified transitional form of the countless that should be there</a:t>
            </a:r>
          </a:p>
          <a:p>
            <a:pPr eaLnBrk="1" hangingPunct="1">
              <a:lnSpc>
                <a:spcPct val="90000"/>
              </a:lnSpc>
              <a:defRPr/>
            </a:pPr>
            <a:r>
              <a:rPr lang="en-US" sz="2400" dirty="0"/>
              <a:t>‘Primitive’ fossils at bottom are not primitive (ex. complex eye of trilobites)</a:t>
            </a:r>
          </a:p>
        </p:txBody>
      </p:sp>
      <p:pic>
        <p:nvPicPr>
          <p:cNvPr id="8197" name="Picture 5" descr="geologicTimeTable-fromfossilrecordppt2">
            <a:extLst>
              <a:ext uri="{FF2B5EF4-FFF2-40B4-BE49-F238E27FC236}">
                <a16:creationId xmlns:a16="http://schemas.microsoft.com/office/drawing/2014/main" id="{52CBBC7B-1411-4F43-B1C4-26EA3BA6D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457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a:extLst>
              <a:ext uri="{FF2B5EF4-FFF2-40B4-BE49-F238E27FC236}">
                <a16:creationId xmlns:a16="http://schemas.microsoft.com/office/drawing/2014/main" id="{8E85F56E-0FED-474B-A454-D4D8E78CC5FF}"/>
              </a:ext>
            </a:extLst>
          </p:cNvPr>
          <p:cNvSpPr txBox="1">
            <a:spLocks noChangeArrowheads="1"/>
          </p:cNvSpPr>
          <p:nvPr/>
        </p:nvSpPr>
        <p:spPr bwMode="auto">
          <a:xfrm>
            <a:off x="4648200" y="6289675"/>
            <a:ext cx="422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Unlocking the Geologic Record</a:t>
            </a:r>
          </a:p>
          <a:p>
            <a:pPr eaLnBrk="1" hangingPunct="1"/>
            <a:r>
              <a:rPr lang="en-US" altLang="en-US" sz="1200"/>
              <a:t>http://www.answersingenesis.org/articles/ee/geologic-record</a:t>
            </a:r>
          </a:p>
        </p:txBody>
      </p:sp>
      <p:sp>
        <p:nvSpPr>
          <p:cNvPr id="8" name="Text Box 6">
            <a:extLst>
              <a:ext uri="{FF2B5EF4-FFF2-40B4-BE49-F238E27FC236}">
                <a16:creationId xmlns:a16="http://schemas.microsoft.com/office/drawing/2014/main" id="{7385BC77-7D08-443F-96F4-C5C5A2DEB067}"/>
              </a:ext>
            </a:extLst>
          </p:cNvPr>
          <p:cNvSpPr txBox="1">
            <a:spLocks noChangeArrowheads="1"/>
          </p:cNvSpPr>
          <p:nvPr/>
        </p:nvSpPr>
        <p:spPr bwMode="auto">
          <a:xfrm>
            <a:off x="-24582" y="2878392"/>
            <a:ext cx="1781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FF0000"/>
                </a:solidFill>
              </a:rPr>
              <a:t>230 m years ago</a:t>
            </a:r>
          </a:p>
        </p:txBody>
      </p:sp>
      <p:sp>
        <p:nvSpPr>
          <p:cNvPr id="9" name="Text Box 7">
            <a:extLst>
              <a:ext uri="{FF2B5EF4-FFF2-40B4-BE49-F238E27FC236}">
                <a16:creationId xmlns:a16="http://schemas.microsoft.com/office/drawing/2014/main" id="{12011D58-BC9F-46EE-91C2-9461C7B18D1D}"/>
              </a:ext>
            </a:extLst>
          </p:cNvPr>
          <p:cNvSpPr txBox="1">
            <a:spLocks noChangeArrowheads="1"/>
          </p:cNvSpPr>
          <p:nvPr/>
        </p:nvSpPr>
        <p:spPr bwMode="auto">
          <a:xfrm>
            <a:off x="-24582" y="5201879"/>
            <a:ext cx="1781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rPr>
              <a:t>425 m years ago</a:t>
            </a:r>
          </a:p>
        </p:txBody>
      </p:sp>
      <p:sp>
        <p:nvSpPr>
          <p:cNvPr id="10" name="Text Box 8">
            <a:extLst>
              <a:ext uri="{FF2B5EF4-FFF2-40B4-BE49-F238E27FC236}">
                <a16:creationId xmlns:a16="http://schemas.microsoft.com/office/drawing/2014/main" id="{CD4CC855-088E-42CA-BE9D-AF0E77CF5799}"/>
              </a:ext>
            </a:extLst>
          </p:cNvPr>
          <p:cNvSpPr txBox="1">
            <a:spLocks noChangeArrowheads="1"/>
          </p:cNvSpPr>
          <p:nvPr/>
        </p:nvSpPr>
        <p:spPr bwMode="auto">
          <a:xfrm>
            <a:off x="-24582" y="6115664"/>
            <a:ext cx="1781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FF0000"/>
                </a:solidFill>
              </a:rPr>
              <a:t>600 m years ago</a:t>
            </a:r>
          </a:p>
        </p:txBody>
      </p:sp>
      <p:sp>
        <p:nvSpPr>
          <p:cNvPr id="11" name="Text Box 9">
            <a:extLst>
              <a:ext uri="{FF2B5EF4-FFF2-40B4-BE49-F238E27FC236}">
                <a16:creationId xmlns:a16="http://schemas.microsoft.com/office/drawing/2014/main" id="{25A913DE-A506-4D43-A4D7-2F1143427E64}"/>
              </a:ext>
            </a:extLst>
          </p:cNvPr>
          <p:cNvSpPr txBox="1">
            <a:spLocks noChangeArrowheads="1"/>
          </p:cNvSpPr>
          <p:nvPr/>
        </p:nvSpPr>
        <p:spPr bwMode="auto">
          <a:xfrm>
            <a:off x="-24582" y="1391879"/>
            <a:ext cx="17251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FF0000"/>
                </a:solidFill>
              </a:rPr>
              <a:t> 63 m years ago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a:extLst>
              <a:ext uri="{FF2B5EF4-FFF2-40B4-BE49-F238E27FC236}">
                <a16:creationId xmlns:a16="http://schemas.microsoft.com/office/drawing/2014/main" id="{F32548C3-3993-421D-AE82-74AAF8B2520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1" y="0"/>
            <a:ext cx="9144000" cy="6858000"/>
          </a:xfrm>
          <a:prstGeom prst="rect">
            <a:avLst/>
          </a:prstGeom>
          <a:noFill/>
          <a:ln w="9525">
            <a:noFill/>
            <a:miter lim="800000"/>
            <a:headEnd/>
            <a:tailEnd/>
          </a:ln>
          <a:effectLst/>
        </p:spPr>
      </p:pic>
      <p:sp>
        <p:nvSpPr>
          <p:cNvPr id="4" name="Title 1">
            <a:extLst>
              <a:ext uri="{FF2B5EF4-FFF2-40B4-BE49-F238E27FC236}">
                <a16:creationId xmlns:a16="http://schemas.microsoft.com/office/drawing/2014/main" id="{ECB9F759-7B9F-4366-A379-64AF41D07183}"/>
              </a:ext>
            </a:extLst>
          </p:cNvPr>
          <p:cNvSpPr txBox="1">
            <a:spLocks/>
          </p:cNvSpPr>
          <p:nvPr/>
        </p:nvSpPr>
        <p:spPr>
          <a:xfrm>
            <a:off x="152400" y="274638"/>
            <a:ext cx="3048000" cy="1630362"/>
          </a:xfrm>
          <a:prstGeom prst="rect">
            <a:avLst/>
          </a:prstGeom>
        </p:spPr>
        <p:txBody>
          <a:bodyPr/>
          <a:lst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a:lstStyle>
          <a:p>
            <a:pPr algn="l" eaLnBrk="1" hangingPunct="1">
              <a:defRPr/>
            </a:pPr>
            <a:r>
              <a:rPr lang="en-US" sz="4000" kern="0" dirty="0"/>
              <a:t>The Geologic Column</a:t>
            </a:r>
          </a:p>
        </p:txBody>
      </p:sp>
      <p:sp>
        <p:nvSpPr>
          <p:cNvPr id="5" name="Slide Number Placeholder 3">
            <a:extLst>
              <a:ext uri="{FF2B5EF4-FFF2-40B4-BE49-F238E27FC236}">
                <a16:creationId xmlns:a16="http://schemas.microsoft.com/office/drawing/2014/main" id="{C5872765-6117-4C15-8266-017F3F763FA6}"/>
              </a:ext>
            </a:extLst>
          </p:cNvPr>
          <p:cNvSpPr>
            <a:spLocks noGrp="1"/>
          </p:cNvSpPr>
          <p:nvPr>
            <p:ph type="sldNum" sz="quarter" idx="12"/>
          </p:nvPr>
        </p:nvSpPr>
        <p:spPr>
          <a:xfrm>
            <a:off x="7010400" y="6381750"/>
            <a:ext cx="2133600" cy="476250"/>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641D48B-40DC-41D3-B32E-3F91F3390E70}" type="slidenum">
              <a:rPr lang="en-US" altLang="en-US" smtClean="0"/>
              <a:pPr eaLnBrk="1" hangingPunct="1">
                <a:defRPr/>
              </a:pPr>
              <a:t>28</a:t>
            </a:fld>
            <a:endParaRPr lang="en-US" altLang="en-US"/>
          </a:p>
        </p:txBody>
      </p:sp>
      <p:pic>
        <p:nvPicPr>
          <p:cNvPr id="6" name="Picture 4" descr="geologicTimeTable-fromfossilrecordppt2">
            <a:extLst>
              <a:ext uri="{FF2B5EF4-FFF2-40B4-BE49-F238E27FC236}">
                <a16:creationId xmlns:a16="http://schemas.microsoft.com/office/drawing/2014/main" id="{5E423BC5-A11D-403B-BC9F-6CC8A4C5E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0"/>
            <a:ext cx="5695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Brace 6">
            <a:extLst>
              <a:ext uri="{FF2B5EF4-FFF2-40B4-BE49-F238E27FC236}">
                <a16:creationId xmlns:a16="http://schemas.microsoft.com/office/drawing/2014/main" id="{5BDE920E-DDD7-4EAE-B996-CF4D57B6AC24}"/>
              </a:ext>
            </a:extLst>
          </p:cNvPr>
          <p:cNvSpPr/>
          <p:nvPr/>
        </p:nvSpPr>
        <p:spPr>
          <a:xfrm>
            <a:off x="1905000" y="3048000"/>
            <a:ext cx="1600200" cy="381000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Left Brace 7">
            <a:extLst>
              <a:ext uri="{FF2B5EF4-FFF2-40B4-BE49-F238E27FC236}">
                <a16:creationId xmlns:a16="http://schemas.microsoft.com/office/drawing/2014/main" id="{040CC991-172B-4ADA-BB18-22467CB965B2}"/>
              </a:ext>
            </a:extLst>
          </p:cNvPr>
          <p:cNvSpPr/>
          <p:nvPr/>
        </p:nvSpPr>
        <p:spPr>
          <a:xfrm>
            <a:off x="2819400" y="1524000"/>
            <a:ext cx="762000" cy="137160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Left Brace 8">
            <a:extLst>
              <a:ext uri="{FF2B5EF4-FFF2-40B4-BE49-F238E27FC236}">
                <a16:creationId xmlns:a16="http://schemas.microsoft.com/office/drawing/2014/main" id="{96F619D6-6866-4859-9037-A8A0C651282A}"/>
              </a:ext>
            </a:extLst>
          </p:cNvPr>
          <p:cNvSpPr/>
          <p:nvPr/>
        </p:nvSpPr>
        <p:spPr>
          <a:xfrm>
            <a:off x="2819400" y="533400"/>
            <a:ext cx="762000" cy="91440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TextBox 8">
            <a:extLst>
              <a:ext uri="{FF2B5EF4-FFF2-40B4-BE49-F238E27FC236}">
                <a16:creationId xmlns:a16="http://schemas.microsoft.com/office/drawing/2014/main" id="{7F598090-777D-425B-8095-BA2AAB034740}"/>
              </a:ext>
            </a:extLst>
          </p:cNvPr>
          <p:cNvSpPr txBox="1">
            <a:spLocks noChangeArrowheads="1"/>
          </p:cNvSpPr>
          <p:nvPr/>
        </p:nvSpPr>
        <p:spPr bwMode="auto">
          <a:xfrm>
            <a:off x="304800" y="4724400"/>
            <a:ext cx="168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Grand Canyon</a:t>
            </a:r>
          </a:p>
        </p:txBody>
      </p:sp>
      <p:sp>
        <p:nvSpPr>
          <p:cNvPr id="11" name="TextBox 9">
            <a:extLst>
              <a:ext uri="{FF2B5EF4-FFF2-40B4-BE49-F238E27FC236}">
                <a16:creationId xmlns:a16="http://schemas.microsoft.com/office/drawing/2014/main" id="{91DE1F7F-1F13-4F2A-BFE0-5F8DFCDB1EF2}"/>
              </a:ext>
            </a:extLst>
          </p:cNvPr>
          <p:cNvSpPr txBox="1">
            <a:spLocks noChangeArrowheads="1"/>
          </p:cNvSpPr>
          <p:nvPr/>
        </p:nvSpPr>
        <p:spPr bwMode="auto">
          <a:xfrm>
            <a:off x="2057400" y="20574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Zion</a:t>
            </a:r>
          </a:p>
        </p:txBody>
      </p:sp>
      <p:sp>
        <p:nvSpPr>
          <p:cNvPr id="12" name="TextBox 10">
            <a:extLst>
              <a:ext uri="{FF2B5EF4-FFF2-40B4-BE49-F238E27FC236}">
                <a16:creationId xmlns:a16="http://schemas.microsoft.com/office/drawing/2014/main" id="{38BAAD22-BC07-4EE3-AF20-5178C9E962D7}"/>
              </a:ext>
            </a:extLst>
          </p:cNvPr>
          <p:cNvSpPr txBox="1">
            <a:spLocks noChangeArrowheads="1"/>
          </p:cNvSpPr>
          <p:nvPr/>
        </p:nvSpPr>
        <p:spPr bwMode="auto">
          <a:xfrm>
            <a:off x="1981200" y="8382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Bryce</a:t>
            </a:r>
          </a:p>
        </p:txBody>
      </p:sp>
      <p:sp>
        <p:nvSpPr>
          <p:cNvPr id="13" name="Left Brace 12">
            <a:extLst>
              <a:ext uri="{FF2B5EF4-FFF2-40B4-BE49-F238E27FC236}">
                <a16:creationId xmlns:a16="http://schemas.microsoft.com/office/drawing/2014/main" id="{A9D7CEE7-191B-49A6-9099-23ED19D92C46}"/>
              </a:ext>
            </a:extLst>
          </p:cNvPr>
          <p:cNvSpPr/>
          <p:nvPr/>
        </p:nvSpPr>
        <p:spPr>
          <a:xfrm>
            <a:off x="3657600" y="4876800"/>
            <a:ext cx="533400" cy="83820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4" name="TextBox 12">
            <a:extLst>
              <a:ext uri="{FF2B5EF4-FFF2-40B4-BE49-F238E27FC236}">
                <a16:creationId xmlns:a16="http://schemas.microsoft.com/office/drawing/2014/main" id="{2F4B992B-B1F4-406C-93AF-130DC77F63E0}"/>
              </a:ext>
            </a:extLst>
          </p:cNvPr>
          <p:cNvSpPr txBox="1">
            <a:spLocks noChangeArrowheads="1"/>
          </p:cNvSpPr>
          <p:nvPr/>
        </p:nvSpPr>
        <p:spPr bwMode="auto">
          <a:xfrm>
            <a:off x="2743200" y="51054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Missing!</a:t>
            </a:r>
          </a:p>
        </p:txBody>
      </p:sp>
      <p:sp>
        <p:nvSpPr>
          <p:cNvPr id="15" name="Left Brace 14">
            <a:extLst>
              <a:ext uri="{FF2B5EF4-FFF2-40B4-BE49-F238E27FC236}">
                <a16:creationId xmlns:a16="http://schemas.microsoft.com/office/drawing/2014/main" id="{A21B3DA3-8D48-45B9-80D2-AE7EE793D173}"/>
              </a:ext>
            </a:extLst>
          </p:cNvPr>
          <p:cNvSpPr/>
          <p:nvPr/>
        </p:nvSpPr>
        <p:spPr>
          <a:xfrm>
            <a:off x="3886200" y="4343400"/>
            <a:ext cx="304800" cy="45720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6" name="TextBox 14">
            <a:extLst>
              <a:ext uri="{FF2B5EF4-FFF2-40B4-BE49-F238E27FC236}">
                <a16:creationId xmlns:a16="http://schemas.microsoft.com/office/drawing/2014/main" id="{9105054B-6336-4D8D-B5C5-3F1CD3A81ECE}"/>
              </a:ext>
            </a:extLst>
          </p:cNvPr>
          <p:cNvSpPr txBox="1">
            <a:spLocks noChangeArrowheads="1"/>
          </p:cNvSpPr>
          <p:nvPr/>
        </p:nvSpPr>
        <p:spPr bwMode="auto">
          <a:xfrm>
            <a:off x="2209800" y="4419600"/>
            <a:ext cx="177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Partially missing?</a:t>
            </a:r>
          </a:p>
        </p:txBody>
      </p:sp>
      <p:sp>
        <p:nvSpPr>
          <p:cNvPr id="17" name="Left Brace 16">
            <a:extLst>
              <a:ext uri="{FF2B5EF4-FFF2-40B4-BE49-F238E27FC236}">
                <a16:creationId xmlns:a16="http://schemas.microsoft.com/office/drawing/2014/main" id="{BB87E4D1-AA60-40D9-A37B-C1BDB0F77E09}"/>
              </a:ext>
            </a:extLst>
          </p:cNvPr>
          <p:cNvSpPr/>
          <p:nvPr/>
        </p:nvSpPr>
        <p:spPr>
          <a:xfrm rot="10800000">
            <a:off x="5486400" y="3429000"/>
            <a:ext cx="1219200" cy="3276600"/>
          </a:xfrm>
          <a:prstGeom prst="leftBrace">
            <a:avLst/>
          </a:prstGeom>
          <a:solidFill>
            <a:schemeClr val="accent1">
              <a:alpha val="75000"/>
            </a:schemeClr>
          </a:solidFill>
          <a:ln w="127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8" name="TextBox 16">
            <a:extLst>
              <a:ext uri="{FF2B5EF4-FFF2-40B4-BE49-F238E27FC236}">
                <a16:creationId xmlns:a16="http://schemas.microsoft.com/office/drawing/2014/main" id="{29B29D04-6A76-4E54-B3A7-78229D03A203}"/>
              </a:ext>
            </a:extLst>
          </p:cNvPr>
          <p:cNvSpPr txBox="1">
            <a:spLocks noChangeArrowheads="1"/>
          </p:cNvSpPr>
          <p:nvPr/>
        </p:nvSpPr>
        <p:spPr bwMode="auto">
          <a:xfrm>
            <a:off x="6705600" y="4876800"/>
            <a:ext cx="671513" cy="369888"/>
          </a:xfrm>
          <a:prstGeom prst="rect">
            <a:avLst/>
          </a:prstGeom>
          <a:solidFill>
            <a:schemeClr val="accent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Ohio</a:t>
            </a:r>
          </a:p>
        </p:txBody>
      </p:sp>
      <p:sp>
        <p:nvSpPr>
          <p:cNvPr id="20" name="TextBox 17">
            <a:extLst>
              <a:ext uri="{FF2B5EF4-FFF2-40B4-BE49-F238E27FC236}">
                <a16:creationId xmlns:a16="http://schemas.microsoft.com/office/drawing/2014/main" id="{C46B3996-932A-49DA-A039-56CB9E4841D6}"/>
              </a:ext>
            </a:extLst>
          </p:cNvPr>
          <p:cNvSpPr txBox="1">
            <a:spLocks noChangeArrowheads="1"/>
          </p:cNvSpPr>
          <p:nvPr/>
        </p:nvSpPr>
        <p:spPr bwMode="auto">
          <a:xfrm>
            <a:off x="0" y="2438400"/>
            <a:ext cx="2667000" cy="1816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Only a portion of the geologic column exists in the grand canyon</a:t>
            </a:r>
          </a:p>
          <a:p>
            <a:pPr eaLnBrk="1" hangingPunct="1">
              <a:spcBef>
                <a:spcPct val="0"/>
              </a:spcBef>
              <a:buFontTx/>
              <a:buNone/>
            </a:pPr>
            <a:r>
              <a:rPr lang="en-US" altLang="en-US" sz="1600" dirty="0"/>
              <a:t>If combined with Zion and Bryce which are in the same region of the country, you get most of the column</a:t>
            </a:r>
          </a:p>
        </p:txBody>
      </p:sp>
    </p:spTree>
    <p:extLst>
      <p:ext uri="{BB962C8B-B14F-4D97-AF65-F5344CB8AC3E}">
        <p14:creationId xmlns:p14="http://schemas.microsoft.com/office/powerpoint/2010/main" val="917824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4B0F7D2-DB20-438E-AA93-0DAD515B962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AF4BA67-8861-411A-A619-BA7E268A36B4}" type="slidenum">
              <a:rPr lang="en-US" altLang="en-US" smtClean="0"/>
              <a:pPr eaLnBrk="1" hangingPunct="1">
                <a:defRPr/>
              </a:pPr>
              <a:t>29</a:t>
            </a:fld>
            <a:endParaRPr lang="en-US" altLang="en-US"/>
          </a:p>
        </p:txBody>
      </p:sp>
      <p:sp>
        <p:nvSpPr>
          <p:cNvPr id="14338" name="Rectangle 2">
            <a:extLst>
              <a:ext uri="{FF2B5EF4-FFF2-40B4-BE49-F238E27FC236}">
                <a16:creationId xmlns:a16="http://schemas.microsoft.com/office/drawing/2014/main" id="{0F3D924B-644E-41B8-A2DC-F8D7674D2D72}"/>
              </a:ext>
            </a:extLst>
          </p:cNvPr>
          <p:cNvSpPr>
            <a:spLocks noGrp="1" noChangeArrowheads="1"/>
          </p:cNvSpPr>
          <p:nvPr>
            <p:ph type="title"/>
          </p:nvPr>
        </p:nvSpPr>
        <p:spPr/>
        <p:txBody>
          <a:bodyPr/>
          <a:lstStyle/>
          <a:p>
            <a:pPr eaLnBrk="1" hangingPunct="1">
              <a:defRPr/>
            </a:pPr>
            <a:r>
              <a:rPr lang="en-US"/>
              <a:t>Things form rapidly</a:t>
            </a:r>
          </a:p>
        </p:txBody>
      </p:sp>
      <p:sp>
        <p:nvSpPr>
          <p:cNvPr id="14339" name="Rectangle 3">
            <a:extLst>
              <a:ext uri="{FF2B5EF4-FFF2-40B4-BE49-F238E27FC236}">
                <a16:creationId xmlns:a16="http://schemas.microsoft.com/office/drawing/2014/main" id="{0DE06943-E8AF-4AFA-AE79-FAB5E895FEFB}"/>
              </a:ext>
            </a:extLst>
          </p:cNvPr>
          <p:cNvSpPr>
            <a:spLocks noGrp="1" noChangeArrowheads="1"/>
          </p:cNvSpPr>
          <p:nvPr>
            <p:ph type="body" idx="1"/>
          </p:nvPr>
        </p:nvSpPr>
        <p:spPr/>
        <p:txBody>
          <a:bodyPr/>
          <a:lstStyle/>
          <a:p>
            <a:pPr eaLnBrk="1" hangingPunct="1">
              <a:lnSpc>
                <a:spcPct val="90000"/>
              </a:lnSpc>
              <a:defRPr/>
            </a:pPr>
            <a:r>
              <a:rPr lang="en-US"/>
              <a:t>Items thought to take a long time to form shown to form quickly</a:t>
            </a:r>
          </a:p>
          <a:p>
            <a:pPr lvl="1" eaLnBrk="1" hangingPunct="1">
              <a:lnSpc>
                <a:spcPct val="90000"/>
              </a:lnSpc>
              <a:defRPr/>
            </a:pPr>
            <a:r>
              <a:rPr lang="en-US"/>
              <a:t>Coal and oil formed rapidly in lab tests</a:t>
            </a:r>
          </a:p>
          <a:p>
            <a:pPr lvl="1" eaLnBrk="1" hangingPunct="1">
              <a:lnSpc>
                <a:spcPct val="90000"/>
              </a:lnSpc>
              <a:defRPr/>
            </a:pPr>
            <a:r>
              <a:rPr lang="en-US"/>
              <a:t>‘young’ oil found coming from volcanic vents in ocean</a:t>
            </a:r>
          </a:p>
          <a:p>
            <a:pPr lvl="1" eaLnBrk="1" hangingPunct="1">
              <a:lnSpc>
                <a:spcPct val="90000"/>
              </a:lnSpc>
              <a:defRPr/>
            </a:pPr>
            <a:r>
              <a:rPr lang="en-US"/>
              <a:t>Mammoth selenite (sp) crystals naturally forming in just 30-100 years</a:t>
            </a:r>
          </a:p>
          <a:p>
            <a:pPr lvl="1" eaLnBrk="1" hangingPunct="1">
              <a:lnSpc>
                <a:spcPct val="90000"/>
              </a:lnSpc>
              <a:defRPr/>
            </a:pPr>
            <a:r>
              <a:rPr lang="en-US"/>
              <a:t>Stalactites forming rapidly under man made structures</a:t>
            </a:r>
          </a:p>
          <a:p>
            <a:pPr lvl="1" eaLnBrk="1" hangingPunct="1">
              <a:lnSpc>
                <a:spcPct val="90000"/>
              </a:lnSpc>
              <a:defRPr/>
            </a:pPr>
            <a:r>
              <a:rPr lang="en-US"/>
              <a:t>Rapid petrification </a:t>
            </a:r>
          </a:p>
        </p:txBody>
      </p:sp>
      <p:pic>
        <p:nvPicPr>
          <p:cNvPr id="14345" name="Picture 9" descr="202Cave">
            <a:extLst>
              <a:ext uri="{FF2B5EF4-FFF2-40B4-BE49-F238E27FC236}">
                <a16:creationId xmlns:a16="http://schemas.microsoft.com/office/drawing/2014/main" id="{BCD34D2C-0027-41FA-BDCD-42E29780D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31686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a:extLst>
              <a:ext uri="{FF2B5EF4-FFF2-40B4-BE49-F238E27FC236}">
                <a16:creationId xmlns:a16="http://schemas.microsoft.com/office/drawing/2014/main" id="{82BA00A3-90F9-4165-8AD6-65A4F3D52615}"/>
              </a:ext>
            </a:extLst>
          </p:cNvPr>
          <p:cNvSpPr txBox="1">
            <a:spLocks noChangeArrowheads="1"/>
          </p:cNvSpPr>
          <p:nvPr/>
        </p:nvSpPr>
        <p:spPr bwMode="auto">
          <a:xfrm>
            <a:off x="2362200" y="4419600"/>
            <a:ext cx="3209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accent1"/>
                </a:solidFill>
              </a:rPr>
              <a:t>In a 55 year old mine</a:t>
            </a:r>
          </a:p>
        </p:txBody>
      </p:sp>
      <p:sp>
        <p:nvSpPr>
          <p:cNvPr id="14343" name="Text Box 7">
            <a:extLst>
              <a:ext uri="{FF2B5EF4-FFF2-40B4-BE49-F238E27FC236}">
                <a16:creationId xmlns:a16="http://schemas.microsoft.com/office/drawing/2014/main" id="{A8A8EFFD-9B2C-4155-8E13-E1345108413A}"/>
              </a:ext>
            </a:extLst>
          </p:cNvPr>
          <p:cNvSpPr txBox="1">
            <a:spLocks noChangeArrowheads="1"/>
          </p:cNvSpPr>
          <p:nvPr/>
        </p:nvSpPr>
        <p:spPr bwMode="auto">
          <a:xfrm>
            <a:off x="0" y="2819400"/>
            <a:ext cx="3733800" cy="830263"/>
          </a:xfrm>
          <a:prstGeom prst="rect">
            <a:avLst/>
          </a:prstGeom>
          <a:solidFill>
            <a:schemeClr val="accent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rPr>
              <a:t>Petrified bag of flower from 1886 eruption</a:t>
            </a:r>
          </a:p>
        </p:txBody>
      </p:sp>
      <p:pic>
        <p:nvPicPr>
          <p:cNvPr id="14341" name="Picture 5" descr="p18_flour">
            <a:extLst>
              <a:ext uri="{FF2B5EF4-FFF2-40B4-BE49-F238E27FC236}">
                <a16:creationId xmlns:a16="http://schemas.microsoft.com/office/drawing/2014/main" id="{A9691458-ED0D-46C3-A344-20C31309F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433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p19_hat">
            <a:extLst>
              <a:ext uri="{FF2B5EF4-FFF2-40B4-BE49-F238E27FC236}">
                <a16:creationId xmlns:a16="http://schemas.microsoft.com/office/drawing/2014/main" id="{BFB26E2C-5319-47FC-8DCA-58967B2DF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038" y="0"/>
            <a:ext cx="50339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8">
            <a:extLst>
              <a:ext uri="{FF2B5EF4-FFF2-40B4-BE49-F238E27FC236}">
                <a16:creationId xmlns:a16="http://schemas.microsoft.com/office/drawing/2014/main" id="{16A24303-BAED-47DC-A5DA-33EEE6A5F298}"/>
              </a:ext>
            </a:extLst>
          </p:cNvPr>
          <p:cNvSpPr txBox="1">
            <a:spLocks noChangeArrowheads="1"/>
          </p:cNvSpPr>
          <p:nvPr/>
        </p:nvSpPr>
        <p:spPr bwMode="auto">
          <a:xfrm>
            <a:off x="5181600" y="2667000"/>
            <a:ext cx="3519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rPr>
              <a:t>Petrified bowler hat</a:t>
            </a:r>
          </a:p>
        </p:txBody>
      </p:sp>
      <p:pic>
        <p:nvPicPr>
          <p:cNvPr id="14342" name="Picture 6" descr="p18_Ham">
            <a:extLst>
              <a:ext uri="{FF2B5EF4-FFF2-40B4-BE49-F238E27FC236}">
                <a16:creationId xmlns:a16="http://schemas.microsoft.com/office/drawing/2014/main" id="{95661954-352A-4252-8D42-7A94CAE03E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881438"/>
            <a:ext cx="45466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checkerboard(across)">
                                      <p:cBhvr>
                                        <p:cTn id="27" dur="500"/>
                                        <p:tgtEl>
                                          <p:spTgt spid="14339">
                                            <p:txEl>
                                              <p:pRg st="4" end="4"/>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4345"/>
                                        </p:tgtEl>
                                        <p:attrNameLst>
                                          <p:attrName>style.visibility</p:attrName>
                                        </p:attrNameLst>
                                      </p:cBhvr>
                                      <p:to>
                                        <p:strVal val="visible"/>
                                      </p:to>
                                    </p:set>
                                    <p:animEffect transition="in" filter="box(in)">
                                      <p:cBhvr>
                                        <p:cTn id="30" dur="500"/>
                                        <p:tgtEl>
                                          <p:spTgt spid="14345"/>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4346"/>
                                        </p:tgtEl>
                                        <p:attrNameLst>
                                          <p:attrName>style.visibility</p:attrName>
                                        </p:attrNameLst>
                                      </p:cBhvr>
                                      <p:to>
                                        <p:strVal val="visible"/>
                                      </p:to>
                                    </p:set>
                                    <p:animEffect transition="in" filter="box(in)">
                                      <p:cBhvr>
                                        <p:cTn id="33" dur="500"/>
                                        <p:tgtEl>
                                          <p:spTgt spid="143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4339">
                                            <p:txEl>
                                              <p:pRg st="5" end="5"/>
                                            </p:txEl>
                                          </p:spTgt>
                                        </p:tgtEl>
                                        <p:attrNameLst>
                                          <p:attrName>style.visibility</p:attrName>
                                        </p:attrNameLst>
                                      </p:cBhvr>
                                      <p:to>
                                        <p:strVal val="visible"/>
                                      </p:to>
                                    </p:set>
                                    <p:animEffect transition="in" filter="checkerboard(across)">
                                      <p:cBhvr>
                                        <p:cTn id="38" dur="500"/>
                                        <p:tgtEl>
                                          <p:spTgt spid="14339">
                                            <p:txEl>
                                              <p:pRg st="5" end="5"/>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14342"/>
                                        </p:tgtEl>
                                        <p:attrNameLst>
                                          <p:attrName>style.visibility</p:attrName>
                                        </p:attrNameLst>
                                      </p:cBhvr>
                                      <p:to>
                                        <p:strVal val="visible"/>
                                      </p:to>
                                    </p:set>
                                    <p:animEffect transition="in" filter="box(in)">
                                      <p:cBhvr>
                                        <p:cTn id="41" dur="500"/>
                                        <p:tgtEl>
                                          <p:spTgt spid="14342"/>
                                        </p:tgtEl>
                                      </p:cBhvr>
                                    </p:animEffect>
                                  </p:childTnLst>
                                </p:cTn>
                              </p:par>
                              <p:par>
                                <p:cTn id="42" presetID="4" presetClass="entr" presetSubtype="16" fill="hold" nodeType="withEffect">
                                  <p:stCondLst>
                                    <p:cond delay="0"/>
                                  </p:stCondLst>
                                  <p:childTnLst>
                                    <p:set>
                                      <p:cBhvr>
                                        <p:cTn id="43" dur="1" fill="hold">
                                          <p:stCondLst>
                                            <p:cond delay="0"/>
                                          </p:stCondLst>
                                        </p:cTn>
                                        <p:tgtEl>
                                          <p:spTgt spid="14340"/>
                                        </p:tgtEl>
                                        <p:attrNameLst>
                                          <p:attrName>style.visibility</p:attrName>
                                        </p:attrNameLst>
                                      </p:cBhvr>
                                      <p:to>
                                        <p:strVal val="visible"/>
                                      </p:to>
                                    </p:set>
                                    <p:animEffect transition="in" filter="box(in)">
                                      <p:cBhvr>
                                        <p:cTn id="44" dur="500"/>
                                        <p:tgtEl>
                                          <p:spTgt spid="1434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14344"/>
                                        </p:tgtEl>
                                        <p:attrNameLst>
                                          <p:attrName>style.visibility</p:attrName>
                                        </p:attrNameLst>
                                      </p:cBhvr>
                                      <p:to>
                                        <p:strVal val="visible"/>
                                      </p:to>
                                    </p:set>
                                    <p:animEffect transition="in" filter="box(in)">
                                      <p:cBhvr>
                                        <p:cTn id="47" dur="500"/>
                                        <p:tgtEl>
                                          <p:spTgt spid="14344"/>
                                        </p:tgtEl>
                                      </p:cBhvr>
                                    </p:animEffect>
                                  </p:childTnLst>
                                </p:cTn>
                              </p:par>
                              <p:par>
                                <p:cTn id="48" presetID="4" presetClass="entr" presetSubtype="16" fill="hold" nodeType="withEffect">
                                  <p:stCondLst>
                                    <p:cond delay="0"/>
                                  </p:stCondLst>
                                  <p:childTnLst>
                                    <p:set>
                                      <p:cBhvr>
                                        <p:cTn id="49" dur="1" fill="hold">
                                          <p:stCondLst>
                                            <p:cond delay="0"/>
                                          </p:stCondLst>
                                        </p:cTn>
                                        <p:tgtEl>
                                          <p:spTgt spid="14341"/>
                                        </p:tgtEl>
                                        <p:attrNameLst>
                                          <p:attrName>style.visibility</p:attrName>
                                        </p:attrNameLst>
                                      </p:cBhvr>
                                      <p:to>
                                        <p:strVal val="visible"/>
                                      </p:to>
                                    </p:set>
                                    <p:animEffect transition="in" filter="box(in)">
                                      <p:cBhvr>
                                        <p:cTn id="50" dur="500"/>
                                        <p:tgtEl>
                                          <p:spTgt spid="14341"/>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14343"/>
                                        </p:tgtEl>
                                        <p:attrNameLst>
                                          <p:attrName>style.visibility</p:attrName>
                                        </p:attrNameLst>
                                      </p:cBhvr>
                                      <p:to>
                                        <p:strVal val="visible"/>
                                      </p:to>
                                    </p:set>
                                    <p:animEffect transition="in" filter="box(in)">
                                      <p:cBhvr>
                                        <p:cTn id="53"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6" grpId="0"/>
      <p:bldP spid="14343" grpId="0" animBg="1"/>
      <p:bldP spid="143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594F86A-2754-4648-A9BD-686C09140C7F}"/>
              </a:ext>
            </a:extLst>
          </p:cNvPr>
          <p:cNvSpPr>
            <a:spLocks noGrp="1" noChangeArrowheads="1"/>
          </p:cNvSpPr>
          <p:nvPr>
            <p:ph type="title"/>
          </p:nvPr>
        </p:nvSpPr>
        <p:spPr/>
        <p:txBody>
          <a:bodyPr/>
          <a:lstStyle/>
          <a:p>
            <a:pPr eaLnBrk="1" hangingPunct="1">
              <a:defRPr/>
            </a:pPr>
            <a:r>
              <a:rPr lang="en-US" dirty="0"/>
              <a:t>Scripture on Man</a:t>
            </a:r>
          </a:p>
        </p:txBody>
      </p:sp>
      <p:sp>
        <p:nvSpPr>
          <p:cNvPr id="3075" name="Rectangle 3">
            <a:extLst>
              <a:ext uri="{FF2B5EF4-FFF2-40B4-BE49-F238E27FC236}">
                <a16:creationId xmlns:a16="http://schemas.microsoft.com/office/drawing/2014/main" id="{FD95DD9C-4253-453A-9B4A-717AC361396E}"/>
              </a:ext>
            </a:extLst>
          </p:cNvPr>
          <p:cNvSpPr>
            <a:spLocks noGrp="1" noChangeArrowheads="1"/>
          </p:cNvSpPr>
          <p:nvPr>
            <p:ph type="body" idx="1"/>
          </p:nvPr>
        </p:nvSpPr>
        <p:spPr>
          <a:xfrm>
            <a:off x="457200" y="1143000"/>
            <a:ext cx="8229600" cy="4525963"/>
          </a:xfrm>
        </p:spPr>
        <p:txBody>
          <a:bodyPr/>
          <a:lstStyle/>
          <a:p>
            <a:pPr eaLnBrk="1" hangingPunct="1">
              <a:lnSpc>
                <a:spcPct val="80000"/>
              </a:lnSpc>
              <a:defRPr/>
            </a:pPr>
            <a:r>
              <a:rPr lang="en-US" sz="2800" dirty="0">
                <a:effectLst>
                  <a:outerShdw blurRad="38100" dist="38100" dir="2700000" algn="tl">
                    <a:srgbClr val="000000">
                      <a:alpha val="43137"/>
                    </a:srgbClr>
                  </a:outerShdw>
                </a:effectLst>
              </a:rPr>
              <a:t>Psalm 8:3-9</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When I consider Your heavens, the work of Your fingers, The moon and the stars, which You have ordained, </a:t>
            </a:r>
            <a:r>
              <a:rPr lang="en-US" sz="2800" b="1" dirty="0">
                <a:effectLst>
                  <a:outerShdw blurRad="38100" dist="38100" dir="2700000" algn="tl">
                    <a:srgbClr val="000000">
                      <a:alpha val="43137"/>
                    </a:srgbClr>
                  </a:outerShdw>
                </a:effectLst>
              </a:rPr>
              <a:t>What is man </a:t>
            </a:r>
            <a:r>
              <a:rPr lang="en-US" sz="2800" dirty="0">
                <a:effectLst>
                  <a:outerShdw blurRad="38100" dist="38100" dir="2700000" algn="tl">
                    <a:srgbClr val="000000">
                      <a:alpha val="43137"/>
                    </a:srgbClr>
                  </a:outerShdw>
                </a:effectLst>
              </a:rPr>
              <a:t>that You are mindful of him, And the son of man that You visit him?  </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For You have made him a little lower than the angels, And You have crowned him with glory and honor. You have made him to have dominion over the works of Your hands; You have put all things under his feet, All sheep and oxen— Even the beasts of the field, The birds of the air, And the fish of the sea That pass through the paths of the seas. O Lord, our Lord, How excellent is Your name in all the earth!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E137F3E1-C4AE-4FD9-B71B-074BE99C06D9}"/>
              </a:ext>
            </a:extLst>
          </p:cNvPr>
          <p:cNvSpPr>
            <a:spLocks noGrp="1" noChangeArrowheads="1"/>
          </p:cNvSpPr>
          <p:nvPr>
            <p:ph type="ctrTitle"/>
          </p:nvPr>
        </p:nvSpPr>
        <p:spPr>
          <a:xfrm>
            <a:off x="685800" y="1295400"/>
            <a:ext cx="7772400" cy="2305050"/>
          </a:xfrm>
        </p:spPr>
        <p:txBody>
          <a:bodyPr/>
          <a:lstStyle/>
          <a:p>
            <a:pPr eaLnBrk="1" hangingPunct="1">
              <a:defRPr/>
            </a:pPr>
            <a:r>
              <a:rPr lang="en-US" sz="4000" dirty="0"/>
              <a:t>DVD</a:t>
            </a:r>
            <a:br>
              <a:rPr lang="en-US" sz="4000" dirty="0"/>
            </a:br>
            <a:r>
              <a:rPr lang="en-US" sz="4000" dirty="0"/>
              <a:t>Unlocking the Mysteries of Genesis, Part 3</a:t>
            </a:r>
            <a:br>
              <a:rPr lang="en-US" sz="4000" dirty="0"/>
            </a:br>
            <a:r>
              <a:rPr lang="en-US" sz="4000" dirty="0"/>
              <a:t>What is Man?</a:t>
            </a:r>
          </a:p>
        </p:txBody>
      </p:sp>
      <p:sp>
        <p:nvSpPr>
          <p:cNvPr id="14341" name="Rectangle 5">
            <a:extLst>
              <a:ext uri="{FF2B5EF4-FFF2-40B4-BE49-F238E27FC236}">
                <a16:creationId xmlns:a16="http://schemas.microsoft.com/office/drawing/2014/main" id="{F62E299B-2A7C-4DE0-99A7-9A38EB8E3724}"/>
              </a:ext>
            </a:extLst>
          </p:cNvPr>
          <p:cNvSpPr>
            <a:spLocks noGrp="1" noChangeArrowheads="1"/>
          </p:cNvSpPr>
          <p:nvPr>
            <p:ph type="subTitle" idx="1"/>
          </p:nvPr>
        </p:nvSpPr>
        <p:spPr/>
        <p:txBody>
          <a:bodyPr/>
          <a:lstStyle/>
          <a:p>
            <a:pPr eaLnBrk="1" hangingPunct="1">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BBA64D-F665-4520-BCC4-0DFFF12E0E62}"/>
              </a:ext>
            </a:extLst>
          </p:cNvPr>
          <p:cNvSpPr>
            <a:spLocks noGrp="1" noChangeArrowheads="1"/>
          </p:cNvSpPr>
          <p:nvPr>
            <p:ph type="title"/>
          </p:nvPr>
        </p:nvSpPr>
        <p:spPr/>
        <p:txBody>
          <a:bodyPr/>
          <a:lstStyle/>
          <a:p>
            <a:pPr eaLnBrk="1" hangingPunct="1">
              <a:defRPr/>
            </a:pPr>
            <a:r>
              <a:rPr lang="en-US" dirty="0"/>
              <a:t>Highlights of Video</a:t>
            </a:r>
          </a:p>
        </p:txBody>
      </p:sp>
      <p:sp>
        <p:nvSpPr>
          <p:cNvPr id="5123" name="Rectangle 3">
            <a:extLst>
              <a:ext uri="{FF2B5EF4-FFF2-40B4-BE49-F238E27FC236}">
                <a16:creationId xmlns:a16="http://schemas.microsoft.com/office/drawing/2014/main" id="{A1864662-7038-4751-956D-743D920B10CB}"/>
              </a:ext>
            </a:extLst>
          </p:cNvPr>
          <p:cNvSpPr>
            <a:spLocks noGrp="1" noChangeArrowheads="1"/>
          </p:cNvSpPr>
          <p:nvPr>
            <p:ph type="body" idx="1"/>
          </p:nvPr>
        </p:nvSpPr>
        <p:spPr>
          <a:xfrm>
            <a:off x="457200" y="1371600"/>
            <a:ext cx="8229600" cy="4525963"/>
          </a:xfrm>
        </p:spPr>
        <p:txBody>
          <a:bodyPr/>
          <a:lstStyle/>
          <a:p>
            <a:pPr eaLnBrk="1" hangingPunct="1">
              <a:defRPr/>
            </a:pPr>
            <a:r>
              <a:rPr lang="en-US" sz="3600" dirty="0"/>
              <a:t>DNA similarity to chimps?</a:t>
            </a:r>
          </a:p>
          <a:p>
            <a:pPr lvl="2" eaLnBrk="1" hangingPunct="1">
              <a:defRPr/>
            </a:pPr>
            <a:r>
              <a:rPr lang="en-US" sz="2800" dirty="0"/>
              <a:t>NOT the 98 -99 % similar as often spouted (over small section of genome)</a:t>
            </a:r>
          </a:p>
          <a:p>
            <a:pPr lvl="2" eaLnBrk="1" hangingPunct="1">
              <a:defRPr/>
            </a:pPr>
            <a:r>
              <a:rPr lang="en-US" sz="2800" dirty="0"/>
              <a:t>Closer to 70% over whole genome </a:t>
            </a:r>
            <a:r>
              <a:rPr lang="en-US" sz="2800" dirty="0">
                <a:sym typeface="Wingdings" panose="05000000000000000000" pitchFamily="2" charset="2"/>
              </a:rPr>
              <a:t> 900 million differences! ; impossible in supposed time allotted from common ancestor</a:t>
            </a:r>
            <a:endParaRPr lang="en-US" sz="2800" dirty="0"/>
          </a:p>
          <a:p>
            <a:pPr lvl="1" eaLnBrk="1" hangingPunct="1">
              <a:defRPr/>
            </a:pPr>
            <a:r>
              <a:rPr lang="en-US" sz="3200" dirty="0"/>
              <a:t>Came from outer space??? (pushing off the problem)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3A87-8DAA-496F-8C81-B3BB89516FB3}"/>
              </a:ext>
            </a:extLst>
          </p:cNvPr>
          <p:cNvSpPr>
            <a:spLocks noGrp="1"/>
          </p:cNvSpPr>
          <p:nvPr>
            <p:ph type="title"/>
          </p:nvPr>
        </p:nvSpPr>
        <p:spPr/>
        <p:txBody>
          <a:bodyPr/>
          <a:lstStyle/>
          <a:p>
            <a:r>
              <a:rPr lang="en-US" dirty="0"/>
              <a:t>Highlights, continued</a:t>
            </a:r>
          </a:p>
        </p:txBody>
      </p:sp>
      <p:sp>
        <p:nvSpPr>
          <p:cNvPr id="3" name="Content Placeholder 2">
            <a:extLst>
              <a:ext uri="{FF2B5EF4-FFF2-40B4-BE49-F238E27FC236}">
                <a16:creationId xmlns:a16="http://schemas.microsoft.com/office/drawing/2014/main" id="{78B17584-DCE2-47AF-8AEE-FCA5B2012A58}"/>
              </a:ext>
            </a:extLst>
          </p:cNvPr>
          <p:cNvSpPr>
            <a:spLocks noGrp="1"/>
          </p:cNvSpPr>
          <p:nvPr>
            <p:ph idx="1"/>
          </p:nvPr>
        </p:nvSpPr>
        <p:spPr/>
        <p:txBody>
          <a:bodyPr/>
          <a:lstStyle/>
          <a:p>
            <a:pPr eaLnBrk="1" hangingPunct="1">
              <a:defRPr/>
            </a:pPr>
            <a:r>
              <a:rPr lang="en-US" sz="3600" dirty="0"/>
              <a:t>What makes us unique?</a:t>
            </a:r>
          </a:p>
          <a:p>
            <a:pPr lvl="1" eaLnBrk="1" hangingPunct="1">
              <a:defRPr/>
            </a:pPr>
            <a:r>
              <a:rPr lang="en-US" dirty="0"/>
              <a:t>Differences in anatomy, ex. ability of hands</a:t>
            </a:r>
          </a:p>
          <a:p>
            <a:pPr lvl="1" eaLnBrk="1" hangingPunct="1">
              <a:defRPr/>
            </a:pPr>
            <a:r>
              <a:rPr lang="en-US" dirty="0"/>
              <a:t>Ability to build, create, make art, music,…</a:t>
            </a:r>
          </a:p>
          <a:p>
            <a:pPr lvl="1" eaLnBrk="1" hangingPunct="1">
              <a:defRPr/>
            </a:pPr>
            <a:r>
              <a:rPr lang="en-US" dirty="0"/>
              <a:t>Abstract thought</a:t>
            </a:r>
          </a:p>
          <a:p>
            <a:pPr lvl="1" eaLnBrk="1" hangingPunct="1">
              <a:defRPr/>
            </a:pPr>
            <a:r>
              <a:rPr lang="en-US" dirty="0"/>
              <a:t>Spiritual connection ;  God’s desire for companionship with us ; for genuine, compassionate fellowship with us (Rom 5:8, Phil 2:13 …for his good pleasure)</a:t>
            </a:r>
          </a:p>
          <a:p>
            <a:endParaRPr lang="en-US" sz="3600" dirty="0"/>
          </a:p>
        </p:txBody>
      </p:sp>
    </p:spTree>
    <p:extLst>
      <p:ext uri="{BB962C8B-B14F-4D97-AF65-F5344CB8AC3E}">
        <p14:creationId xmlns:p14="http://schemas.microsoft.com/office/powerpoint/2010/main" val="259142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CB4C-3820-4D6C-8914-07280C0F04A4}"/>
              </a:ext>
            </a:extLst>
          </p:cNvPr>
          <p:cNvSpPr>
            <a:spLocks noGrp="1"/>
          </p:cNvSpPr>
          <p:nvPr>
            <p:ph type="title"/>
          </p:nvPr>
        </p:nvSpPr>
        <p:spPr/>
        <p:txBody>
          <a:bodyPr/>
          <a:lstStyle/>
          <a:p>
            <a:r>
              <a:rPr lang="en-US" dirty="0"/>
              <a:t>More highlights - Problems with evolution</a:t>
            </a:r>
          </a:p>
        </p:txBody>
      </p:sp>
      <p:sp>
        <p:nvSpPr>
          <p:cNvPr id="3" name="Content Placeholder 2">
            <a:extLst>
              <a:ext uri="{FF2B5EF4-FFF2-40B4-BE49-F238E27FC236}">
                <a16:creationId xmlns:a16="http://schemas.microsoft.com/office/drawing/2014/main" id="{2D2829DC-FBA6-4541-9A52-3B7DCFD17E21}"/>
              </a:ext>
            </a:extLst>
          </p:cNvPr>
          <p:cNvSpPr>
            <a:spLocks noGrp="1"/>
          </p:cNvSpPr>
          <p:nvPr>
            <p:ph idx="1"/>
          </p:nvPr>
        </p:nvSpPr>
        <p:spPr/>
        <p:txBody>
          <a:bodyPr/>
          <a:lstStyle/>
          <a:p>
            <a:r>
              <a:rPr lang="en-US" sz="2800" dirty="0"/>
              <a:t>“None of the major steps of evolution have been recapitulated in the lab”</a:t>
            </a:r>
          </a:p>
          <a:p>
            <a:r>
              <a:rPr lang="en-US" sz="2800" dirty="0"/>
              <a:t>Evolution happens too slowly to be observed (by their own admission)</a:t>
            </a:r>
          </a:p>
          <a:p>
            <a:r>
              <a:rPr lang="en-US" sz="2800" dirty="0"/>
              <a:t>By Darwin’s own pen, we should reject evolution – “If it could be demonstrated that any complex organ existed, which could not possibly have been formed by numerous, successive, slight modifications” his “theory would absolutely break down.” (step by tiny step processes)</a:t>
            </a:r>
          </a:p>
        </p:txBody>
      </p:sp>
    </p:spTree>
    <p:extLst>
      <p:ext uri="{BB962C8B-B14F-4D97-AF65-F5344CB8AC3E}">
        <p14:creationId xmlns:p14="http://schemas.microsoft.com/office/powerpoint/2010/main" val="348165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2F18-0AA4-4993-B1A5-C8D2E0D01E3C}"/>
              </a:ext>
            </a:extLst>
          </p:cNvPr>
          <p:cNvSpPr>
            <a:spLocks noGrp="1"/>
          </p:cNvSpPr>
          <p:nvPr>
            <p:ph type="title"/>
          </p:nvPr>
        </p:nvSpPr>
        <p:spPr/>
        <p:txBody>
          <a:bodyPr/>
          <a:lstStyle/>
          <a:p>
            <a:r>
              <a:rPr lang="en-US" dirty="0"/>
              <a:t>The Uniqueness of Man*</a:t>
            </a:r>
          </a:p>
        </p:txBody>
      </p:sp>
      <p:sp>
        <p:nvSpPr>
          <p:cNvPr id="3" name="Content Placeholder 2">
            <a:extLst>
              <a:ext uri="{FF2B5EF4-FFF2-40B4-BE49-F238E27FC236}">
                <a16:creationId xmlns:a16="http://schemas.microsoft.com/office/drawing/2014/main" id="{05C53BB8-0E12-44B4-8740-E936DC3E7126}"/>
              </a:ext>
            </a:extLst>
          </p:cNvPr>
          <p:cNvSpPr>
            <a:spLocks noGrp="1"/>
          </p:cNvSpPr>
          <p:nvPr>
            <p:ph idx="1"/>
          </p:nvPr>
        </p:nvSpPr>
        <p:spPr>
          <a:xfrm>
            <a:off x="457200" y="1295400"/>
            <a:ext cx="8229600" cy="4525963"/>
          </a:xfrm>
        </p:spPr>
        <p:txBody>
          <a:bodyPr/>
          <a:lstStyle/>
          <a:p>
            <a:r>
              <a:rPr lang="en-US" sz="2800" dirty="0"/>
              <a:t>What separated man from apes?</a:t>
            </a:r>
          </a:p>
          <a:p>
            <a:pPr lvl="1"/>
            <a:r>
              <a:rPr lang="en-US" sz="2400" dirty="0"/>
              <a:t>Unique bipedal design</a:t>
            </a:r>
          </a:p>
          <a:p>
            <a:pPr lvl="1"/>
            <a:r>
              <a:rPr lang="en-US" sz="2400" dirty="0"/>
              <a:t>Uniquely skillful hands</a:t>
            </a:r>
          </a:p>
          <a:p>
            <a:pPr lvl="1"/>
            <a:r>
              <a:rPr lang="en-US" sz="2400" dirty="0"/>
              <a:t>Unique fine skin</a:t>
            </a:r>
          </a:p>
          <a:p>
            <a:pPr lvl="1"/>
            <a:r>
              <a:rPr lang="en-US" sz="2400" dirty="0"/>
              <a:t>Unique facial expressions</a:t>
            </a:r>
          </a:p>
          <a:p>
            <a:pPr lvl="1"/>
            <a:r>
              <a:rPr lang="en-US" sz="2400" dirty="0"/>
              <a:t>Unique language &amp; speech</a:t>
            </a:r>
          </a:p>
        </p:txBody>
      </p:sp>
      <p:sp>
        <p:nvSpPr>
          <p:cNvPr id="4" name="TextBox 3">
            <a:extLst>
              <a:ext uri="{FF2B5EF4-FFF2-40B4-BE49-F238E27FC236}">
                <a16:creationId xmlns:a16="http://schemas.microsoft.com/office/drawing/2014/main" id="{D3DFB00B-952D-4A2F-A414-B9494FF1A508}"/>
              </a:ext>
            </a:extLst>
          </p:cNvPr>
          <p:cNvSpPr txBox="1"/>
          <p:nvPr/>
        </p:nvSpPr>
        <p:spPr>
          <a:xfrm>
            <a:off x="914400" y="6324600"/>
            <a:ext cx="6609566" cy="369332"/>
          </a:xfrm>
          <a:prstGeom prst="rect">
            <a:avLst/>
          </a:prstGeom>
          <a:noFill/>
        </p:spPr>
        <p:txBody>
          <a:bodyPr wrap="none" rtlCol="0">
            <a:spAutoFit/>
          </a:bodyPr>
          <a:lstStyle/>
          <a:p>
            <a:r>
              <a:rPr lang="en-US" dirty="0"/>
              <a:t>* DVD by Prof. Stuart Burgess, 2014 from Answers in Genesis)</a:t>
            </a:r>
          </a:p>
        </p:txBody>
      </p:sp>
      <p:pic>
        <p:nvPicPr>
          <p:cNvPr id="6" name="Picture 5">
            <a:extLst>
              <a:ext uri="{FF2B5EF4-FFF2-40B4-BE49-F238E27FC236}">
                <a16:creationId xmlns:a16="http://schemas.microsoft.com/office/drawing/2014/main" id="{8B8979D1-8924-458C-94F3-EE9887A4D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420096"/>
            <a:ext cx="2638425" cy="3810000"/>
          </a:xfrm>
          <a:prstGeom prst="rect">
            <a:avLst/>
          </a:prstGeom>
        </p:spPr>
      </p:pic>
      <p:sp>
        <p:nvSpPr>
          <p:cNvPr id="7" name="TextBox 6">
            <a:extLst>
              <a:ext uri="{FF2B5EF4-FFF2-40B4-BE49-F238E27FC236}">
                <a16:creationId xmlns:a16="http://schemas.microsoft.com/office/drawing/2014/main" id="{C789FDD2-9EB8-4F28-A7E1-038C6FEE6B0D}"/>
              </a:ext>
            </a:extLst>
          </p:cNvPr>
          <p:cNvSpPr txBox="1"/>
          <p:nvPr/>
        </p:nvSpPr>
        <p:spPr>
          <a:xfrm>
            <a:off x="1183313" y="5029200"/>
            <a:ext cx="3398519" cy="830997"/>
          </a:xfrm>
          <a:prstGeom prst="rect">
            <a:avLst/>
          </a:prstGeom>
          <a:solidFill>
            <a:srgbClr val="00B0F0"/>
          </a:solidFill>
          <a:ln w="28575">
            <a:solidFill>
              <a:srgbClr val="002060"/>
            </a:solidFill>
          </a:ln>
        </p:spPr>
        <p:txBody>
          <a:bodyPr wrap="square" rtlCol="0">
            <a:spAutoFit/>
          </a:bodyPr>
          <a:lstStyle/>
          <a:p>
            <a:pPr algn="ctr"/>
            <a:r>
              <a:rPr lang="en-US" sz="2400" dirty="0"/>
              <a:t>We are designed for far more than survival</a:t>
            </a:r>
          </a:p>
        </p:txBody>
      </p:sp>
    </p:spTree>
    <p:extLst>
      <p:ext uri="{BB962C8B-B14F-4D97-AF65-F5344CB8AC3E}">
        <p14:creationId xmlns:p14="http://schemas.microsoft.com/office/powerpoint/2010/main" val="90102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2F18-0AA4-4993-B1A5-C8D2E0D01E3C}"/>
              </a:ext>
            </a:extLst>
          </p:cNvPr>
          <p:cNvSpPr>
            <a:spLocks noGrp="1"/>
          </p:cNvSpPr>
          <p:nvPr>
            <p:ph type="title"/>
          </p:nvPr>
        </p:nvSpPr>
        <p:spPr/>
        <p:txBody>
          <a:bodyPr/>
          <a:lstStyle/>
          <a:p>
            <a:r>
              <a:rPr lang="en-US" dirty="0"/>
              <a:t>The Uniqueness of Man</a:t>
            </a:r>
          </a:p>
        </p:txBody>
      </p:sp>
      <p:sp>
        <p:nvSpPr>
          <p:cNvPr id="3" name="Content Placeholder 2">
            <a:extLst>
              <a:ext uri="{FF2B5EF4-FFF2-40B4-BE49-F238E27FC236}">
                <a16:creationId xmlns:a16="http://schemas.microsoft.com/office/drawing/2014/main" id="{05C53BB8-0E12-44B4-8740-E936DC3E7126}"/>
              </a:ext>
            </a:extLst>
          </p:cNvPr>
          <p:cNvSpPr>
            <a:spLocks noGrp="1"/>
          </p:cNvSpPr>
          <p:nvPr>
            <p:ph idx="1"/>
          </p:nvPr>
        </p:nvSpPr>
        <p:spPr>
          <a:xfrm>
            <a:off x="457200" y="1295400"/>
            <a:ext cx="8229600" cy="4525963"/>
          </a:xfrm>
        </p:spPr>
        <p:txBody>
          <a:bodyPr/>
          <a:lstStyle/>
          <a:p>
            <a:r>
              <a:rPr lang="en-US" sz="2800" dirty="0"/>
              <a:t>What separated man from apes?</a:t>
            </a:r>
          </a:p>
          <a:p>
            <a:pPr lvl="1"/>
            <a:r>
              <a:rPr lang="en-US" sz="2400" dirty="0"/>
              <a:t>Unique childhood</a:t>
            </a:r>
          </a:p>
          <a:p>
            <a:pPr lvl="1"/>
            <a:r>
              <a:rPr lang="en-US" sz="2400" dirty="0"/>
              <a:t>Unique marriage and </a:t>
            </a:r>
            <a:br>
              <a:rPr lang="en-US" sz="2400" dirty="0"/>
            </a:br>
            <a:r>
              <a:rPr lang="en-US" sz="2400" dirty="0"/>
              <a:t>reproduction</a:t>
            </a:r>
          </a:p>
          <a:p>
            <a:pPr lvl="1"/>
            <a:r>
              <a:rPr lang="en-US" sz="2400" dirty="0"/>
              <a:t>Unique brain</a:t>
            </a:r>
          </a:p>
          <a:p>
            <a:pPr lvl="1"/>
            <a:r>
              <a:rPr lang="en-US" sz="2400" dirty="0"/>
              <a:t>Unique beauty of human form</a:t>
            </a:r>
          </a:p>
          <a:p>
            <a:pPr lvl="1"/>
            <a:r>
              <a:rPr lang="en-US" sz="2400" dirty="0"/>
              <a:t>Unique soul</a:t>
            </a:r>
          </a:p>
        </p:txBody>
      </p:sp>
      <p:pic>
        <p:nvPicPr>
          <p:cNvPr id="7" name="Picture 6">
            <a:extLst>
              <a:ext uri="{FF2B5EF4-FFF2-40B4-BE49-F238E27FC236}">
                <a16:creationId xmlns:a16="http://schemas.microsoft.com/office/drawing/2014/main" id="{3E8ABA27-1B4A-448D-9817-662A935A4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650" y="1831258"/>
            <a:ext cx="3475350" cy="4721942"/>
          </a:xfrm>
          <a:prstGeom prst="rect">
            <a:avLst/>
          </a:prstGeom>
        </p:spPr>
      </p:pic>
      <p:sp>
        <p:nvSpPr>
          <p:cNvPr id="6" name="TextBox 5">
            <a:extLst>
              <a:ext uri="{FF2B5EF4-FFF2-40B4-BE49-F238E27FC236}">
                <a16:creationId xmlns:a16="http://schemas.microsoft.com/office/drawing/2014/main" id="{971C0DA6-3013-4DB5-B43C-4180FE7BA254}"/>
              </a:ext>
            </a:extLst>
          </p:cNvPr>
          <p:cNvSpPr txBox="1"/>
          <p:nvPr/>
        </p:nvSpPr>
        <p:spPr>
          <a:xfrm>
            <a:off x="250723" y="4491432"/>
            <a:ext cx="5417927" cy="1754326"/>
          </a:xfrm>
          <a:prstGeom prst="rect">
            <a:avLst/>
          </a:prstGeom>
          <a:solidFill>
            <a:srgbClr val="00B0F0"/>
          </a:solidFill>
          <a:ln w="28575">
            <a:solidFill>
              <a:srgbClr val="002060"/>
            </a:solidFill>
          </a:ln>
        </p:spPr>
        <p:txBody>
          <a:bodyPr wrap="square" rtlCol="0">
            <a:spAutoFit/>
          </a:bodyPr>
          <a:lstStyle/>
          <a:p>
            <a:r>
              <a:rPr lang="en-US" dirty="0"/>
              <a:t>We are overdesigned (in a positive sense), comparing the human body to a luxury sports car that is designed to go faster than it needs to, is more comfortable than needed, and more beautiful than needed. </a:t>
            </a:r>
          </a:p>
          <a:p>
            <a:endParaRPr lang="en-US" dirty="0"/>
          </a:p>
        </p:txBody>
      </p:sp>
    </p:spTree>
    <p:extLst>
      <p:ext uri="{BB962C8B-B14F-4D97-AF65-F5344CB8AC3E}">
        <p14:creationId xmlns:p14="http://schemas.microsoft.com/office/powerpoint/2010/main" val="17155621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4732</TotalTime>
  <Words>1749</Words>
  <Application>Microsoft Office PowerPoint</Application>
  <PresentationFormat>On-screen Show (4:3)</PresentationFormat>
  <Paragraphs>178</Paragraphs>
  <Slides>29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Default Design</vt:lpstr>
      <vt:lpstr>Lesson 3:   What is Man?</vt:lpstr>
      <vt:lpstr>Scripture on Man</vt:lpstr>
      <vt:lpstr>Scripture on Man</vt:lpstr>
      <vt:lpstr>DVD Unlocking the Mysteries of Genesis, Part 3 What is Man?</vt:lpstr>
      <vt:lpstr>Highlights of Video</vt:lpstr>
      <vt:lpstr>Highlights, continued</vt:lpstr>
      <vt:lpstr>More highlights - Problems with evolution</vt:lpstr>
      <vt:lpstr>The Uniqueness of Man*</vt:lpstr>
      <vt:lpstr>The Uniqueness of Man</vt:lpstr>
      <vt:lpstr>Our bipedal design</vt:lpstr>
      <vt:lpstr>Our bipedal design</vt:lpstr>
      <vt:lpstr>Our bipedal design</vt:lpstr>
      <vt:lpstr>Our bipedal design</vt:lpstr>
      <vt:lpstr>Unique hands</vt:lpstr>
      <vt:lpstr>Unique hands</vt:lpstr>
      <vt:lpstr>Facial muscles</vt:lpstr>
      <vt:lpstr>Facial muscles</vt:lpstr>
      <vt:lpstr>Summary</vt:lpstr>
      <vt:lpstr>PowerPoint Presentation</vt:lpstr>
      <vt:lpstr>References</vt:lpstr>
      <vt:lpstr>Lesson 4 preview - fossils</vt:lpstr>
      <vt:lpstr>Fossils: uniformitarian view</vt:lpstr>
      <vt:lpstr>What really happens (under normal conditions)</vt:lpstr>
      <vt:lpstr>Global flood view of fossil formation</vt:lpstr>
      <vt:lpstr>Fossils formed catastrophically</vt:lpstr>
      <vt:lpstr>Examples of rapid burial</vt:lpstr>
      <vt:lpstr>Fossil layers</vt:lpstr>
      <vt:lpstr>PowerPoint Presentation</vt:lpstr>
      <vt:lpstr>Things form rapidly</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Life</dc:title>
  <dc:creator>JURKOVICH</dc:creator>
  <cp:lastModifiedBy>MarkJulie</cp:lastModifiedBy>
  <cp:revision>116</cp:revision>
  <dcterms:created xsi:type="dcterms:W3CDTF">2008-03-02T20:46:04Z</dcterms:created>
  <dcterms:modified xsi:type="dcterms:W3CDTF">2019-04-27T22:24:00Z</dcterms:modified>
</cp:coreProperties>
</file>