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73" r:id="rId4"/>
    <p:sldId id="258" r:id="rId5"/>
    <p:sldId id="282" r:id="rId6"/>
    <p:sldId id="265" r:id="rId7"/>
    <p:sldId id="274" r:id="rId8"/>
    <p:sldId id="267" r:id="rId9"/>
    <p:sldId id="259" r:id="rId10"/>
    <p:sldId id="263" r:id="rId11"/>
    <p:sldId id="279" r:id="rId12"/>
    <p:sldId id="280" r:id="rId13"/>
    <p:sldId id="277" r:id="rId14"/>
    <p:sldId id="281" r:id="rId15"/>
    <p:sldId id="264" r:id="rId16"/>
    <p:sldId id="275" r:id="rId17"/>
    <p:sldId id="270" r:id="rId18"/>
    <p:sldId id="261" r:id="rId19"/>
    <p:sldId id="269" r:id="rId20"/>
    <p:sldId id="278" r:id="rId21"/>
    <p:sldId id="271" r:id="rId22"/>
    <p:sldId id="262" r:id="rId23"/>
    <p:sldId id="260" r:id="rId24"/>
    <p:sldId id="266"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9454" autoAdjust="0"/>
  </p:normalViewPr>
  <p:slideViewPr>
    <p:cSldViewPr>
      <p:cViewPr varScale="1">
        <p:scale>
          <a:sx n="78" d="100"/>
          <a:sy n="78" d="100"/>
        </p:scale>
        <p:origin x="1128" y="58"/>
      </p:cViewPr>
      <p:guideLst>
        <p:guide orient="horz" pos="2160"/>
        <p:guide pos="2880"/>
      </p:guideLst>
    </p:cSldViewPr>
  </p:slideViewPr>
  <p:outlineViewPr>
    <p:cViewPr>
      <p:scale>
        <a:sx n="33" d="100"/>
        <a:sy n="33" d="100"/>
      </p:scale>
      <p:origin x="0" y="-6110"/>
    </p:cViewPr>
  </p:outlineViewPr>
  <p:notesTextViewPr>
    <p:cViewPr>
      <p:scale>
        <a:sx n="100" d="100"/>
        <a:sy n="100" d="100"/>
      </p:scale>
      <p:origin x="0" y="0"/>
    </p:cViewPr>
  </p:notesTextViewPr>
  <p:sorterViewPr>
    <p:cViewPr>
      <p:scale>
        <a:sx n="100" d="100"/>
        <a:sy n="100" d="100"/>
      </p:scale>
      <p:origin x="0" y="-422"/>
    </p:cViewPr>
  </p:sorterViewPr>
  <p:notesViewPr>
    <p:cSldViewPr>
      <p:cViewPr varScale="1">
        <p:scale>
          <a:sx n="66" d="100"/>
          <a:sy n="66" d="100"/>
        </p:scale>
        <p:origin x="294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E439B0-CC4C-4F01-80AF-57D9F88F664C}" type="datetimeFigureOut">
              <a:rPr lang="en-US" smtClean="0"/>
              <a:t>4/13/2019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4B1E3C-BD46-4CFF-85FE-425CD52ABD26}" type="slidenum">
              <a:rPr lang="en-US" smtClean="0"/>
              <a:t>‹#›</a:t>
            </a:fld>
            <a:endParaRPr lang="en-US"/>
          </a:p>
        </p:txBody>
      </p:sp>
    </p:spTree>
    <p:extLst>
      <p:ext uri="{BB962C8B-B14F-4D97-AF65-F5344CB8AC3E}">
        <p14:creationId xmlns:p14="http://schemas.microsoft.com/office/powerpoint/2010/main" val="3631096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a complete self contained city in each cell.  Raw materials coming in, waste products going out.  Inside are communication systems, factories, food delivery systems, sewage systems, etc.  Then each cell is a part of a greater system working together with other cells.  Over two hundred different types of cells to make up all the parts of our bodies.</a:t>
            </a:r>
          </a:p>
        </p:txBody>
      </p:sp>
      <p:sp>
        <p:nvSpPr>
          <p:cNvPr id="4" name="Slide Number Placeholder 3"/>
          <p:cNvSpPr>
            <a:spLocks noGrp="1"/>
          </p:cNvSpPr>
          <p:nvPr>
            <p:ph type="sldNum" sz="quarter" idx="5"/>
          </p:nvPr>
        </p:nvSpPr>
        <p:spPr/>
        <p:txBody>
          <a:bodyPr/>
          <a:lstStyle/>
          <a:p>
            <a:fld id="{6B4B1E3C-BD46-4CFF-85FE-425CD52ABD26}" type="slidenum">
              <a:rPr lang="en-US" smtClean="0"/>
              <a:t>10</a:t>
            </a:fld>
            <a:endParaRPr lang="en-US"/>
          </a:p>
        </p:txBody>
      </p:sp>
    </p:spTree>
    <p:extLst>
      <p:ext uri="{BB962C8B-B14F-4D97-AF65-F5344CB8AC3E}">
        <p14:creationId xmlns:p14="http://schemas.microsoft.com/office/powerpoint/2010/main" val="3763480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825B7FF2-C405-4634-BCEA-B6EE0DAF0CF5}"/>
              </a:ext>
            </a:extLst>
          </p:cNvPr>
          <p:cNvSpPr>
            <a:spLocks noGrp="1" noRot="1" noChangeAspect="1" noTextEdit="1"/>
          </p:cNvSpPr>
          <p:nvPr>
            <p:ph type="sldImg"/>
          </p:nvPr>
        </p:nvSpPr>
        <p:spPr>
          <a:ln/>
        </p:spPr>
      </p:sp>
      <p:sp>
        <p:nvSpPr>
          <p:cNvPr id="69635" name="Notes Placeholder 2">
            <a:extLst>
              <a:ext uri="{FF2B5EF4-FFF2-40B4-BE49-F238E27FC236}">
                <a16:creationId xmlns:a16="http://schemas.microsoft.com/office/drawing/2014/main" id="{20BB6DFB-139A-43E6-AEB0-AF32CEE46A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‘Real evolution would require an increase in genetic complexity not just a shift in gene frequency.” Hovind seminar 45 min in.</a:t>
            </a:r>
          </a:p>
        </p:txBody>
      </p:sp>
      <p:sp>
        <p:nvSpPr>
          <p:cNvPr id="69636" name="Slide Number Placeholder 3">
            <a:extLst>
              <a:ext uri="{FF2B5EF4-FFF2-40B4-BE49-F238E27FC236}">
                <a16:creationId xmlns:a16="http://schemas.microsoft.com/office/drawing/2014/main" id="{137F2679-722D-447D-8A7F-6FD9E3E319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FFFF99"/>
                </a:solidFill>
                <a:latin typeface="Arial" panose="020B0604020202020204" pitchFamily="34" charset="0"/>
              </a:defRPr>
            </a:lvl1pPr>
            <a:lvl2pPr marL="742950" indent="-285750" eaLnBrk="0" hangingPunct="0">
              <a:defRPr>
                <a:solidFill>
                  <a:srgbClr val="FFFF99"/>
                </a:solidFill>
                <a:latin typeface="Arial" panose="020B0604020202020204" pitchFamily="34" charset="0"/>
              </a:defRPr>
            </a:lvl2pPr>
            <a:lvl3pPr marL="1143000" indent="-228600" eaLnBrk="0" hangingPunct="0">
              <a:defRPr>
                <a:solidFill>
                  <a:srgbClr val="FFFF99"/>
                </a:solidFill>
                <a:latin typeface="Arial" panose="020B0604020202020204" pitchFamily="34" charset="0"/>
              </a:defRPr>
            </a:lvl3pPr>
            <a:lvl4pPr marL="1600200" indent="-228600" eaLnBrk="0" hangingPunct="0">
              <a:defRPr>
                <a:solidFill>
                  <a:srgbClr val="FFFF99"/>
                </a:solidFill>
                <a:latin typeface="Arial" panose="020B0604020202020204" pitchFamily="34" charset="0"/>
              </a:defRPr>
            </a:lvl4pPr>
            <a:lvl5pPr marL="2057400" indent="-228600" eaLnBrk="0" hangingPunct="0">
              <a:defRPr>
                <a:solidFill>
                  <a:srgbClr val="FFFF99"/>
                </a:solidFill>
                <a:latin typeface="Arial" panose="020B0604020202020204" pitchFamily="34" charset="0"/>
              </a:defRPr>
            </a:lvl5pPr>
            <a:lvl6pPr marL="2514600" indent="-228600" eaLnBrk="0" fontAlgn="base" hangingPunct="0">
              <a:spcBef>
                <a:spcPct val="0"/>
              </a:spcBef>
              <a:spcAft>
                <a:spcPct val="0"/>
              </a:spcAft>
              <a:defRPr>
                <a:solidFill>
                  <a:srgbClr val="FFFF99"/>
                </a:solidFill>
                <a:latin typeface="Arial" panose="020B0604020202020204" pitchFamily="34" charset="0"/>
              </a:defRPr>
            </a:lvl6pPr>
            <a:lvl7pPr marL="2971800" indent="-228600" eaLnBrk="0" fontAlgn="base" hangingPunct="0">
              <a:spcBef>
                <a:spcPct val="0"/>
              </a:spcBef>
              <a:spcAft>
                <a:spcPct val="0"/>
              </a:spcAft>
              <a:defRPr>
                <a:solidFill>
                  <a:srgbClr val="FFFF99"/>
                </a:solidFill>
                <a:latin typeface="Arial" panose="020B0604020202020204" pitchFamily="34" charset="0"/>
              </a:defRPr>
            </a:lvl7pPr>
            <a:lvl8pPr marL="3429000" indent="-228600" eaLnBrk="0" fontAlgn="base" hangingPunct="0">
              <a:spcBef>
                <a:spcPct val="0"/>
              </a:spcBef>
              <a:spcAft>
                <a:spcPct val="0"/>
              </a:spcAft>
              <a:defRPr>
                <a:solidFill>
                  <a:srgbClr val="FFFF99"/>
                </a:solidFill>
                <a:latin typeface="Arial" panose="020B0604020202020204" pitchFamily="34" charset="0"/>
              </a:defRPr>
            </a:lvl8pPr>
            <a:lvl9pPr marL="3886200" indent="-228600" eaLnBrk="0" fontAlgn="base" hangingPunct="0">
              <a:spcBef>
                <a:spcPct val="0"/>
              </a:spcBef>
              <a:spcAft>
                <a:spcPct val="0"/>
              </a:spcAft>
              <a:defRPr>
                <a:solidFill>
                  <a:srgbClr val="FFFF99"/>
                </a:solidFill>
                <a:latin typeface="Arial" panose="020B0604020202020204" pitchFamily="34" charset="0"/>
              </a:defRPr>
            </a:lvl9pPr>
          </a:lstStyle>
          <a:p>
            <a:pPr eaLnBrk="1" hangingPunct="1"/>
            <a:fld id="{3FFF19FF-3F6B-480C-9518-E13B3EB45BF2}" type="slidenum">
              <a:rPr lang="en-US" altLang="en-US">
                <a:solidFill>
                  <a:schemeClr val="tx1"/>
                </a:solidFill>
              </a:rPr>
              <a:pPr eaLnBrk="1" hangingPunct="1"/>
              <a:t>11</a:t>
            </a:fld>
            <a:endParaRPr lang="en-US" altLang="en-US">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B9A9B8B2-9999-4D19-A17D-F36339B1AB62}"/>
              </a:ext>
            </a:extLst>
          </p:cNvPr>
          <p:cNvSpPr>
            <a:spLocks noGrp="1" noRot="1" noChangeAspect="1" noTextEdit="1"/>
          </p:cNvSpPr>
          <p:nvPr>
            <p:ph type="sldImg"/>
          </p:nvPr>
        </p:nvSpPr>
        <p:spPr>
          <a:ln/>
        </p:spPr>
      </p:sp>
      <p:sp>
        <p:nvSpPr>
          <p:cNvPr id="70659" name="Notes Placeholder 2">
            <a:extLst>
              <a:ext uri="{FF2B5EF4-FFF2-40B4-BE49-F238E27FC236}">
                <a16:creationId xmlns:a16="http://schemas.microsoft.com/office/drawing/2014/main" id="{0A575201-CDF1-48F1-8827-8A21B12A61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Few texts admit complete evolution (from big bang to you) requires all these types of evolution.  Every one of which (except the last one) have insurmountable obstacles to overcome.</a:t>
            </a:r>
          </a:p>
          <a:p>
            <a:r>
              <a:rPr lang="en-US" altLang="en-US" dirty="0">
                <a:latin typeface="Arial" panose="020B0604020202020204" pitchFamily="34" charset="0"/>
              </a:rPr>
              <a:t>Boils gas law prevents the formation of stars from gaseous clouds.</a:t>
            </a:r>
          </a:p>
          <a:p>
            <a:r>
              <a:rPr lang="en-US" altLang="en-US" dirty="0">
                <a:latin typeface="Arial" panose="020B0604020202020204" pitchFamily="34" charset="0"/>
              </a:rPr>
              <a:t>(organic evolution – ARKY series session 5)</a:t>
            </a:r>
          </a:p>
        </p:txBody>
      </p:sp>
      <p:sp>
        <p:nvSpPr>
          <p:cNvPr id="70660" name="Slide Number Placeholder 3">
            <a:extLst>
              <a:ext uri="{FF2B5EF4-FFF2-40B4-BE49-F238E27FC236}">
                <a16:creationId xmlns:a16="http://schemas.microsoft.com/office/drawing/2014/main" id="{EE128500-EC2A-402F-BFD6-E257AFF97C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FFFF99"/>
                </a:solidFill>
                <a:latin typeface="Arial" panose="020B0604020202020204" pitchFamily="34" charset="0"/>
              </a:defRPr>
            </a:lvl1pPr>
            <a:lvl2pPr marL="742950" indent="-285750" eaLnBrk="0" hangingPunct="0">
              <a:defRPr>
                <a:solidFill>
                  <a:srgbClr val="FFFF99"/>
                </a:solidFill>
                <a:latin typeface="Arial" panose="020B0604020202020204" pitchFamily="34" charset="0"/>
              </a:defRPr>
            </a:lvl2pPr>
            <a:lvl3pPr marL="1143000" indent="-228600" eaLnBrk="0" hangingPunct="0">
              <a:defRPr>
                <a:solidFill>
                  <a:srgbClr val="FFFF99"/>
                </a:solidFill>
                <a:latin typeface="Arial" panose="020B0604020202020204" pitchFamily="34" charset="0"/>
              </a:defRPr>
            </a:lvl3pPr>
            <a:lvl4pPr marL="1600200" indent="-228600" eaLnBrk="0" hangingPunct="0">
              <a:defRPr>
                <a:solidFill>
                  <a:srgbClr val="FFFF99"/>
                </a:solidFill>
                <a:latin typeface="Arial" panose="020B0604020202020204" pitchFamily="34" charset="0"/>
              </a:defRPr>
            </a:lvl4pPr>
            <a:lvl5pPr marL="2057400" indent="-228600" eaLnBrk="0" hangingPunct="0">
              <a:defRPr>
                <a:solidFill>
                  <a:srgbClr val="FFFF99"/>
                </a:solidFill>
                <a:latin typeface="Arial" panose="020B0604020202020204" pitchFamily="34" charset="0"/>
              </a:defRPr>
            </a:lvl5pPr>
            <a:lvl6pPr marL="2514600" indent="-228600" eaLnBrk="0" fontAlgn="base" hangingPunct="0">
              <a:spcBef>
                <a:spcPct val="0"/>
              </a:spcBef>
              <a:spcAft>
                <a:spcPct val="0"/>
              </a:spcAft>
              <a:defRPr>
                <a:solidFill>
                  <a:srgbClr val="FFFF99"/>
                </a:solidFill>
                <a:latin typeface="Arial" panose="020B0604020202020204" pitchFamily="34" charset="0"/>
              </a:defRPr>
            </a:lvl6pPr>
            <a:lvl7pPr marL="2971800" indent="-228600" eaLnBrk="0" fontAlgn="base" hangingPunct="0">
              <a:spcBef>
                <a:spcPct val="0"/>
              </a:spcBef>
              <a:spcAft>
                <a:spcPct val="0"/>
              </a:spcAft>
              <a:defRPr>
                <a:solidFill>
                  <a:srgbClr val="FFFF99"/>
                </a:solidFill>
                <a:latin typeface="Arial" panose="020B0604020202020204" pitchFamily="34" charset="0"/>
              </a:defRPr>
            </a:lvl7pPr>
            <a:lvl8pPr marL="3429000" indent="-228600" eaLnBrk="0" fontAlgn="base" hangingPunct="0">
              <a:spcBef>
                <a:spcPct val="0"/>
              </a:spcBef>
              <a:spcAft>
                <a:spcPct val="0"/>
              </a:spcAft>
              <a:defRPr>
                <a:solidFill>
                  <a:srgbClr val="FFFF99"/>
                </a:solidFill>
                <a:latin typeface="Arial" panose="020B0604020202020204" pitchFamily="34" charset="0"/>
              </a:defRPr>
            </a:lvl8pPr>
            <a:lvl9pPr marL="3886200" indent="-228600" eaLnBrk="0" fontAlgn="base" hangingPunct="0">
              <a:spcBef>
                <a:spcPct val="0"/>
              </a:spcBef>
              <a:spcAft>
                <a:spcPct val="0"/>
              </a:spcAft>
              <a:defRPr>
                <a:solidFill>
                  <a:srgbClr val="FFFF99"/>
                </a:solidFill>
                <a:latin typeface="Arial" panose="020B0604020202020204" pitchFamily="34" charset="0"/>
              </a:defRPr>
            </a:lvl9pPr>
          </a:lstStyle>
          <a:p>
            <a:pPr eaLnBrk="1" hangingPunct="1"/>
            <a:fld id="{1048A43B-B48B-4060-9257-DDD2BDBEB5C1}" type="slidenum">
              <a:rPr lang="en-US" altLang="en-US">
                <a:solidFill>
                  <a:schemeClr val="tx1"/>
                </a:solidFill>
              </a:rPr>
              <a:pPr eaLnBrk="1" hangingPunct="1"/>
              <a:t>12</a:t>
            </a:fld>
            <a:endParaRPr lang="en-US" altLang="en-US">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actuality for evolution to have occurred, a number of fundamental laws of nature and science have to be violated!</a:t>
            </a:r>
          </a:p>
          <a:p>
            <a:r>
              <a:rPr lang="en-US" dirty="0"/>
              <a:t>When something becomes a law, that means man is confident enough to say we have never seen an exception to this law.</a:t>
            </a:r>
          </a:p>
          <a:p>
            <a:r>
              <a:rPr lang="en-US" sz="1200" b="0" i="0" u="none" strike="noStrike" kern="1200" dirty="0">
                <a:solidFill>
                  <a:schemeClr val="tx1"/>
                </a:solidFill>
                <a:effectLst/>
                <a:latin typeface="+mn-lt"/>
                <a:ea typeface="+mn-ea"/>
                <a:cs typeface="+mn-cs"/>
              </a:rPr>
              <a:t>“Scientific laws (also known as natural laws) imply a cause and effect between the observed elements and must always apply under the same conditions.”</a:t>
            </a:r>
            <a:endParaRPr lang="en-US" dirty="0"/>
          </a:p>
        </p:txBody>
      </p:sp>
      <p:sp>
        <p:nvSpPr>
          <p:cNvPr id="4" name="Slide Number Placeholder 3"/>
          <p:cNvSpPr>
            <a:spLocks noGrp="1"/>
          </p:cNvSpPr>
          <p:nvPr>
            <p:ph type="sldNum" sz="quarter" idx="5"/>
          </p:nvPr>
        </p:nvSpPr>
        <p:spPr/>
        <p:txBody>
          <a:bodyPr/>
          <a:lstStyle/>
          <a:p>
            <a:fld id="{6B4B1E3C-BD46-4CFF-85FE-425CD52ABD26}" type="slidenum">
              <a:rPr lang="en-US" smtClean="0"/>
              <a:t>13</a:t>
            </a:fld>
            <a:endParaRPr lang="en-US"/>
          </a:p>
        </p:txBody>
      </p:sp>
    </p:spTree>
    <p:extLst>
      <p:ext uri="{BB962C8B-B14F-4D97-AF65-F5344CB8AC3E}">
        <p14:creationId xmlns:p14="http://schemas.microsoft.com/office/powerpoint/2010/main" val="3413127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 evolutionist to say they do not believe in miracles, shows they do not understand the implications of their beliefs.</a:t>
            </a:r>
          </a:p>
          <a:p>
            <a:r>
              <a:rPr lang="en-US" dirty="0"/>
              <a:t>Creation week was special because the first cause, God, worked outside of the laws of nature he would then set up to sustain his creation.</a:t>
            </a:r>
          </a:p>
        </p:txBody>
      </p:sp>
      <p:sp>
        <p:nvSpPr>
          <p:cNvPr id="4" name="Slide Number Placeholder 3"/>
          <p:cNvSpPr>
            <a:spLocks noGrp="1"/>
          </p:cNvSpPr>
          <p:nvPr>
            <p:ph type="sldNum" sz="quarter" idx="5"/>
          </p:nvPr>
        </p:nvSpPr>
        <p:spPr/>
        <p:txBody>
          <a:bodyPr/>
          <a:lstStyle/>
          <a:p>
            <a:fld id="{6B4B1E3C-BD46-4CFF-85FE-425CD52ABD26}" type="slidenum">
              <a:rPr lang="en-US" smtClean="0"/>
              <a:t>14</a:t>
            </a:fld>
            <a:endParaRPr lang="en-US"/>
          </a:p>
        </p:txBody>
      </p:sp>
    </p:spTree>
    <p:extLst>
      <p:ext uri="{BB962C8B-B14F-4D97-AF65-F5344CB8AC3E}">
        <p14:creationId xmlns:p14="http://schemas.microsoft.com/office/powerpoint/2010/main" val="4141043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Darwin proposed that evolution took place by many incremental changes over long periods of time, but irreducible complexity violates that theorem.</a:t>
            </a:r>
          </a:p>
          <a:p>
            <a:r>
              <a:rPr lang="en-US" dirty="0"/>
              <a:t>I put to you that virtually every aspect of life is irreducibly complex.  From the sub components of a cell (ex. DNA), to the cell to each organ, to the various systems (ex. Digestive, optic, muscular, etc.).</a:t>
            </a:r>
          </a:p>
        </p:txBody>
      </p:sp>
      <p:sp>
        <p:nvSpPr>
          <p:cNvPr id="4" name="Slide Number Placeholder 3"/>
          <p:cNvSpPr>
            <a:spLocks noGrp="1"/>
          </p:cNvSpPr>
          <p:nvPr>
            <p:ph type="sldNum" sz="quarter" idx="5"/>
          </p:nvPr>
        </p:nvSpPr>
        <p:spPr/>
        <p:txBody>
          <a:bodyPr/>
          <a:lstStyle/>
          <a:p>
            <a:fld id="{6B4B1E3C-BD46-4CFF-85FE-425CD52ABD26}" type="slidenum">
              <a:rPr lang="en-US" smtClean="0"/>
              <a:t>15</a:t>
            </a:fld>
            <a:endParaRPr lang="en-US"/>
          </a:p>
        </p:txBody>
      </p:sp>
    </p:spTree>
    <p:extLst>
      <p:ext uri="{BB962C8B-B14F-4D97-AF65-F5344CB8AC3E}">
        <p14:creationId xmlns:p14="http://schemas.microsoft.com/office/powerpoint/2010/main" val="694444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have to convince themselves that they are not seeing design everywhere.  (Romans 1:20)</a:t>
            </a:r>
          </a:p>
        </p:txBody>
      </p:sp>
      <p:sp>
        <p:nvSpPr>
          <p:cNvPr id="4" name="Slide Number Placeholder 3"/>
          <p:cNvSpPr>
            <a:spLocks noGrp="1"/>
          </p:cNvSpPr>
          <p:nvPr>
            <p:ph type="sldNum" sz="quarter" idx="5"/>
          </p:nvPr>
        </p:nvSpPr>
        <p:spPr/>
        <p:txBody>
          <a:bodyPr/>
          <a:lstStyle/>
          <a:p>
            <a:fld id="{6B4B1E3C-BD46-4CFF-85FE-425CD52ABD26}" type="slidenum">
              <a:rPr lang="en-US" smtClean="0"/>
              <a:t>17</a:t>
            </a:fld>
            <a:endParaRPr lang="en-US"/>
          </a:p>
        </p:txBody>
      </p:sp>
    </p:spTree>
    <p:extLst>
      <p:ext uri="{BB962C8B-B14F-4D97-AF65-F5344CB8AC3E}">
        <p14:creationId xmlns:p14="http://schemas.microsoft.com/office/powerpoint/2010/main" val="891687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DNA is not just a complex string of molecules.  It is a highly complex code or language.  A code requires that there is a programmer for it, and a system that can read that code and perform functions based on that code.  I think evolutionists just avoid this subject, because there is no viable way for a language to develop on its own by chance processes.  It is a non-material component of a living being.    A computer with full memory weighs the same as a computer with empty memory.  Evolution cannot deal with this.</a:t>
            </a:r>
          </a:p>
        </p:txBody>
      </p:sp>
      <p:sp>
        <p:nvSpPr>
          <p:cNvPr id="4" name="Slide Number Placeholder 3"/>
          <p:cNvSpPr>
            <a:spLocks noGrp="1"/>
          </p:cNvSpPr>
          <p:nvPr>
            <p:ph type="sldNum" sz="quarter" idx="5"/>
          </p:nvPr>
        </p:nvSpPr>
        <p:spPr/>
        <p:txBody>
          <a:bodyPr/>
          <a:lstStyle/>
          <a:p>
            <a:fld id="{6B4B1E3C-BD46-4CFF-85FE-425CD52ABD26}" type="slidenum">
              <a:rPr lang="en-US" smtClean="0"/>
              <a:t>19</a:t>
            </a:fld>
            <a:endParaRPr lang="en-US"/>
          </a:p>
        </p:txBody>
      </p:sp>
    </p:spTree>
    <p:extLst>
      <p:ext uri="{BB962C8B-B14F-4D97-AF65-F5344CB8AC3E}">
        <p14:creationId xmlns:p14="http://schemas.microsoft.com/office/powerpoint/2010/main" val="298329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effectLst>
                  <a:outerShdw blurRad="38100" dist="38100" dir="2700000" algn="tl">
                    <a:srgbClr val="000000">
                      <a:alpha val="43137"/>
                    </a:srgbClr>
                  </a:outerShdw>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a:extLst>
              <a:ext uri="{FF2B5EF4-FFF2-40B4-BE49-F238E27FC236}">
                <a16:creationId xmlns:a16="http://schemas.microsoft.com/office/drawing/2014/main" id="{D76070AD-59A9-4304-A0B4-BB302793A36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87DE347-4795-4EB7-A76E-CDA90C4B85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E35D543-EFAF-42A4-B128-DD0BD583871D}"/>
              </a:ext>
            </a:extLst>
          </p:cNvPr>
          <p:cNvSpPr>
            <a:spLocks noGrp="1" noChangeArrowheads="1"/>
          </p:cNvSpPr>
          <p:nvPr>
            <p:ph type="sldNum" sz="quarter" idx="12"/>
          </p:nvPr>
        </p:nvSpPr>
        <p:spPr>
          <a:ln/>
        </p:spPr>
        <p:txBody>
          <a:bodyPr/>
          <a:lstStyle>
            <a:lvl1pPr>
              <a:defRPr/>
            </a:lvl1pPr>
          </a:lstStyle>
          <a:p>
            <a:fld id="{D275E58C-6E6F-43D3-B8F6-B2A6AD260D32}" type="slidenum">
              <a:rPr lang="en-US" altLang="en-US"/>
              <a:pPr/>
              <a:t>‹#›</a:t>
            </a:fld>
            <a:endParaRPr lang="en-US" altLang="en-US"/>
          </a:p>
        </p:txBody>
      </p:sp>
    </p:spTree>
    <p:extLst>
      <p:ext uri="{BB962C8B-B14F-4D97-AF65-F5344CB8AC3E}">
        <p14:creationId xmlns:p14="http://schemas.microsoft.com/office/powerpoint/2010/main" val="259067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61424F1-B45E-4234-836E-895C71EAC81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8FA22A9-3C9F-4A3F-AFEC-A81353DA3D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9EFD293-2D63-44BE-9765-9847554A8E23}"/>
              </a:ext>
            </a:extLst>
          </p:cNvPr>
          <p:cNvSpPr>
            <a:spLocks noGrp="1" noChangeArrowheads="1"/>
          </p:cNvSpPr>
          <p:nvPr>
            <p:ph type="sldNum" sz="quarter" idx="12"/>
          </p:nvPr>
        </p:nvSpPr>
        <p:spPr>
          <a:ln/>
        </p:spPr>
        <p:txBody>
          <a:bodyPr/>
          <a:lstStyle>
            <a:lvl1pPr>
              <a:defRPr/>
            </a:lvl1pPr>
          </a:lstStyle>
          <a:p>
            <a:fld id="{EF5B3D07-8A93-4AF2-9C6E-D53C5BD02397}" type="slidenum">
              <a:rPr lang="en-US" altLang="en-US"/>
              <a:pPr/>
              <a:t>‹#›</a:t>
            </a:fld>
            <a:endParaRPr lang="en-US" altLang="en-US"/>
          </a:p>
        </p:txBody>
      </p:sp>
    </p:spTree>
    <p:extLst>
      <p:ext uri="{BB962C8B-B14F-4D97-AF65-F5344CB8AC3E}">
        <p14:creationId xmlns:p14="http://schemas.microsoft.com/office/powerpoint/2010/main" val="1711847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9BEDAAA-284E-4CC0-873E-1B22DC314C5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5B12326-8BC5-4FAC-A08F-CD45B3B2E8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5D523AD-FA9A-4FFE-8B23-067B790A1BA1}"/>
              </a:ext>
            </a:extLst>
          </p:cNvPr>
          <p:cNvSpPr>
            <a:spLocks noGrp="1" noChangeArrowheads="1"/>
          </p:cNvSpPr>
          <p:nvPr>
            <p:ph type="sldNum" sz="quarter" idx="12"/>
          </p:nvPr>
        </p:nvSpPr>
        <p:spPr>
          <a:ln/>
        </p:spPr>
        <p:txBody>
          <a:bodyPr/>
          <a:lstStyle>
            <a:lvl1pPr>
              <a:defRPr/>
            </a:lvl1pPr>
          </a:lstStyle>
          <a:p>
            <a:fld id="{750F6A21-F6A0-4725-B48B-318A1AB60B92}" type="slidenum">
              <a:rPr lang="en-US" altLang="en-US"/>
              <a:pPr/>
              <a:t>‹#›</a:t>
            </a:fld>
            <a:endParaRPr lang="en-US" altLang="en-US"/>
          </a:p>
        </p:txBody>
      </p:sp>
    </p:spTree>
    <p:extLst>
      <p:ext uri="{BB962C8B-B14F-4D97-AF65-F5344CB8AC3E}">
        <p14:creationId xmlns:p14="http://schemas.microsoft.com/office/powerpoint/2010/main" val="3672137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B8C3541-E679-4635-9575-FBB6A042DA2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9F384DF-1981-4375-8B9F-A1C5BA4151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3999346-2D78-443D-98CE-8513AF4C4419}"/>
              </a:ext>
            </a:extLst>
          </p:cNvPr>
          <p:cNvSpPr>
            <a:spLocks noGrp="1" noChangeArrowheads="1"/>
          </p:cNvSpPr>
          <p:nvPr>
            <p:ph type="sldNum" sz="quarter" idx="12"/>
          </p:nvPr>
        </p:nvSpPr>
        <p:spPr>
          <a:ln/>
        </p:spPr>
        <p:txBody>
          <a:bodyPr/>
          <a:lstStyle>
            <a:lvl1pPr>
              <a:defRPr/>
            </a:lvl1pPr>
          </a:lstStyle>
          <a:p>
            <a:fld id="{66FE088A-675F-44D6-87ED-DE6FB55B1D73}" type="slidenum">
              <a:rPr lang="en-US" altLang="en-US"/>
              <a:pPr/>
              <a:t>‹#›</a:t>
            </a:fld>
            <a:endParaRPr lang="en-US" altLang="en-US"/>
          </a:p>
        </p:txBody>
      </p:sp>
    </p:spTree>
    <p:extLst>
      <p:ext uri="{BB962C8B-B14F-4D97-AF65-F5344CB8AC3E}">
        <p14:creationId xmlns:p14="http://schemas.microsoft.com/office/powerpoint/2010/main" val="3182961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22B6A142-F23C-4EAC-8E02-414AD1F10F1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C09E948-39F4-4E90-88B1-6469C72C5D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39B0FB4-C187-4725-BCA2-1CDA18BE6933}"/>
              </a:ext>
            </a:extLst>
          </p:cNvPr>
          <p:cNvSpPr>
            <a:spLocks noGrp="1" noChangeArrowheads="1"/>
          </p:cNvSpPr>
          <p:nvPr>
            <p:ph type="sldNum" sz="quarter" idx="12"/>
          </p:nvPr>
        </p:nvSpPr>
        <p:spPr>
          <a:ln/>
        </p:spPr>
        <p:txBody>
          <a:bodyPr/>
          <a:lstStyle>
            <a:lvl1pPr>
              <a:defRPr/>
            </a:lvl1pPr>
          </a:lstStyle>
          <a:p>
            <a:fld id="{FD6FA1A4-A8B6-4282-A9FA-B12A55B124A5}" type="slidenum">
              <a:rPr lang="en-US" altLang="en-US"/>
              <a:pPr/>
              <a:t>‹#›</a:t>
            </a:fld>
            <a:endParaRPr lang="en-US" altLang="en-US"/>
          </a:p>
        </p:txBody>
      </p:sp>
    </p:spTree>
    <p:extLst>
      <p:ext uri="{BB962C8B-B14F-4D97-AF65-F5344CB8AC3E}">
        <p14:creationId xmlns:p14="http://schemas.microsoft.com/office/powerpoint/2010/main" val="1047370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FAC7EC5-F2FD-4147-ABFA-E7356E24CCE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F9CD776-D2D5-41CE-AF9A-4696F4EA0D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75B11DC-71B8-4C82-9D5C-0659FA2D5011}"/>
              </a:ext>
            </a:extLst>
          </p:cNvPr>
          <p:cNvSpPr>
            <a:spLocks noGrp="1" noChangeArrowheads="1"/>
          </p:cNvSpPr>
          <p:nvPr>
            <p:ph type="sldNum" sz="quarter" idx="12"/>
          </p:nvPr>
        </p:nvSpPr>
        <p:spPr>
          <a:ln/>
        </p:spPr>
        <p:txBody>
          <a:bodyPr/>
          <a:lstStyle>
            <a:lvl1pPr>
              <a:defRPr/>
            </a:lvl1pPr>
          </a:lstStyle>
          <a:p>
            <a:fld id="{F79C80AC-9C19-404B-BF72-52DC4160951B}" type="slidenum">
              <a:rPr lang="en-US" altLang="en-US"/>
              <a:pPr/>
              <a:t>‹#›</a:t>
            </a:fld>
            <a:endParaRPr lang="en-US" altLang="en-US"/>
          </a:p>
        </p:txBody>
      </p:sp>
    </p:spTree>
    <p:extLst>
      <p:ext uri="{BB962C8B-B14F-4D97-AF65-F5344CB8AC3E}">
        <p14:creationId xmlns:p14="http://schemas.microsoft.com/office/powerpoint/2010/main" val="4053214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44E3A4C-EC42-4AC6-88B0-7B85040D590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E44891B-A223-41F2-BF56-2D550F5306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8237C47-CE7F-4A9A-8663-9630410AEE2B}"/>
              </a:ext>
            </a:extLst>
          </p:cNvPr>
          <p:cNvSpPr>
            <a:spLocks noGrp="1" noChangeArrowheads="1"/>
          </p:cNvSpPr>
          <p:nvPr>
            <p:ph type="sldNum" sz="quarter" idx="12"/>
          </p:nvPr>
        </p:nvSpPr>
        <p:spPr>
          <a:ln/>
        </p:spPr>
        <p:txBody>
          <a:bodyPr/>
          <a:lstStyle>
            <a:lvl1pPr>
              <a:defRPr/>
            </a:lvl1pPr>
          </a:lstStyle>
          <a:p>
            <a:fld id="{7E36BC43-D2EC-47EE-A7DC-53BCACA1309C}" type="slidenum">
              <a:rPr lang="en-US" altLang="en-US"/>
              <a:pPr/>
              <a:t>‹#›</a:t>
            </a:fld>
            <a:endParaRPr lang="en-US" altLang="en-US"/>
          </a:p>
        </p:txBody>
      </p:sp>
    </p:spTree>
    <p:extLst>
      <p:ext uri="{BB962C8B-B14F-4D97-AF65-F5344CB8AC3E}">
        <p14:creationId xmlns:p14="http://schemas.microsoft.com/office/powerpoint/2010/main" val="1263847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87C365A-23A3-4E0B-9309-B09365D3BE8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F2D00D5-583F-4186-B534-34161760A5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CE47CDD-134A-4613-A1DD-2C192989D068}"/>
              </a:ext>
            </a:extLst>
          </p:cNvPr>
          <p:cNvSpPr>
            <a:spLocks noGrp="1" noChangeArrowheads="1"/>
          </p:cNvSpPr>
          <p:nvPr>
            <p:ph type="sldNum" sz="quarter" idx="12"/>
          </p:nvPr>
        </p:nvSpPr>
        <p:spPr>
          <a:ln/>
        </p:spPr>
        <p:txBody>
          <a:bodyPr/>
          <a:lstStyle>
            <a:lvl1pPr>
              <a:defRPr/>
            </a:lvl1pPr>
          </a:lstStyle>
          <a:p>
            <a:fld id="{679700FF-FC8E-471D-82CE-39688B27CDFA}" type="slidenum">
              <a:rPr lang="en-US" altLang="en-US"/>
              <a:pPr/>
              <a:t>‹#›</a:t>
            </a:fld>
            <a:endParaRPr lang="en-US" altLang="en-US"/>
          </a:p>
        </p:txBody>
      </p:sp>
    </p:spTree>
    <p:extLst>
      <p:ext uri="{BB962C8B-B14F-4D97-AF65-F5344CB8AC3E}">
        <p14:creationId xmlns:p14="http://schemas.microsoft.com/office/powerpoint/2010/main" val="3273426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B2B3212-3183-493C-8BEF-FA5054E6149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812B744-BA11-413D-86BC-63CCA3DF0B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773FC53-2844-4224-B784-0820F4CCEF3E}"/>
              </a:ext>
            </a:extLst>
          </p:cNvPr>
          <p:cNvSpPr>
            <a:spLocks noGrp="1" noChangeArrowheads="1"/>
          </p:cNvSpPr>
          <p:nvPr>
            <p:ph type="sldNum" sz="quarter" idx="12"/>
          </p:nvPr>
        </p:nvSpPr>
        <p:spPr>
          <a:ln/>
        </p:spPr>
        <p:txBody>
          <a:bodyPr/>
          <a:lstStyle>
            <a:lvl1pPr>
              <a:defRPr/>
            </a:lvl1pPr>
          </a:lstStyle>
          <a:p>
            <a:fld id="{B3661EC8-22CF-4062-B14F-5610A1BD5971}" type="slidenum">
              <a:rPr lang="en-US" altLang="en-US"/>
              <a:pPr/>
              <a:t>‹#›</a:t>
            </a:fld>
            <a:endParaRPr lang="en-US" altLang="en-US"/>
          </a:p>
        </p:txBody>
      </p:sp>
    </p:spTree>
    <p:extLst>
      <p:ext uri="{BB962C8B-B14F-4D97-AF65-F5344CB8AC3E}">
        <p14:creationId xmlns:p14="http://schemas.microsoft.com/office/powerpoint/2010/main" val="382544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6E45DD2-7E27-4ABF-A73E-4FED6BE94FB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E0A4738-9F3B-412A-8713-8A9F9A3AF0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885EB1E-FF40-4105-BF86-AB1E3EB0F5B8}"/>
              </a:ext>
            </a:extLst>
          </p:cNvPr>
          <p:cNvSpPr>
            <a:spLocks noGrp="1" noChangeArrowheads="1"/>
          </p:cNvSpPr>
          <p:nvPr>
            <p:ph type="sldNum" sz="quarter" idx="12"/>
          </p:nvPr>
        </p:nvSpPr>
        <p:spPr>
          <a:ln/>
        </p:spPr>
        <p:txBody>
          <a:bodyPr/>
          <a:lstStyle>
            <a:lvl1pPr>
              <a:defRPr/>
            </a:lvl1pPr>
          </a:lstStyle>
          <a:p>
            <a:fld id="{11FDB572-BD6E-4A17-AED1-0E455C37BD10}" type="slidenum">
              <a:rPr lang="en-US" altLang="en-US"/>
              <a:pPr/>
              <a:t>‹#›</a:t>
            </a:fld>
            <a:endParaRPr lang="en-US" altLang="en-US"/>
          </a:p>
        </p:txBody>
      </p:sp>
    </p:spTree>
    <p:extLst>
      <p:ext uri="{BB962C8B-B14F-4D97-AF65-F5344CB8AC3E}">
        <p14:creationId xmlns:p14="http://schemas.microsoft.com/office/powerpoint/2010/main" val="3180960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8A1A86F-DB64-4078-947B-FBBF00EFF49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B231DA2-5B34-4FEE-8BC3-F0CC50D9D2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336A220-AC80-4B4D-AF6B-E7E42AAEB244}"/>
              </a:ext>
            </a:extLst>
          </p:cNvPr>
          <p:cNvSpPr>
            <a:spLocks noGrp="1" noChangeArrowheads="1"/>
          </p:cNvSpPr>
          <p:nvPr>
            <p:ph type="sldNum" sz="quarter" idx="12"/>
          </p:nvPr>
        </p:nvSpPr>
        <p:spPr>
          <a:ln/>
        </p:spPr>
        <p:txBody>
          <a:bodyPr/>
          <a:lstStyle>
            <a:lvl1pPr>
              <a:defRPr/>
            </a:lvl1pPr>
          </a:lstStyle>
          <a:p>
            <a:fld id="{EA835658-7CD4-45DE-BE72-F5E64B4A805F}" type="slidenum">
              <a:rPr lang="en-US" altLang="en-US"/>
              <a:pPr/>
              <a:t>‹#›</a:t>
            </a:fld>
            <a:endParaRPr lang="en-US" altLang="en-US"/>
          </a:p>
        </p:txBody>
      </p:sp>
    </p:spTree>
    <p:extLst>
      <p:ext uri="{BB962C8B-B14F-4D97-AF65-F5344CB8AC3E}">
        <p14:creationId xmlns:p14="http://schemas.microsoft.com/office/powerpoint/2010/main" val="1248639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ABB9F4C-4809-47A1-9152-4F1C9FAD52F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9BC833E-EF45-40F2-9D69-BDC4190D1A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82D9B03-EAF9-4FAF-A8F1-0A6F1A9794B0}"/>
              </a:ext>
            </a:extLst>
          </p:cNvPr>
          <p:cNvSpPr>
            <a:spLocks noGrp="1" noChangeArrowheads="1"/>
          </p:cNvSpPr>
          <p:nvPr>
            <p:ph type="sldNum" sz="quarter" idx="12"/>
          </p:nvPr>
        </p:nvSpPr>
        <p:spPr>
          <a:ln/>
        </p:spPr>
        <p:txBody>
          <a:bodyPr/>
          <a:lstStyle>
            <a:lvl1pPr>
              <a:defRPr/>
            </a:lvl1pPr>
          </a:lstStyle>
          <a:p>
            <a:fld id="{FA43A486-2EFB-4140-91D8-0888C0F9C3B8}" type="slidenum">
              <a:rPr lang="en-US" altLang="en-US"/>
              <a:pPr/>
              <a:t>‹#›</a:t>
            </a:fld>
            <a:endParaRPr lang="en-US" altLang="en-US"/>
          </a:p>
        </p:txBody>
      </p:sp>
    </p:spTree>
    <p:extLst>
      <p:ext uri="{BB962C8B-B14F-4D97-AF65-F5344CB8AC3E}">
        <p14:creationId xmlns:p14="http://schemas.microsoft.com/office/powerpoint/2010/main" val="653699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88000"/>
            <a:extLst>
              <a:ext uri="{BEBA8EAE-BF5A-486C-A8C5-ECC9F3942E4B}">
                <a14:imgProps xmlns:a14="http://schemas.microsoft.com/office/drawing/2010/main">
                  <a14:imgLayer r:embed="rId15">
                    <a14:imgEffect>
                      <a14:brightnessContrast bright="4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1026" name="Picture 9" descr="Information2">
            <a:extLst>
              <a:ext uri="{FF2B5EF4-FFF2-40B4-BE49-F238E27FC236}">
                <a16:creationId xmlns:a16="http://schemas.microsoft.com/office/drawing/2014/main" id="{A4216066-A4D5-47D1-AA1D-822B7D72D2A0}"/>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8109F75E-7260-42D5-AC4C-DA4A7633CEDB}"/>
              </a:ext>
            </a:extLst>
          </p:cNvPr>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a:extLst>
              <a:ext uri="{FF2B5EF4-FFF2-40B4-BE49-F238E27FC236}">
                <a16:creationId xmlns:a16="http://schemas.microsoft.com/office/drawing/2014/main" id="{DCC64773-707A-4EC6-A2F6-2F2E651602D6}"/>
              </a:ext>
            </a:extLst>
          </p:cNvPr>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a:extLst>
              <a:ext uri="{FF2B5EF4-FFF2-40B4-BE49-F238E27FC236}">
                <a16:creationId xmlns:a16="http://schemas.microsoft.com/office/drawing/2014/main" id="{89C98BFC-AEC9-4E12-B177-A29A81AF4DE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p>
        </p:txBody>
      </p:sp>
      <p:sp>
        <p:nvSpPr>
          <p:cNvPr id="1029" name="Rectangle 5">
            <a:extLst>
              <a:ext uri="{FF2B5EF4-FFF2-40B4-BE49-F238E27FC236}">
                <a16:creationId xmlns:a16="http://schemas.microsoft.com/office/drawing/2014/main" id="{64D421F8-98E1-4C50-8DE6-8A2E740B4173}"/>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p>
        </p:txBody>
      </p:sp>
      <p:sp>
        <p:nvSpPr>
          <p:cNvPr id="1030" name="Rectangle 6">
            <a:extLst>
              <a:ext uri="{FF2B5EF4-FFF2-40B4-BE49-F238E27FC236}">
                <a16:creationId xmlns:a16="http://schemas.microsoft.com/office/drawing/2014/main" id="{CBDA0C8E-4CBC-4A6F-AC71-AE01DB96F76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235770E-F465-46A2-A017-E747F31BD97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nswersingenesis.org/articles/wow/can-natural-processes-explai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micro.magnet.fsu.edu/cells/animalcell.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answersingenesis.org/get-answers/topic/probabilities" TargetMode="External"/><Relationship Id="rId2" Type="http://schemas.openxmlformats.org/officeDocument/2006/relationships/hyperlink" Target="http://www.answersingenesis.org/articles/tj/v18/n2/abiogenesis" TargetMode="External"/><Relationship Id="rId1" Type="http://schemas.openxmlformats.org/officeDocument/2006/relationships/slideLayout" Target="../slideLayouts/slideLayout2.xml"/><Relationship Id="rId5" Type="http://schemas.openxmlformats.org/officeDocument/2006/relationships/hyperlink" Target="http://www.answersingenesis.org/articles/cm/v20/n3/is-there-really-a-god" TargetMode="External"/><Relationship Id="rId4" Type="http://schemas.openxmlformats.org/officeDocument/2006/relationships/hyperlink" Target="http://www.answersingenesis.org/articles/nab2/natural-processes-origin-of-lif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A191BDD-39D7-4E9F-9B22-E496A1D8A49E}"/>
              </a:ext>
            </a:extLst>
          </p:cNvPr>
          <p:cNvSpPr>
            <a:spLocks noGrp="1" noChangeArrowheads="1"/>
          </p:cNvSpPr>
          <p:nvPr>
            <p:ph type="ctrTitle"/>
          </p:nvPr>
        </p:nvSpPr>
        <p:spPr>
          <a:xfrm>
            <a:off x="685800" y="1752600"/>
            <a:ext cx="7772400" cy="1847850"/>
          </a:xfrm>
        </p:spPr>
        <p:txBody>
          <a:bodyPr/>
          <a:lstStyle/>
          <a:p>
            <a:pPr eaLnBrk="1" hangingPunct="1">
              <a:defRPr/>
            </a:pPr>
            <a:r>
              <a:rPr lang="en-US" sz="4000" dirty="0"/>
              <a:t>Lesson 2: Life -</a:t>
            </a:r>
            <a:br>
              <a:rPr lang="en-US" sz="4000" dirty="0"/>
            </a:br>
            <a:r>
              <a:rPr lang="en-US" sz="4000" dirty="0"/>
              <a:t> </a:t>
            </a:r>
            <a:r>
              <a:rPr lang="en-US" sz="4000" b="1" dirty="0"/>
              <a:t>Fearfully and Wonderfully Made</a:t>
            </a:r>
          </a:p>
        </p:txBody>
      </p:sp>
      <p:sp>
        <p:nvSpPr>
          <p:cNvPr id="2051" name="Rectangle 3">
            <a:extLst>
              <a:ext uri="{FF2B5EF4-FFF2-40B4-BE49-F238E27FC236}">
                <a16:creationId xmlns:a16="http://schemas.microsoft.com/office/drawing/2014/main" id="{D3DFD221-41AF-432A-B8C6-096BF82E73CB}"/>
              </a:ext>
            </a:extLst>
          </p:cNvPr>
          <p:cNvSpPr>
            <a:spLocks noGrp="1" noChangeArrowheads="1"/>
          </p:cNvSpPr>
          <p:nvPr>
            <p:ph type="subTitle" idx="1"/>
          </p:nvPr>
        </p:nvSpPr>
        <p:spPr/>
        <p:txBody>
          <a:bodyPr/>
          <a:lstStyle/>
          <a:p>
            <a:pPr eaLnBrk="1" hangingPunct="1">
              <a:defRPr/>
            </a:pPr>
            <a:endParaRPr lang="en-US" dirty="0"/>
          </a:p>
        </p:txBody>
      </p:sp>
      <p:sp>
        <p:nvSpPr>
          <p:cNvPr id="2052" name="Text Box 4">
            <a:extLst>
              <a:ext uri="{FF2B5EF4-FFF2-40B4-BE49-F238E27FC236}">
                <a16:creationId xmlns:a16="http://schemas.microsoft.com/office/drawing/2014/main" id="{FDF49121-8761-498F-9941-DF7E28EAAE73}"/>
              </a:ext>
            </a:extLst>
          </p:cNvPr>
          <p:cNvSpPr txBox="1">
            <a:spLocks noChangeArrowheads="1"/>
          </p:cNvSpPr>
          <p:nvPr/>
        </p:nvSpPr>
        <p:spPr bwMode="auto">
          <a:xfrm>
            <a:off x="6019800" y="5638800"/>
            <a:ext cx="293687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dirty="0"/>
              <a:t>Mark Jurkovich</a:t>
            </a:r>
          </a:p>
          <a:p>
            <a:pPr eaLnBrk="1" hangingPunct="1"/>
            <a:r>
              <a:rPr lang="en-US" altLang="en-US" sz="1600" dirty="0"/>
              <a:t>Centerville Community Church</a:t>
            </a:r>
          </a:p>
          <a:p>
            <a:pPr eaLnBrk="1" hangingPunct="1"/>
            <a:r>
              <a:rPr lang="en-US" altLang="en-US" sz="1600" dirty="0"/>
              <a:t>Centerville, Ohio</a:t>
            </a:r>
          </a:p>
          <a:p>
            <a:pPr eaLnBrk="1" hangingPunct="1"/>
            <a:r>
              <a:rPr lang="en-US" altLang="en-US" sz="1600" dirty="0"/>
              <a:t>April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65522DB-56FF-469D-B32E-263D1A05F27F}"/>
              </a:ext>
            </a:extLst>
          </p:cNvPr>
          <p:cNvSpPr>
            <a:spLocks noGrp="1" noChangeArrowheads="1"/>
          </p:cNvSpPr>
          <p:nvPr>
            <p:ph type="title"/>
          </p:nvPr>
        </p:nvSpPr>
        <p:spPr/>
        <p:txBody>
          <a:bodyPr/>
          <a:lstStyle/>
          <a:p>
            <a:pPr eaLnBrk="1" hangingPunct="1">
              <a:defRPr/>
            </a:pPr>
            <a:r>
              <a:rPr lang="en-US" sz="4000"/>
              <a:t>Probabilities – wonderful complexity of even a single cell</a:t>
            </a:r>
          </a:p>
        </p:txBody>
      </p:sp>
      <p:sp>
        <p:nvSpPr>
          <p:cNvPr id="10243" name="Rectangle 3">
            <a:extLst>
              <a:ext uri="{FF2B5EF4-FFF2-40B4-BE49-F238E27FC236}">
                <a16:creationId xmlns:a16="http://schemas.microsoft.com/office/drawing/2014/main" id="{4AAEBA94-F308-4C0D-8222-C739A1813993}"/>
              </a:ext>
            </a:extLst>
          </p:cNvPr>
          <p:cNvSpPr>
            <a:spLocks noGrp="1" noChangeArrowheads="1"/>
          </p:cNvSpPr>
          <p:nvPr>
            <p:ph type="body" idx="1"/>
          </p:nvPr>
        </p:nvSpPr>
        <p:spPr>
          <a:xfrm>
            <a:off x="457200" y="1447800"/>
            <a:ext cx="8229600" cy="4525963"/>
          </a:xfrm>
        </p:spPr>
        <p:txBody>
          <a:bodyPr/>
          <a:lstStyle/>
          <a:p>
            <a:pPr eaLnBrk="1" hangingPunct="1">
              <a:spcAft>
                <a:spcPct val="50000"/>
              </a:spcAft>
              <a:defRPr/>
            </a:pPr>
            <a:r>
              <a:rPr lang="en-US" sz="2400"/>
              <a:t>Chance of one protein coming together one in 10</a:t>
            </a:r>
            <a:r>
              <a:rPr lang="en-US" sz="2400" baseline="30000"/>
              <a:t>260</a:t>
            </a:r>
            <a:r>
              <a:rPr lang="en-US" sz="2400"/>
              <a:t>!!  That’s already way beyond mathematical impossibility</a:t>
            </a:r>
          </a:p>
          <a:p>
            <a:pPr eaLnBrk="1" hangingPunct="1">
              <a:defRPr/>
            </a:pPr>
            <a:r>
              <a:rPr lang="en-US" sz="2400"/>
              <a:t>Chance of 1 cell coming together is far worse!  </a:t>
            </a:r>
            <a:br>
              <a:rPr lang="en-US" sz="2400"/>
            </a:br>
            <a:r>
              <a:rPr lang="en-US" sz="2400"/>
              <a:t>1 in 10</a:t>
            </a:r>
            <a:r>
              <a:rPr lang="en-US" sz="2400" baseline="30000"/>
              <a:t>40,000</a:t>
            </a:r>
            <a:r>
              <a:rPr lang="en-US" sz="2400"/>
              <a:t>!! (computed </a:t>
            </a:r>
            <a:br>
              <a:rPr lang="en-US" sz="2400"/>
            </a:br>
            <a:r>
              <a:rPr lang="en-US" sz="2400"/>
              <a:t>by an atheist even)</a:t>
            </a:r>
          </a:p>
          <a:p>
            <a:pPr eaLnBrk="1" hangingPunct="1">
              <a:defRPr/>
            </a:pPr>
            <a:endParaRPr lang="en-US" sz="2400"/>
          </a:p>
        </p:txBody>
      </p:sp>
      <p:sp>
        <p:nvSpPr>
          <p:cNvPr id="10244" name="Text Box 4">
            <a:extLst>
              <a:ext uri="{FF2B5EF4-FFF2-40B4-BE49-F238E27FC236}">
                <a16:creationId xmlns:a16="http://schemas.microsoft.com/office/drawing/2014/main" id="{8113556A-B1F5-4034-9299-6F9FE20FA571}"/>
              </a:ext>
            </a:extLst>
          </p:cNvPr>
          <p:cNvSpPr txBox="1">
            <a:spLocks noChangeArrowheads="1"/>
          </p:cNvSpPr>
          <p:nvPr/>
        </p:nvSpPr>
        <p:spPr bwMode="auto">
          <a:xfrm>
            <a:off x="5410200" y="6583363"/>
            <a:ext cx="28733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Image from  http://www.train2equip.com</a:t>
            </a:r>
          </a:p>
        </p:txBody>
      </p:sp>
      <p:sp>
        <p:nvSpPr>
          <p:cNvPr id="10246" name="Text Box 6">
            <a:extLst>
              <a:ext uri="{FF2B5EF4-FFF2-40B4-BE49-F238E27FC236}">
                <a16:creationId xmlns:a16="http://schemas.microsoft.com/office/drawing/2014/main" id="{39AA9C1A-5AC4-4B63-9665-ADFFD87925E5}"/>
              </a:ext>
            </a:extLst>
          </p:cNvPr>
          <p:cNvSpPr txBox="1">
            <a:spLocks noChangeArrowheads="1"/>
          </p:cNvSpPr>
          <p:nvPr/>
        </p:nvSpPr>
        <p:spPr bwMode="auto">
          <a:xfrm>
            <a:off x="228600" y="3581400"/>
            <a:ext cx="4419600"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“…an object of unparalleled complexity and adaptive design. On the surface of the cell we would see millions of openings, like the port holes of a vast space ship, opening and closing to allow a continual stream of materials to flow in and out. If we were to enter one of these openings we would find ourselves in a world of supreme technology and bewildering complexity.”   </a:t>
            </a:r>
            <a:r>
              <a:rPr lang="en-US" altLang="en-US" sz="1200" i="1"/>
              <a:t>M. Denton, Evolution: A Theory in Crisis (Chevy Chase, MD: Adler and Adler Publishers, Inc., 1986), p. 328</a:t>
            </a:r>
          </a:p>
        </p:txBody>
      </p:sp>
      <p:sp>
        <p:nvSpPr>
          <p:cNvPr id="10247" name="Text Box 7">
            <a:extLst>
              <a:ext uri="{FF2B5EF4-FFF2-40B4-BE49-F238E27FC236}">
                <a16:creationId xmlns:a16="http://schemas.microsoft.com/office/drawing/2014/main" id="{9ECA0AEE-4E73-4342-AD5D-C69B401DD62C}"/>
              </a:ext>
            </a:extLst>
          </p:cNvPr>
          <p:cNvSpPr txBox="1">
            <a:spLocks noChangeArrowheads="1"/>
          </p:cNvSpPr>
          <p:nvPr/>
        </p:nvSpPr>
        <p:spPr bwMode="auto">
          <a:xfrm>
            <a:off x="3581400" y="2209800"/>
            <a:ext cx="5562600" cy="244475"/>
          </a:xfrm>
          <a:prstGeom prst="rect">
            <a:avLst/>
          </a:prstGeom>
          <a:noFill/>
          <a:ln w="9525">
            <a:noFill/>
            <a:miter lim="800000"/>
            <a:headEnd/>
            <a:tailEnd/>
          </a:ln>
          <a:effectLst/>
        </p:spPr>
        <p:txBody>
          <a:bodyPr>
            <a:spAutoFit/>
          </a:bodyPr>
          <a:lstStyle/>
          <a:p>
            <a:pPr>
              <a:defRPr/>
            </a:pPr>
            <a:r>
              <a:rPr lang="en-US" sz="1000">
                <a:latin typeface="Arial" charset="0"/>
              </a:rPr>
              <a:t>(</a:t>
            </a:r>
            <a:r>
              <a:rPr lang="en-US" sz="1000">
                <a:latin typeface="Arial" charset="0"/>
                <a:hlinkClick r:id="rId3"/>
              </a:rPr>
              <a:t>http://www.answersingenesis.org/articles/wow/can-natural-processes-explain</a:t>
            </a:r>
            <a:r>
              <a:rPr lang="en-US" sz="1000">
                <a:latin typeface="Arial" charset="0"/>
              </a:rPr>
              <a:t>  gives </a:t>
            </a:r>
            <a:r>
              <a:rPr lang="en-US" sz="1000">
                <a:effectLst>
                  <a:outerShdw blurRad="38100" dist="38100" dir="2700000" algn="tl">
                    <a:srgbClr val="C0C0C0"/>
                  </a:outerShdw>
                </a:effectLst>
                <a:latin typeface="Arial" charset="0"/>
              </a:rPr>
              <a:t>10</a:t>
            </a:r>
            <a:r>
              <a:rPr lang="en-US" sz="1000" baseline="30000">
                <a:effectLst>
                  <a:outerShdw blurRad="38100" dist="38100" dir="2700000" algn="tl">
                    <a:srgbClr val="C0C0C0"/>
                  </a:outerShdw>
                </a:effectLst>
                <a:latin typeface="Arial" charset="0"/>
              </a:rPr>
              <a:t>191</a:t>
            </a:r>
            <a:r>
              <a:rPr lang="en-US" sz="1000">
                <a:effectLst>
                  <a:outerShdw blurRad="38100" dist="38100" dir="2700000" algn="tl">
                    <a:srgbClr val="C0C0C0"/>
                  </a:outerShdw>
                </a:effectLst>
                <a:latin typeface="Arial" charset="0"/>
              </a:rPr>
              <a:t>)</a:t>
            </a:r>
          </a:p>
        </p:txBody>
      </p:sp>
      <p:pic>
        <p:nvPicPr>
          <p:cNvPr id="14343" name="Picture 8" descr="Anatomy of the Animal Cell">
            <a:hlinkClick r:id="rId4"/>
            <a:extLst>
              <a:ext uri="{FF2B5EF4-FFF2-40B4-BE49-F238E27FC236}">
                <a16:creationId xmlns:a16="http://schemas.microsoft.com/office/drawing/2014/main" id="{2D0F5984-6F60-43EF-B32D-BE63FB1223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828925"/>
            <a:ext cx="4343400" cy="371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244"/>
                                        </p:tgtEl>
                                        <p:attrNameLst>
                                          <p:attrName>style.visibility</p:attrName>
                                        </p:attrNameLst>
                                      </p:cBhvr>
                                      <p:to>
                                        <p:strVal val="visible"/>
                                      </p:to>
                                    </p:set>
                                    <p:anim calcmode="lin" valueType="num">
                                      <p:cBhvr additive="base">
                                        <p:cTn id="17" dur="500" fill="hold"/>
                                        <p:tgtEl>
                                          <p:spTgt spid="10244"/>
                                        </p:tgtEl>
                                        <p:attrNameLst>
                                          <p:attrName>ppt_x</p:attrName>
                                        </p:attrNameLst>
                                      </p:cBhvr>
                                      <p:tavLst>
                                        <p:tav tm="0">
                                          <p:val>
                                            <p:strVal val="#ppt_x"/>
                                          </p:val>
                                        </p:tav>
                                        <p:tav tm="100000">
                                          <p:val>
                                            <p:strVal val="#ppt_x"/>
                                          </p:val>
                                        </p:tav>
                                      </p:tavLst>
                                    </p:anim>
                                    <p:anim calcmode="lin" valueType="num">
                                      <p:cBhvr additive="base">
                                        <p:cTn id="18"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246"/>
                                        </p:tgtEl>
                                        <p:attrNameLst>
                                          <p:attrName>style.visibility</p:attrName>
                                        </p:attrNameLst>
                                      </p:cBhvr>
                                      <p:to>
                                        <p:strVal val="visible"/>
                                      </p:to>
                                    </p:set>
                                    <p:anim calcmode="lin" valueType="num">
                                      <p:cBhvr additive="base">
                                        <p:cTn id="23" dur="500" fill="hold"/>
                                        <p:tgtEl>
                                          <p:spTgt spid="10246"/>
                                        </p:tgtEl>
                                        <p:attrNameLst>
                                          <p:attrName>ppt_x</p:attrName>
                                        </p:attrNameLst>
                                      </p:cBhvr>
                                      <p:tavLst>
                                        <p:tav tm="0">
                                          <p:val>
                                            <p:strVal val="#ppt_x"/>
                                          </p:val>
                                        </p:tav>
                                        <p:tav tm="100000">
                                          <p:val>
                                            <p:strVal val="#ppt_x"/>
                                          </p:val>
                                        </p:tav>
                                      </p:tavLst>
                                    </p:anim>
                                    <p:anim calcmode="lin" valueType="num">
                                      <p:cBhvr additive="base">
                                        <p:cTn id="24"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4" grpId="0"/>
      <p:bldP spid="102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6A72BAA-1A56-4B5D-83F3-591C15E622E5}"/>
              </a:ext>
            </a:extLst>
          </p:cNvPr>
          <p:cNvSpPr>
            <a:spLocks noGrp="1"/>
          </p:cNvSpPr>
          <p:nvPr>
            <p:ph type="sldNum" sz="quarter" idx="12"/>
          </p:nvPr>
        </p:nvSpPr>
        <p:spPr/>
        <p:txBody>
          <a:bodyPr/>
          <a:lstStyle>
            <a:lvl1pPr eaLnBrk="0" hangingPunct="0">
              <a:defRPr>
                <a:solidFill>
                  <a:srgbClr val="FFFF99"/>
                </a:solidFill>
                <a:latin typeface="Arial" panose="020B0604020202020204" pitchFamily="34" charset="0"/>
              </a:defRPr>
            </a:lvl1pPr>
            <a:lvl2pPr marL="742950" indent="-285750" eaLnBrk="0" hangingPunct="0">
              <a:defRPr>
                <a:solidFill>
                  <a:srgbClr val="FFFF99"/>
                </a:solidFill>
                <a:latin typeface="Arial" panose="020B0604020202020204" pitchFamily="34" charset="0"/>
              </a:defRPr>
            </a:lvl2pPr>
            <a:lvl3pPr marL="1143000" indent="-228600" eaLnBrk="0" hangingPunct="0">
              <a:defRPr>
                <a:solidFill>
                  <a:srgbClr val="FFFF99"/>
                </a:solidFill>
                <a:latin typeface="Arial" panose="020B0604020202020204" pitchFamily="34" charset="0"/>
              </a:defRPr>
            </a:lvl3pPr>
            <a:lvl4pPr marL="1600200" indent="-228600" eaLnBrk="0" hangingPunct="0">
              <a:defRPr>
                <a:solidFill>
                  <a:srgbClr val="FFFF99"/>
                </a:solidFill>
                <a:latin typeface="Arial" panose="020B0604020202020204" pitchFamily="34" charset="0"/>
              </a:defRPr>
            </a:lvl4pPr>
            <a:lvl5pPr marL="2057400" indent="-228600" eaLnBrk="0" hangingPunct="0">
              <a:defRPr>
                <a:solidFill>
                  <a:srgbClr val="FFFF99"/>
                </a:solidFill>
                <a:latin typeface="Arial" panose="020B0604020202020204" pitchFamily="34" charset="0"/>
              </a:defRPr>
            </a:lvl5pPr>
            <a:lvl6pPr marL="2514600" indent="-228600" eaLnBrk="0" fontAlgn="base" hangingPunct="0">
              <a:spcBef>
                <a:spcPct val="0"/>
              </a:spcBef>
              <a:spcAft>
                <a:spcPct val="0"/>
              </a:spcAft>
              <a:defRPr>
                <a:solidFill>
                  <a:srgbClr val="FFFF99"/>
                </a:solidFill>
                <a:latin typeface="Arial" panose="020B0604020202020204" pitchFamily="34" charset="0"/>
              </a:defRPr>
            </a:lvl6pPr>
            <a:lvl7pPr marL="2971800" indent="-228600" eaLnBrk="0" fontAlgn="base" hangingPunct="0">
              <a:spcBef>
                <a:spcPct val="0"/>
              </a:spcBef>
              <a:spcAft>
                <a:spcPct val="0"/>
              </a:spcAft>
              <a:defRPr>
                <a:solidFill>
                  <a:srgbClr val="FFFF99"/>
                </a:solidFill>
                <a:latin typeface="Arial" panose="020B0604020202020204" pitchFamily="34" charset="0"/>
              </a:defRPr>
            </a:lvl7pPr>
            <a:lvl8pPr marL="3429000" indent="-228600" eaLnBrk="0" fontAlgn="base" hangingPunct="0">
              <a:spcBef>
                <a:spcPct val="0"/>
              </a:spcBef>
              <a:spcAft>
                <a:spcPct val="0"/>
              </a:spcAft>
              <a:defRPr>
                <a:solidFill>
                  <a:srgbClr val="FFFF99"/>
                </a:solidFill>
                <a:latin typeface="Arial" panose="020B0604020202020204" pitchFamily="34" charset="0"/>
              </a:defRPr>
            </a:lvl8pPr>
            <a:lvl9pPr marL="3886200" indent="-228600" eaLnBrk="0" fontAlgn="base" hangingPunct="0">
              <a:spcBef>
                <a:spcPct val="0"/>
              </a:spcBef>
              <a:spcAft>
                <a:spcPct val="0"/>
              </a:spcAft>
              <a:defRPr>
                <a:solidFill>
                  <a:srgbClr val="FFFF99"/>
                </a:solidFill>
                <a:latin typeface="Arial" panose="020B0604020202020204" pitchFamily="34" charset="0"/>
              </a:defRPr>
            </a:lvl9pPr>
          </a:lstStyle>
          <a:p>
            <a:pPr eaLnBrk="1" hangingPunct="1"/>
            <a:fld id="{4C8D373A-72FF-4835-A092-0BE1163A6750}" type="slidenum">
              <a:rPr lang="en-US" altLang="en-US"/>
              <a:pPr eaLnBrk="1" hangingPunct="1"/>
              <a:t>11</a:t>
            </a:fld>
            <a:endParaRPr lang="en-US" altLang="en-US"/>
          </a:p>
        </p:txBody>
      </p:sp>
      <p:sp>
        <p:nvSpPr>
          <p:cNvPr id="17410" name="Rectangle 2">
            <a:extLst>
              <a:ext uri="{FF2B5EF4-FFF2-40B4-BE49-F238E27FC236}">
                <a16:creationId xmlns:a16="http://schemas.microsoft.com/office/drawing/2014/main" id="{5F067427-E513-40FE-9131-2B5F31E09F70}"/>
              </a:ext>
            </a:extLst>
          </p:cNvPr>
          <p:cNvSpPr>
            <a:spLocks noGrp="1" noChangeArrowheads="1"/>
          </p:cNvSpPr>
          <p:nvPr>
            <p:ph type="title"/>
          </p:nvPr>
        </p:nvSpPr>
        <p:spPr/>
        <p:txBody>
          <a:bodyPr/>
          <a:lstStyle/>
          <a:p>
            <a:pPr eaLnBrk="1" hangingPunct="1">
              <a:defRPr/>
            </a:pPr>
            <a:r>
              <a:rPr lang="en-US" dirty="0"/>
              <a:t>Definition of Evolution</a:t>
            </a:r>
          </a:p>
        </p:txBody>
      </p:sp>
      <p:sp>
        <p:nvSpPr>
          <p:cNvPr id="17411" name="Rectangle 3">
            <a:extLst>
              <a:ext uri="{FF2B5EF4-FFF2-40B4-BE49-F238E27FC236}">
                <a16:creationId xmlns:a16="http://schemas.microsoft.com/office/drawing/2014/main" id="{15694F7A-9060-44A7-9295-159A10F2942F}"/>
              </a:ext>
            </a:extLst>
          </p:cNvPr>
          <p:cNvSpPr>
            <a:spLocks noGrp="1" noChangeArrowheads="1"/>
          </p:cNvSpPr>
          <p:nvPr>
            <p:ph type="body" idx="1"/>
          </p:nvPr>
        </p:nvSpPr>
        <p:spPr/>
        <p:txBody>
          <a:bodyPr/>
          <a:lstStyle/>
          <a:p>
            <a:pPr eaLnBrk="1" hangingPunct="1">
              <a:defRPr/>
            </a:pPr>
            <a:r>
              <a:rPr lang="en-US" dirty="0"/>
              <a:t>One text says “Evolution is descent with modification”</a:t>
            </a:r>
          </a:p>
          <a:p>
            <a:pPr eaLnBrk="1" hangingPunct="1">
              <a:defRPr/>
            </a:pPr>
            <a:r>
              <a:rPr lang="en-US" dirty="0"/>
              <a:t>Another text “Evolution is change over time” – later adding “in other words living things have changed over time”</a:t>
            </a:r>
          </a:p>
          <a:p>
            <a:pPr eaLnBrk="1" hangingPunct="1">
              <a:defRPr/>
            </a:pPr>
            <a:r>
              <a:rPr lang="en-US" dirty="0"/>
              <a:t>Or defined as “a change in species over time”  (that’s just micro-evolution)</a:t>
            </a:r>
          </a:p>
          <a:p>
            <a:pPr eaLnBrk="1" hangingPunct="1">
              <a:defRPr/>
            </a:pPr>
            <a:r>
              <a:rPr lang="en-US" dirty="0"/>
              <a:t>But what they seldom say is evolution is a whole lot more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blinds(horizontal)">
                                      <p:cBhvr>
                                        <p:cTn id="12" dur="5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blinds(horizontal)">
                                      <p:cBhvr>
                                        <p:cTn id="17" dur="500"/>
                                        <p:tgtEl>
                                          <p:spTgt spid="17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blinds(horizontal)">
                                      <p:cBhvr>
                                        <p:cTn id="22" dur="500"/>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71B8243-A8E7-420A-86F8-5B82F440BC0C}"/>
              </a:ext>
            </a:extLst>
          </p:cNvPr>
          <p:cNvSpPr>
            <a:spLocks noGrp="1"/>
          </p:cNvSpPr>
          <p:nvPr>
            <p:ph type="sldNum" sz="quarter" idx="12"/>
          </p:nvPr>
        </p:nvSpPr>
        <p:spPr/>
        <p:txBody>
          <a:bodyPr/>
          <a:lstStyle>
            <a:lvl1pPr eaLnBrk="0" hangingPunct="0">
              <a:defRPr>
                <a:solidFill>
                  <a:srgbClr val="FFFF99"/>
                </a:solidFill>
                <a:latin typeface="Arial" panose="020B0604020202020204" pitchFamily="34" charset="0"/>
              </a:defRPr>
            </a:lvl1pPr>
            <a:lvl2pPr marL="742950" indent="-285750" eaLnBrk="0" hangingPunct="0">
              <a:defRPr>
                <a:solidFill>
                  <a:srgbClr val="FFFF99"/>
                </a:solidFill>
                <a:latin typeface="Arial" panose="020B0604020202020204" pitchFamily="34" charset="0"/>
              </a:defRPr>
            </a:lvl2pPr>
            <a:lvl3pPr marL="1143000" indent="-228600" eaLnBrk="0" hangingPunct="0">
              <a:defRPr>
                <a:solidFill>
                  <a:srgbClr val="FFFF99"/>
                </a:solidFill>
                <a:latin typeface="Arial" panose="020B0604020202020204" pitchFamily="34" charset="0"/>
              </a:defRPr>
            </a:lvl3pPr>
            <a:lvl4pPr marL="1600200" indent="-228600" eaLnBrk="0" hangingPunct="0">
              <a:defRPr>
                <a:solidFill>
                  <a:srgbClr val="FFFF99"/>
                </a:solidFill>
                <a:latin typeface="Arial" panose="020B0604020202020204" pitchFamily="34" charset="0"/>
              </a:defRPr>
            </a:lvl4pPr>
            <a:lvl5pPr marL="2057400" indent="-228600" eaLnBrk="0" hangingPunct="0">
              <a:defRPr>
                <a:solidFill>
                  <a:srgbClr val="FFFF99"/>
                </a:solidFill>
                <a:latin typeface="Arial" panose="020B0604020202020204" pitchFamily="34" charset="0"/>
              </a:defRPr>
            </a:lvl5pPr>
            <a:lvl6pPr marL="2514600" indent="-228600" eaLnBrk="0" fontAlgn="base" hangingPunct="0">
              <a:spcBef>
                <a:spcPct val="0"/>
              </a:spcBef>
              <a:spcAft>
                <a:spcPct val="0"/>
              </a:spcAft>
              <a:defRPr>
                <a:solidFill>
                  <a:srgbClr val="FFFF99"/>
                </a:solidFill>
                <a:latin typeface="Arial" panose="020B0604020202020204" pitchFamily="34" charset="0"/>
              </a:defRPr>
            </a:lvl6pPr>
            <a:lvl7pPr marL="2971800" indent="-228600" eaLnBrk="0" fontAlgn="base" hangingPunct="0">
              <a:spcBef>
                <a:spcPct val="0"/>
              </a:spcBef>
              <a:spcAft>
                <a:spcPct val="0"/>
              </a:spcAft>
              <a:defRPr>
                <a:solidFill>
                  <a:srgbClr val="FFFF99"/>
                </a:solidFill>
                <a:latin typeface="Arial" panose="020B0604020202020204" pitchFamily="34" charset="0"/>
              </a:defRPr>
            </a:lvl7pPr>
            <a:lvl8pPr marL="3429000" indent="-228600" eaLnBrk="0" fontAlgn="base" hangingPunct="0">
              <a:spcBef>
                <a:spcPct val="0"/>
              </a:spcBef>
              <a:spcAft>
                <a:spcPct val="0"/>
              </a:spcAft>
              <a:defRPr>
                <a:solidFill>
                  <a:srgbClr val="FFFF99"/>
                </a:solidFill>
                <a:latin typeface="Arial" panose="020B0604020202020204" pitchFamily="34" charset="0"/>
              </a:defRPr>
            </a:lvl8pPr>
            <a:lvl9pPr marL="3886200" indent="-228600" eaLnBrk="0" fontAlgn="base" hangingPunct="0">
              <a:spcBef>
                <a:spcPct val="0"/>
              </a:spcBef>
              <a:spcAft>
                <a:spcPct val="0"/>
              </a:spcAft>
              <a:defRPr>
                <a:solidFill>
                  <a:srgbClr val="FFFF99"/>
                </a:solidFill>
                <a:latin typeface="Arial" panose="020B0604020202020204" pitchFamily="34" charset="0"/>
              </a:defRPr>
            </a:lvl9pPr>
          </a:lstStyle>
          <a:p>
            <a:pPr eaLnBrk="1" hangingPunct="1"/>
            <a:fld id="{196B2F0C-0BCA-4E4D-8D8F-FCB3D0490FA9}" type="slidenum">
              <a:rPr lang="en-US" altLang="en-US"/>
              <a:pPr eaLnBrk="1" hangingPunct="1"/>
              <a:t>12</a:t>
            </a:fld>
            <a:endParaRPr lang="en-US" altLang="en-US"/>
          </a:p>
        </p:txBody>
      </p:sp>
      <p:sp>
        <p:nvSpPr>
          <p:cNvPr id="20482" name="Rectangle 2">
            <a:extLst>
              <a:ext uri="{FF2B5EF4-FFF2-40B4-BE49-F238E27FC236}">
                <a16:creationId xmlns:a16="http://schemas.microsoft.com/office/drawing/2014/main" id="{095083DB-2008-45C8-9978-67B84C660387}"/>
              </a:ext>
            </a:extLst>
          </p:cNvPr>
          <p:cNvSpPr>
            <a:spLocks noGrp="1" noChangeArrowheads="1"/>
          </p:cNvSpPr>
          <p:nvPr>
            <p:ph type="title"/>
          </p:nvPr>
        </p:nvSpPr>
        <p:spPr/>
        <p:txBody>
          <a:bodyPr/>
          <a:lstStyle/>
          <a:p>
            <a:pPr eaLnBrk="1" hangingPunct="1">
              <a:defRPr/>
            </a:pPr>
            <a:r>
              <a:rPr lang="en-US"/>
              <a:t>Six kinds of evolution</a:t>
            </a:r>
          </a:p>
        </p:txBody>
      </p:sp>
      <p:sp>
        <p:nvSpPr>
          <p:cNvPr id="20483" name="Rectangle 3">
            <a:extLst>
              <a:ext uri="{FF2B5EF4-FFF2-40B4-BE49-F238E27FC236}">
                <a16:creationId xmlns:a16="http://schemas.microsoft.com/office/drawing/2014/main" id="{D17C9FA6-F6E9-426A-9DF5-45C4B4236050}"/>
              </a:ext>
            </a:extLst>
          </p:cNvPr>
          <p:cNvSpPr>
            <a:spLocks noGrp="1" noChangeArrowheads="1"/>
          </p:cNvSpPr>
          <p:nvPr>
            <p:ph type="body" idx="1"/>
          </p:nvPr>
        </p:nvSpPr>
        <p:spPr>
          <a:xfrm>
            <a:off x="457200" y="1341437"/>
            <a:ext cx="8229600" cy="4525963"/>
          </a:xfrm>
        </p:spPr>
        <p:txBody>
          <a:bodyPr/>
          <a:lstStyle/>
          <a:p>
            <a:pPr eaLnBrk="1" hangingPunct="1">
              <a:lnSpc>
                <a:spcPct val="90000"/>
              </a:lnSpc>
              <a:defRPr/>
            </a:pPr>
            <a:r>
              <a:rPr lang="en-US" dirty="0"/>
              <a:t>Cosmic – big bang, origin of time, space and matter</a:t>
            </a:r>
          </a:p>
          <a:p>
            <a:pPr eaLnBrk="1" hangingPunct="1">
              <a:lnSpc>
                <a:spcPct val="90000"/>
              </a:lnSpc>
              <a:defRPr/>
            </a:pPr>
            <a:r>
              <a:rPr lang="en-US" dirty="0"/>
              <a:t>Chemical – formation of all other elements from hydrogen and helium</a:t>
            </a:r>
          </a:p>
          <a:p>
            <a:pPr eaLnBrk="1" hangingPunct="1">
              <a:lnSpc>
                <a:spcPct val="90000"/>
              </a:lnSpc>
              <a:defRPr/>
            </a:pPr>
            <a:r>
              <a:rPr lang="en-US" dirty="0"/>
              <a:t>Stellar – how stars supposedly formed</a:t>
            </a:r>
          </a:p>
          <a:p>
            <a:pPr eaLnBrk="1" hangingPunct="1">
              <a:lnSpc>
                <a:spcPct val="90000"/>
              </a:lnSpc>
              <a:defRPr/>
            </a:pPr>
            <a:r>
              <a:rPr lang="en-US" dirty="0"/>
              <a:t>Organic – life originating from non-life</a:t>
            </a:r>
          </a:p>
          <a:p>
            <a:pPr eaLnBrk="1" hangingPunct="1">
              <a:lnSpc>
                <a:spcPct val="90000"/>
              </a:lnSpc>
              <a:defRPr/>
            </a:pPr>
            <a:r>
              <a:rPr lang="en-US" dirty="0"/>
              <a:t>Macro – one kind changing into another kind</a:t>
            </a:r>
          </a:p>
          <a:p>
            <a:pPr eaLnBrk="1" hangingPunct="1">
              <a:lnSpc>
                <a:spcPct val="90000"/>
              </a:lnSpc>
              <a:defRPr/>
            </a:pPr>
            <a:r>
              <a:rPr lang="en-US" dirty="0"/>
              <a:t>Micro – variation within a kind</a:t>
            </a:r>
          </a:p>
        </p:txBody>
      </p:sp>
      <p:sp>
        <p:nvSpPr>
          <p:cNvPr id="2" name="TextBox 1">
            <a:extLst>
              <a:ext uri="{FF2B5EF4-FFF2-40B4-BE49-F238E27FC236}">
                <a16:creationId xmlns:a16="http://schemas.microsoft.com/office/drawing/2014/main" id="{662566F0-EDE0-4178-A3D8-47B1D978F421}"/>
              </a:ext>
            </a:extLst>
          </p:cNvPr>
          <p:cNvSpPr txBox="1"/>
          <p:nvPr/>
        </p:nvSpPr>
        <p:spPr>
          <a:xfrm>
            <a:off x="685800" y="6019800"/>
            <a:ext cx="7620000" cy="707886"/>
          </a:xfrm>
          <a:prstGeom prst="rect">
            <a:avLst/>
          </a:prstGeom>
          <a:solidFill>
            <a:srgbClr val="CC9900">
              <a:alpha val="80000"/>
            </a:srgbClr>
          </a:solidFill>
        </p:spPr>
        <p:txBody>
          <a:bodyPr wrap="square" rtlCol="0">
            <a:spAutoFit/>
          </a:bodyPr>
          <a:lstStyle/>
          <a:p>
            <a:pPr algn="ctr"/>
            <a:r>
              <a:rPr lang="en-US" altLang="en-US" sz="2000" dirty="0"/>
              <a:t>Every one of these steps (except the last one) have insurmountable obstacles to overcome for evolution to be true.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diamond(in)">
                                      <p:cBhvr>
                                        <p:cTn id="7" dur="1000"/>
                                        <p:tgtEl>
                                          <p:spTgt spid="20483">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0483">
                                            <p:txEl>
                                              <p:pRg st="1" end="1"/>
                                            </p:txEl>
                                          </p:spTgt>
                                        </p:tgtEl>
                                        <p:attrNameLst>
                                          <p:attrName>style.visibility</p:attrName>
                                        </p:attrNameLst>
                                      </p:cBhvr>
                                      <p:to>
                                        <p:strVal val="visible"/>
                                      </p:to>
                                    </p:set>
                                    <p:animEffect transition="in" filter="diamond(in)">
                                      <p:cBhvr>
                                        <p:cTn id="10" dur="1000"/>
                                        <p:tgtEl>
                                          <p:spTgt spid="20483">
                                            <p:txEl>
                                              <p:pRg st="1" end="1"/>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animEffect transition="in" filter="diamond(in)">
                                      <p:cBhvr>
                                        <p:cTn id="13" dur="1000"/>
                                        <p:tgtEl>
                                          <p:spTgt spid="2048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0483">
                                            <p:txEl>
                                              <p:pRg st="3" end="3"/>
                                            </p:txEl>
                                          </p:spTgt>
                                        </p:tgtEl>
                                        <p:attrNameLst>
                                          <p:attrName>style.visibility</p:attrName>
                                        </p:attrNameLst>
                                      </p:cBhvr>
                                      <p:to>
                                        <p:strVal val="visible"/>
                                      </p:to>
                                    </p:set>
                                    <p:animEffect transition="in" filter="diamond(in)">
                                      <p:cBhvr>
                                        <p:cTn id="18" dur="1000"/>
                                        <p:tgtEl>
                                          <p:spTgt spid="20483">
                                            <p:txEl>
                                              <p:pRg st="3" end="3"/>
                                            </p:txEl>
                                          </p:spTgt>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20483">
                                            <p:txEl>
                                              <p:pRg st="4" end="4"/>
                                            </p:txEl>
                                          </p:spTgt>
                                        </p:tgtEl>
                                        <p:attrNameLst>
                                          <p:attrName>style.visibility</p:attrName>
                                        </p:attrNameLst>
                                      </p:cBhvr>
                                      <p:to>
                                        <p:strVal val="visible"/>
                                      </p:to>
                                    </p:set>
                                    <p:animEffect transition="in" filter="diamond(in)">
                                      <p:cBhvr>
                                        <p:cTn id="21" dur="1000"/>
                                        <p:tgtEl>
                                          <p:spTgt spid="20483">
                                            <p:txEl>
                                              <p:pRg st="4" end="4"/>
                                            </p:txEl>
                                          </p:spTgt>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20483">
                                            <p:txEl>
                                              <p:pRg st="5" end="5"/>
                                            </p:txEl>
                                          </p:spTgt>
                                        </p:tgtEl>
                                        <p:attrNameLst>
                                          <p:attrName>style.visibility</p:attrName>
                                        </p:attrNameLst>
                                      </p:cBhvr>
                                      <p:to>
                                        <p:strVal val="visible"/>
                                      </p:to>
                                    </p:set>
                                    <p:animEffect transition="in" filter="diamond(in)">
                                      <p:cBhvr>
                                        <p:cTn id="24" dur="1000"/>
                                        <p:tgtEl>
                                          <p:spTgt spid="2048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BE810-4955-45D8-9CDE-CF10C9EF6E8F}"/>
              </a:ext>
            </a:extLst>
          </p:cNvPr>
          <p:cNvSpPr>
            <a:spLocks noGrp="1"/>
          </p:cNvSpPr>
          <p:nvPr>
            <p:ph type="title"/>
          </p:nvPr>
        </p:nvSpPr>
        <p:spPr/>
        <p:txBody>
          <a:bodyPr/>
          <a:lstStyle/>
          <a:p>
            <a:r>
              <a:rPr lang="en-US" dirty="0"/>
              <a:t>Laws of nature</a:t>
            </a:r>
          </a:p>
        </p:txBody>
      </p:sp>
      <p:sp>
        <p:nvSpPr>
          <p:cNvPr id="3" name="Content Placeholder 2">
            <a:extLst>
              <a:ext uri="{FF2B5EF4-FFF2-40B4-BE49-F238E27FC236}">
                <a16:creationId xmlns:a16="http://schemas.microsoft.com/office/drawing/2014/main" id="{7839A800-9AD9-4332-B3B3-51C363BDA260}"/>
              </a:ext>
            </a:extLst>
          </p:cNvPr>
          <p:cNvSpPr>
            <a:spLocks noGrp="1"/>
          </p:cNvSpPr>
          <p:nvPr>
            <p:ph idx="1"/>
          </p:nvPr>
        </p:nvSpPr>
        <p:spPr>
          <a:xfrm>
            <a:off x="457200" y="1371600"/>
            <a:ext cx="8229600" cy="4525963"/>
          </a:xfrm>
        </p:spPr>
        <p:txBody>
          <a:bodyPr/>
          <a:lstStyle/>
          <a:p>
            <a:r>
              <a:rPr lang="en-US" sz="2800" dirty="0"/>
              <a:t>Law of cause and effect/first cause</a:t>
            </a:r>
          </a:p>
          <a:p>
            <a:pPr lvl="1"/>
            <a:r>
              <a:rPr lang="en-US" sz="2400" dirty="0"/>
              <a:t>“</a:t>
            </a:r>
            <a:r>
              <a:rPr lang="en-US" sz="2400" dirty="0">
                <a:effectLst/>
              </a:rPr>
              <a:t>Every </a:t>
            </a:r>
            <a:r>
              <a:rPr lang="en-US" sz="2400" b="1" dirty="0">
                <a:effectLst/>
              </a:rPr>
              <a:t>effect</a:t>
            </a:r>
            <a:r>
              <a:rPr lang="en-US" sz="2400" dirty="0">
                <a:effectLst/>
              </a:rPr>
              <a:t> has a specific and predictable </a:t>
            </a:r>
            <a:r>
              <a:rPr lang="en-US" sz="2400" b="1" dirty="0">
                <a:effectLst/>
              </a:rPr>
              <a:t>cause</a:t>
            </a:r>
            <a:r>
              <a:rPr lang="en-US" sz="2400" dirty="0">
                <a:effectLst/>
              </a:rPr>
              <a:t>. Every </a:t>
            </a:r>
            <a:r>
              <a:rPr lang="en-US" sz="2400" b="1" dirty="0">
                <a:effectLst/>
              </a:rPr>
              <a:t>cause</a:t>
            </a:r>
            <a:r>
              <a:rPr lang="en-US" sz="2400" dirty="0">
                <a:effectLst/>
              </a:rPr>
              <a:t> or action has a specific and predictable </a:t>
            </a:r>
            <a:r>
              <a:rPr lang="en-US" sz="2400" b="1" dirty="0">
                <a:effectLst/>
              </a:rPr>
              <a:t>effect</a:t>
            </a:r>
            <a:r>
              <a:rPr lang="en-US" sz="2400" dirty="0">
                <a:effectLst/>
              </a:rPr>
              <a:t>.”</a:t>
            </a:r>
            <a:endParaRPr lang="en-US" sz="2400" dirty="0"/>
          </a:p>
          <a:p>
            <a:r>
              <a:rPr lang="en-US" sz="2800" dirty="0"/>
              <a:t>1</a:t>
            </a:r>
            <a:r>
              <a:rPr lang="en-US" sz="2800" baseline="30000" dirty="0"/>
              <a:t>st</a:t>
            </a:r>
            <a:r>
              <a:rPr lang="en-US" sz="2800" dirty="0"/>
              <a:t> law of thermodynamics</a:t>
            </a:r>
          </a:p>
          <a:p>
            <a:pPr lvl="1"/>
            <a:r>
              <a:rPr lang="en-US" sz="2400" dirty="0"/>
              <a:t>“</a:t>
            </a:r>
            <a:r>
              <a:rPr lang="en-US" sz="2400" dirty="0">
                <a:effectLst/>
              </a:rPr>
              <a:t>energy can be transformed from one form to another, but can be neither created nor destroyed”</a:t>
            </a:r>
            <a:endParaRPr lang="en-US" sz="2400" dirty="0"/>
          </a:p>
          <a:p>
            <a:r>
              <a:rPr lang="en-US" sz="2800" dirty="0"/>
              <a:t>2</a:t>
            </a:r>
            <a:r>
              <a:rPr lang="en-US" sz="2800" baseline="30000" dirty="0"/>
              <a:t>nd</a:t>
            </a:r>
            <a:r>
              <a:rPr lang="en-US" sz="2800" dirty="0"/>
              <a:t> law </a:t>
            </a:r>
          </a:p>
          <a:p>
            <a:pPr lvl="1"/>
            <a:r>
              <a:rPr lang="en-US" sz="2400" dirty="0"/>
              <a:t> the amount of usable energy will always decrease; goes from order to disorder</a:t>
            </a:r>
          </a:p>
        </p:txBody>
      </p:sp>
    </p:spTree>
    <p:extLst>
      <p:ext uri="{BB962C8B-B14F-4D97-AF65-F5344CB8AC3E}">
        <p14:creationId xmlns:p14="http://schemas.microsoft.com/office/powerpoint/2010/main" val="1911509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0A829-62DE-4536-BC61-763C4916EA9E}"/>
              </a:ext>
            </a:extLst>
          </p:cNvPr>
          <p:cNvSpPr>
            <a:spLocks noGrp="1"/>
          </p:cNvSpPr>
          <p:nvPr>
            <p:ph type="title"/>
          </p:nvPr>
        </p:nvSpPr>
        <p:spPr/>
        <p:txBody>
          <a:bodyPr/>
          <a:lstStyle/>
          <a:p>
            <a:r>
              <a:rPr lang="en-US" dirty="0"/>
              <a:t>More fundamental laws</a:t>
            </a:r>
          </a:p>
        </p:txBody>
      </p:sp>
      <p:sp>
        <p:nvSpPr>
          <p:cNvPr id="3" name="Content Placeholder 2">
            <a:extLst>
              <a:ext uri="{FF2B5EF4-FFF2-40B4-BE49-F238E27FC236}">
                <a16:creationId xmlns:a16="http://schemas.microsoft.com/office/drawing/2014/main" id="{6FE6D373-772D-45B2-8F46-C413E84A32FE}"/>
              </a:ext>
            </a:extLst>
          </p:cNvPr>
          <p:cNvSpPr>
            <a:spLocks noGrp="1"/>
          </p:cNvSpPr>
          <p:nvPr>
            <p:ph idx="1"/>
          </p:nvPr>
        </p:nvSpPr>
        <p:spPr/>
        <p:txBody>
          <a:bodyPr/>
          <a:lstStyle/>
          <a:p>
            <a:r>
              <a:rPr lang="en-US" altLang="en-US" sz="2800" dirty="0">
                <a:latin typeface="Arial" panose="020B0604020202020204" pitchFamily="34" charset="0"/>
              </a:rPr>
              <a:t>Boils gas law </a:t>
            </a:r>
          </a:p>
          <a:p>
            <a:pPr lvl="1"/>
            <a:r>
              <a:rPr lang="en-US" sz="2400" dirty="0">
                <a:effectLst/>
              </a:rPr>
              <a:t>the pressure of a gas tends to increase as the volume of a gas decreases</a:t>
            </a:r>
            <a:endParaRPr lang="en-US" altLang="en-US" sz="2800" dirty="0">
              <a:latin typeface="Arial" panose="020B0604020202020204" pitchFamily="34" charset="0"/>
            </a:endParaRPr>
          </a:p>
          <a:p>
            <a:r>
              <a:rPr lang="en-US" sz="2800" dirty="0"/>
              <a:t>Law of biogenesis</a:t>
            </a:r>
          </a:p>
          <a:p>
            <a:r>
              <a:rPr lang="en-US" sz="2800" dirty="0"/>
              <a:t>…(and others, ex. </a:t>
            </a:r>
            <a:r>
              <a:rPr lang="en-US" altLang="en-US" sz="2800" dirty="0">
                <a:effectLst/>
                <a:latin typeface="Arial" panose="020B0604020202020204" pitchFamily="34" charset="0"/>
              </a:rPr>
              <a:t>Conservation of angular momentum</a:t>
            </a:r>
            <a:r>
              <a:rPr lang="en-US" sz="2800" dirty="0"/>
              <a:t>)</a:t>
            </a:r>
          </a:p>
          <a:p>
            <a:endParaRPr lang="en-US" sz="2800" dirty="0"/>
          </a:p>
          <a:p>
            <a:r>
              <a:rPr lang="en-US" b="1" dirty="0"/>
              <a:t>Evolution violates every one of these laws</a:t>
            </a:r>
          </a:p>
          <a:p>
            <a:endParaRPr lang="en-US" dirty="0"/>
          </a:p>
        </p:txBody>
      </p:sp>
    </p:spTree>
    <p:extLst>
      <p:ext uri="{BB962C8B-B14F-4D97-AF65-F5344CB8AC3E}">
        <p14:creationId xmlns:p14="http://schemas.microsoft.com/office/powerpoint/2010/main" val="241590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0879CA8-DB1F-4DC8-B8D5-E13B21F9DDF5}"/>
              </a:ext>
            </a:extLst>
          </p:cNvPr>
          <p:cNvSpPr>
            <a:spLocks noGrp="1" noChangeArrowheads="1"/>
          </p:cNvSpPr>
          <p:nvPr>
            <p:ph type="title"/>
          </p:nvPr>
        </p:nvSpPr>
        <p:spPr/>
        <p:txBody>
          <a:bodyPr/>
          <a:lstStyle/>
          <a:p>
            <a:pPr eaLnBrk="1" hangingPunct="1">
              <a:defRPr/>
            </a:pPr>
            <a:r>
              <a:rPr lang="en-US" dirty="0"/>
              <a:t>Irreducible Complexity</a:t>
            </a:r>
          </a:p>
        </p:txBody>
      </p:sp>
      <p:sp>
        <p:nvSpPr>
          <p:cNvPr id="11267" name="Rectangle 3">
            <a:extLst>
              <a:ext uri="{FF2B5EF4-FFF2-40B4-BE49-F238E27FC236}">
                <a16:creationId xmlns:a16="http://schemas.microsoft.com/office/drawing/2014/main" id="{04D7FBE2-584D-4518-A2AE-C50590485F3C}"/>
              </a:ext>
            </a:extLst>
          </p:cNvPr>
          <p:cNvSpPr>
            <a:spLocks noGrp="1" noChangeArrowheads="1"/>
          </p:cNvSpPr>
          <p:nvPr>
            <p:ph type="body" idx="1"/>
          </p:nvPr>
        </p:nvSpPr>
        <p:spPr>
          <a:xfrm>
            <a:off x="457200" y="1295400"/>
            <a:ext cx="8382000" cy="4525963"/>
          </a:xfrm>
        </p:spPr>
        <p:txBody>
          <a:bodyPr/>
          <a:lstStyle/>
          <a:p>
            <a:pPr eaLnBrk="1" hangingPunct="1">
              <a:lnSpc>
                <a:spcPct val="90000"/>
              </a:lnSpc>
              <a:defRPr/>
            </a:pPr>
            <a:r>
              <a:rPr lang="en-US" dirty="0"/>
              <a:t>A simple definition – for a certain system to work, multiple functions must be in place all at the same time.  Otherwise it is useless.</a:t>
            </a:r>
          </a:p>
          <a:p>
            <a:pPr eaLnBrk="1" hangingPunct="1">
              <a:lnSpc>
                <a:spcPct val="90000"/>
              </a:lnSpc>
              <a:defRPr/>
            </a:pPr>
            <a:r>
              <a:rPr lang="en-US" dirty="0"/>
              <a:t>In terms of evolution, multiple things must evolve at the same time (ex. the eye’s lens, receptors, nerve pathways, and brain function) otherwise it is no good to the creature</a:t>
            </a:r>
          </a:p>
          <a:p>
            <a:pPr lvl="1" eaLnBrk="1" hangingPunct="1">
              <a:lnSpc>
                <a:spcPct val="90000"/>
              </a:lnSpc>
              <a:defRPr/>
            </a:pPr>
            <a:r>
              <a:rPr lang="en-US" dirty="0"/>
              <a:t>Need RNA,DNA, and protein all at same time</a:t>
            </a:r>
          </a:p>
          <a:p>
            <a:pPr lvl="1" eaLnBrk="1" hangingPunct="1">
              <a:lnSpc>
                <a:spcPct val="90000"/>
              </a:lnSpc>
              <a:defRPr/>
            </a:pPr>
            <a:r>
              <a:rPr lang="en-US" dirty="0"/>
              <a:t>Example; Blood clotting system – Fibrin, Thrombin, and mechanisms to turn them on and off</a:t>
            </a:r>
          </a:p>
        </p:txBody>
      </p:sp>
      <p:pic>
        <p:nvPicPr>
          <p:cNvPr id="11268" name="Picture 4" descr="mousetrap">
            <a:extLst>
              <a:ext uri="{FF2B5EF4-FFF2-40B4-BE49-F238E27FC236}">
                <a16:creationId xmlns:a16="http://schemas.microsoft.com/office/drawing/2014/main" id="{C2DFFDB7-E567-4206-8D51-BE478F693A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572000"/>
            <a:ext cx="3619500"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linds(horizontal)">
                                      <p:cBhvr>
                                        <p:cTn id="7" dur="500"/>
                                        <p:tgtEl>
                                          <p:spTgt spid="11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12" dur="500"/>
                                        <p:tgtEl>
                                          <p:spTgt spid="11267">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15" dur="500"/>
                                        <p:tgtEl>
                                          <p:spTgt spid="11267">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267">
                                            <p:txEl>
                                              <p:pRg st="3" end="3"/>
                                            </p:txEl>
                                          </p:spTgt>
                                        </p:tgtEl>
                                        <p:attrNameLst>
                                          <p:attrName>style.visibility</p:attrName>
                                        </p:attrNameLst>
                                      </p:cBhvr>
                                      <p:to>
                                        <p:strVal val="visible"/>
                                      </p:to>
                                    </p:set>
                                    <p:animEffect transition="in" filter="blinds(horizontal)">
                                      <p:cBhvr>
                                        <p:cTn id="18" dur="500"/>
                                        <p:tgtEl>
                                          <p:spTgt spid="11267">
                                            <p:txEl>
                                              <p:pRg st="3" end="3"/>
                                            </p:txEl>
                                          </p:spTgt>
                                        </p:tgtEl>
                                      </p:cBhvr>
                                    </p:animEffect>
                                  </p:childTnLst>
                                </p:cTn>
                              </p:par>
                              <p:par>
                                <p:cTn id="19" presetID="3" presetClass="exit" presetSubtype="10" fill="hold" nodeType="withEffect">
                                  <p:stCondLst>
                                    <p:cond delay="0"/>
                                  </p:stCondLst>
                                  <p:childTnLst>
                                    <p:animEffect transition="out" filter="blinds(horizontal)">
                                      <p:cBhvr>
                                        <p:cTn id="20" dur="500"/>
                                        <p:tgtEl>
                                          <p:spTgt spid="11268"/>
                                        </p:tgtEl>
                                      </p:cBhvr>
                                    </p:animEffect>
                                    <p:set>
                                      <p:cBhvr>
                                        <p:cTn id="21" dur="1" fill="hold">
                                          <p:stCondLst>
                                            <p:cond delay="499"/>
                                          </p:stCondLst>
                                        </p:cTn>
                                        <p:tgtEl>
                                          <p:spTgt spid="112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A5F7918-E39D-4D2A-A4E0-3F2400F68D1C}"/>
              </a:ext>
            </a:extLst>
          </p:cNvPr>
          <p:cNvSpPr>
            <a:spLocks noGrp="1" noChangeArrowheads="1"/>
          </p:cNvSpPr>
          <p:nvPr>
            <p:ph type="title"/>
          </p:nvPr>
        </p:nvSpPr>
        <p:spPr>
          <a:xfrm>
            <a:off x="457200" y="152400"/>
            <a:ext cx="8229600" cy="1143000"/>
          </a:xfrm>
        </p:spPr>
        <p:txBody>
          <a:bodyPr/>
          <a:lstStyle/>
          <a:p>
            <a:pPr eaLnBrk="1" hangingPunct="1">
              <a:defRPr/>
            </a:pPr>
            <a:r>
              <a:rPr lang="en-US" sz="4000"/>
              <a:t>Irreducible Example- Human Knee</a:t>
            </a:r>
          </a:p>
        </p:txBody>
      </p:sp>
      <p:sp>
        <p:nvSpPr>
          <p:cNvPr id="24579" name="Rectangle 3">
            <a:extLst>
              <a:ext uri="{FF2B5EF4-FFF2-40B4-BE49-F238E27FC236}">
                <a16:creationId xmlns:a16="http://schemas.microsoft.com/office/drawing/2014/main" id="{9BF5B35C-68E0-4B48-91B1-D60F9E2AF120}"/>
              </a:ext>
            </a:extLst>
          </p:cNvPr>
          <p:cNvSpPr>
            <a:spLocks noGrp="1" noChangeArrowheads="1"/>
          </p:cNvSpPr>
          <p:nvPr>
            <p:ph type="body" idx="1"/>
          </p:nvPr>
        </p:nvSpPr>
        <p:spPr>
          <a:xfrm>
            <a:off x="152400" y="1219200"/>
            <a:ext cx="8229600" cy="4525963"/>
          </a:xfrm>
        </p:spPr>
        <p:txBody>
          <a:bodyPr/>
          <a:lstStyle/>
          <a:p>
            <a:pPr eaLnBrk="1" hangingPunct="1">
              <a:lnSpc>
                <a:spcPct val="90000"/>
              </a:lnSpc>
              <a:defRPr/>
            </a:pPr>
            <a:r>
              <a:rPr lang="en-US" sz="2400"/>
              <a:t>A complex joint that slides as well as hinges. </a:t>
            </a:r>
          </a:p>
          <a:p>
            <a:pPr eaLnBrk="1" hangingPunct="1">
              <a:lnSpc>
                <a:spcPct val="90000"/>
              </a:lnSpc>
              <a:defRPr/>
            </a:pPr>
            <a:r>
              <a:rPr lang="en-US" sz="2400"/>
              <a:t>Ligaments are attached in a precise cross pattern to enable the bending.  </a:t>
            </a:r>
          </a:p>
          <a:p>
            <a:pPr eaLnBrk="1" hangingPunct="1">
              <a:lnSpc>
                <a:spcPct val="90000"/>
              </a:lnSpc>
              <a:defRPr/>
            </a:pPr>
            <a:r>
              <a:rPr lang="en-US" sz="2400"/>
              <a:t>Has at least 16 critical characteristics that must be present simultaneously for the knee to be useful. </a:t>
            </a:r>
          </a:p>
          <a:p>
            <a:pPr eaLnBrk="1" hangingPunct="1">
              <a:lnSpc>
                <a:spcPct val="90000"/>
              </a:lnSpc>
              <a:defRPr/>
            </a:pPr>
            <a:r>
              <a:rPr lang="en-US" sz="2400"/>
              <a:t>“There is thus overwhelming evidence that the knee was created as a fully functioning limb joint from the beginning of its existence.”  The critical parts could not have evolved simultaneously.</a:t>
            </a:r>
          </a:p>
        </p:txBody>
      </p:sp>
      <p:pic>
        <p:nvPicPr>
          <p:cNvPr id="13316" name="Picture 4" descr="v13n2_kneefig1">
            <a:extLst>
              <a:ext uri="{FF2B5EF4-FFF2-40B4-BE49-F238E27FC236}">
                <a16:creationId xmlns:a16="http://schemas.microsoft.com/office/drawing/2014/main" id="{A86EAC02-7E92-4FD5-9D5B-F69D8FAF75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114800"/>
            <a:ext cx="33337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v13n2_kneefig2">
            <a:extLst>
              <a:ext uri="{FF2B5EF4-FFF2-40B4-BE49-F238E27FC236}">
                <a16:creationId xmlns:a16="http://schemas.microsoft.com/office/drawing/2014/main" id="{D1D6A0E0-8540-48B4-9BCF-40F1162E3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591050"/>
            <a:ext cx="428625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v13n2_kneefig3">
            <a:extLst>
              <a:ext uri="{FF2B5EF4-FFF2-40B4-BE49-F238E27FC236}">
                <a16:creationId xmlns:a16="http://schemas.microsoft.com/office/drawing/2014/main" id="{C33B0456-6606-4F04-BAB3-19A62BA65C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0" y="2514600"/>
            <a:ext cx="428625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 Box 7">
            <a:extLst>
              <a:ext uri="{FF2B5EF4-FFF2-40B4-BE49-F238E27FC236}">
                <a16:creationId xmlns:a16="http://schemas.microsoft.com/office/drawing/2014/main" id="{FBE33A3E-794D-40A2-8BA3-A5D710AE4BEC}"/>
              </a:ext>
            </a:extLst>
          </p:cNvPr>
          <p:cNvSpPr txBox="1">
            <a:spLocks noChangeArrowheads="1"/>
          </p:cNvSpPr>
          <p:nvPr/>
        </p:nvSpPr>
        <p:spPr bwMode="auto">
          <a:xfrm>
            <a:off x="4972050" y="6491288"/>
            <a:ext cx="4171950" cy="366712"/>
          </a:xfrm>
          <a:prstGeom prst="rect">
            <a:avLst/>
          </a:prstGeom>
          <a:noFill/>
          <a:ln w="9525">
            <a:noFill/>
            <a:miter lim="800000"/>
            <a:headEnd/>
            <a:tailEnd/>
          </a:ln>
          <a:effectLst/>
        </p:spPr>
        <p:txBody>
          <a:bodyPr wrap="none">
            <a:spAutoFit/>
          </a:bodyPr>
          <a:lstStyle/>
          <a:p>
            <a:pPr>
              <a:defRPr/>
            </a:pPr>
            <a:r>
              <a:rPr lang="en-US">
                <a:effectLst>
                  <a:outerShdw blurRad="38100" dist="38100" dir="2700000" algn="tl">
                    <a:srgbClr val="C0C0C0"/>
                  </a:outerShdw>
                </a:effectLst>
                <a:latin typeface="Arial" charset="0"/>
              </a:rPr>
              <a:t>AiG Technical Journal, vol.13, #3, 1999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linds(horizontal)">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blinds(horizontal)">
                                      <p:cBhvr>
                                        <p:cTn id="12" dur="500"/>
                                        <p:tgtEl>
                                          <p:spTgt spid="24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blinds(horizontal)">
                                      <p:cBhvr>
                                        <p:cTn id="17" dur="500"/>
                                        <p:tgtEl>
                                          <p:spTgt spid="24579">
                                            <p:txEl>
                                              <p:pRg st="2" end="2"/>
                                            </p:txEl>
                                          </p:spTgt>
                                        </p:tgtEl>
                                      </p:cBhvr>
                                    </p:animEffect>
                                  </p:childTnLst>
                                </p:cTn>
                              </p:par>
                              <p:par>
                                <p:cTn id="18" presetID="4" presetClass="exit" presetSubtype="16" fill="hold" nodeType="withEffect">
                                  <p:stCondLst>
                                    <p:cond delay="0"/>
                                  </p:stCondLst>
                                  <p:childTnLst>
                                    <p:animEffect transition="out" filter="box(in)">
                                      <p:cBhvr>
                                        <p:cTn id="19" dur="500"/>
                                        <p:tgtEl>
                                          <p:spTgt spid="24582"/>
                                        </p:tgtEl>
                                      </p:cBhvr>
                                    </p:animEffect>
                                    <p:set>
                                      <p:cBhvr>
                                        <p:cTn id="20" dur="1" fill="hold">
                                          <p:stCondLst>
                                            <p:cond delay="499"/>
                                          </p:stCondLst>
                                        </p:cTn>
                                        <p:tgtEl>
                                          <p:spTgt spid="24582"/>
                                        </p:tgtEl>
                                        <p:attrNameLst>
                                          <p:attrName>style.visibility</p:attrName>
                                        </p:attrNameLst>
                                      </p:cBhvr>
                                      <p:to>
                                        <p:strVal val="hidden"/>
                                      </p:to>
                                    </p:set>
                                  </p:childTnLst>
                                </p:cTn>
                              </p:par>
                              <p:par>
                                <p:cTn id="21" presetID="3" presetClass="entr" presetSubtype="10" fill="hold" grpId="0" nodeType="withEffect">
                                  <p:stCondLst>
                                    <p:cond delay="0"/>
                                  </p:stCondLst>
                                  <p:childTnLst>
                                    <p:set>
                                      <p:cBhvr>
                                        <p:cTn id="22" dur="1" fill="hold">
                                          <p:stCondLst>
                                            <p:cond delay="0"/>
                                          </p:stCondLst>
                                        </p:cTn>
                                        <p:tgtEl>
                                          <p:spTgt spid="24579">
                                            <p:txEl>
                                              <p:pRg st="3" end="3"/>
                                            </p:txEl>
                                          </p:spTgt>
                                        </p:tgtEl>
                                        <p:attrNameLst>
                                          <p:attrName>style.visibility</p:attrName>
                                        </p:attrNameLst>
                                      </p:cBhvr>
                                      <p:to>
                                        <p:strVal val="visible"/>
                                      </p:to>
                                    </p:set>
                                    <p:animEffect transition="in" filter="blinds(horizontal)">
                                      <p:cBhvr>
                                        <p:cTn id="23" dur="5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5C383B7-956D-4D36-A21B-FC36850574BA}"/>
              </a:ext>
            </a:extLst>
          </p:cNvPr>
          <p:cNvSpPr>
            <a:spLocks noGrp="1" noChangeArrowheads="1"/>
          </p:cNvSpPr>
          <p:nvPr>
            <p:ph type="title"/>
          </p:nvPr>
        </p:nvSpPr>
        <p:spPr/>
        <p:txBody>
          <a:bodyPr/>
          <a:lstStyle/>
          <a:p>
            <a:pPr eaLnBrk="1" hangingPunct="1">
              <a:defRPr/>
            </a:pPr>
            <a:r>
              <a:rPr lang="en-US"/>
              <a:t>A couple quotes</a:t>
            </a:r>
          </a:p>
        </p:txBody>
      </p:sp>
      <p:sp>
        <p:nvSpPr>
          <p:cNvPr id="18435" name="Rectangle 3">
            <a:extLst>
              <a:ext uri="{FF2B5EF4-FFF2-40B4-BE49-F238E27FC236}">
                <a16:creationId xmlns:a16="http://schemas.microsoft.com/office/drawing/2014/main" id="{DB14A8B7-2DBB-49FB-AAA5-5E6214A25845}"/>
              </a:ext>
            </a:extLst>
          </p:cNvPr>
          <p:cNvSpPr>
            <a:spLocks noGrp="1" noChangeArrowheads="1"/>
          </p:cNvSpPr>
          <p:nvPr>
            <p:ph type="body" idx="1"/>
          </p:nvPr>
        </p:nvSpPr>
        <p:spPr/>
        <p:txBody>
          <a:bodyPr/>
          <a:lstStyle/>
          <a:p>
            <a:pPr eaLnBrk="1" hangingPunct="1">
              <a:defRPr/>
            </a:pPr>
            <a:r>
              <a:rPr lang="en-US"/>
              <a:t>“Biologists must constantly keep in mind that what they see was not designed but rather evolved”, Francis Crick, </a:t>
            </a:r>
            <a:r>
              <a:rPr lang="en-US" u="sng"/>
              <a:t>What Mad Pursuit</a:t>
            </a:r>
            <a:r>
              <a:rPr lang="en-US"/>
              <a:t>, 1988, p 138</a:t>
            </a:r>
          </a:p>
          <a:p>
            <a:pPr eaLnBrk="1" hangingPunct="1">
              <a:defRPr/>
            </a:pPr>
            <a:r>
              <a:rPr lang="en-US"/>
              <a:t>“Biology is the study of complicated things that give the appearance of having been designed for a purpose”, Richard Dawkins, </a:t>
            </a:r>
            <a:r>
              <a:rPr lang="en-US" u="sng"/>
              <a:t>The Blind Watchmaker</a:t>
            </a:r>
            <a:r>
              <a:rPr lang="en-US"/>
              <a:t>, 1988, p1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ox(in)">
                                      <p:cBhvr>
                                        <p:cTn id="7" dur="5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box(in)">
                                      <p:cBhvr>
                                        <p:cTn id="12" dur="500"/>
                                        <p:tgtEl>
                                          <p:spTgt spid="18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1C609B2-DF25-4E8E-AE6F-DD8D0EED28DF}"/>
              </a:ext>
            </a:extLst>
          </p:cNvPr>
          <p:cNvSpPr>
            <a:spLocks noGrp="1" noChangeArrowheads="1"/>
          </p:cNvSpPr>
          <p:nvPr>
            <p:ph type="title"/>
          </p:nvPr>
        </p:nvSpPr>
        <p:spPr/>
        <p:txBody>
          <a:bodyPr/>
          <a:lstStyle/>
          <a:p>
            <a:pPr eaLnBrk="1" hangingPunct="1">
              <a:defRPr/>
            </a:pPr>
            <a:r>
              <a:rPr lang="en-US" sz="4000"/>
              <a:t>What about that experiment where they created life in a laboratory?</a:t>
            </a:r>
          </a:p>
        </p:txBody>
      </p:sp>
      <p:sp>
        <p:nvSpPr>
          <p:cNvPr id="7173" name="Rectangle 5">
            <a:extLst>
              <a:ext uri="{FF2B5EF4-FFF2-40B4-BE49-F238E27FC236}">
                <a16:creationId xmlns:a16="http://schemas.microsoft.com/office/drawing/2014/main" id="{1AFA696B-2227-4839-BC4F-5C6E4B529043}"/>
              </a:ext>
            </a:extLst>
          </p:cNvPr>
          <p:cNvSpPr>
            <a:spLocks noGrp="1" noChangeArrowheads="1"/>
          </p:cNvSpPr>
          <p:nvPr>
            <p:ph type="body" sz="half" idx="1"/>
          </p:nvPr>
        </p:nvSpPr>
        <p:spPr>
          <a:xfrm>
            <a:off x="457200" y="1600200"/>
            <a:ext cx="4419600" cy="3505200"/>
          </a:xfrm>
        </p:spPr>
        <p:txBody>
          <a:bodyPr/>
          <a:lstStyle/>
          <a:p>
            <a:pPr eaLnBrk="1" hangingPunct="1">
              <a:lnSpc>
                <a:spcPct val="80000"/>
              </a:lnSpc>
              <a:defRPr/>
            </a:pPr>
            <a:r>
              <a:rPr lang="en-US" sz="1800"/>
              <a:t>The 1953 Miller-Urey experiment (Stanley L. Miller and Harold C. Urey ) </a:t>
            </a:r>
          </a:p>
          <a:p>
            <a:pPr eaLnBrk="1" hangingPunct="1">
              <a:lnSpc>
                <a:spcPct val="80000"/>
              </a:lnSpc>
              <a:defRPr/>
            </a:pPr>
            <a:r>
              <a:rPr lang="en-US" sz="1800"/>
              <a:t>Did not create life, but amino acids</a:t>
            </a:r>
          </a:p>
          <a:p>
            <a:pPr eaLnBrk="1" hangingPunct="1">
              <a:lnSpc>
                <a:spcPct val="80000"/>
              </a:lnSpc>
              <a:defRPr/>
            </a:pPr>
            <a:r>
              <a:rPr lang="en-US" sz="1800"/>
              <a:t>Created toxic chemicals along with the amino acids (85% tar, 13% carboxylic acid, 2% amino acids)</a:t>
            </a:r>
          </a:p>
          <a:p>
            <a:pPr eaLnBrk="1" hangingPunct="1">
              <a:lnSpc>
                <a:spcPct val="80000"/>
              </a:lnSpc>
              <a:defRPr/>
            </a:pPr>
            <a:r>
              <a:rPr lang="en-US" sz="1800"/>
              <a:t>Only made 2 of the 20 amino acids necessary for life</a:t>
            </a:r>
          </a:p>
          <a:p>
            <a:pPr eaLnBrk="1" hangingPunct="1">
              <a:lnSpc>
                <a:spcPct val="80000"/>
              </a:lnSpc>
              <a:defRPr/>
            </a:pPr>
            <a:r>
              <a:rPr lang="en-US" sz="1800"/>
              <a:t>Conditions required to be oxygen free – have since admitted likely never existed</a:t>
            </a:r>
          </a:p>
          <a:p>
            <a:pPr eaLnBrk="1" hangingPunct="1">
              <a:lnSpc>
                <a:spcPct val="80000"/>
              </a:lnSpc>
              <a:defRPr/>
            </a:pPr>
            <a:r>
              <a:rPr lang="en-US" sz="1800"/>
              <a:t>Equal mix of right and left handed amino acids – life only made up of left handed</a:t>
            </a:r>
          </a:p>
        </p:txBody>
      </p:sp>
      <p:pic>
        <p:nvPicPr>
          <p:cNvPr id="16388" name="Picture 4" descr="644px-Miller-Urey_experiment-en">
            <a:extLst>
              <a:ext uri="{FF2B5EF4-FFF2-40B4-BE49-F238E27FC236}">
                <a16:creationId xmlns:a16="http://schemas.microsoft.com/office/drawing/2014/main" id="{6E45565F-86F1-49CF-877B-1B1F43CD99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300" y="1752600"/>
            <a:ext cx="44577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Amilo Acid chirality-rgb">
            <a:extLst>
              <a:ext uri="{FF2B5EF4-FFF2-40B4-BE49-F238E27FC236}">
                <a16:creationId xmlns:a16="http://schemas.microsoft.com/office/drawing/2014/main" id="{1B4CBBCD-EC07-459E-8768-E57F68B840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914900"/>
            <a:ext cx="28575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8">
            <a:extLst>
              <a:ext uri="{FF2B5EF4-FFF2-40B4-BE49-F238E27FC236}">
                <a16:creationId xmlns:a16="http://schemas.microsoft.com/office/drawing/2014/main" id="{69E93BE0-3BF1-4758-A12E-DD0A34C6EF73}"/>
              </a:ext>
            </a:extLst>
          </p:cNvPr>
          <p:cNvSpPr txBox="1">
            <a:spLocks noChangeArrowheads="1"/>
          </p:cNvSpPr>
          <p:nvPr/>
        </p:nvSpPr>
        <p:spPr bwMode="auto">
          <a:xfrm>
            <a:off x="5410200" y="5943600"/>
            <a:ext cx="32194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1400"/>
              <a:t>(diagram from:</a:t>
            </a:r>
          </a:p>
          <a:p>
            <a:pPr algn="r" eaLnBrk="1" hangingPunct="1"/>
            <a:r>
              <a:rPr lang="en-US" altLang="en-US" sz="1400"/>
              <a:t>http://en.wikipedia.org/wiki/Miller-Urey)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3">
                                            <p:txEl>
                                              <p:pRg st="1" end="1"/>
                                            </p:txEl>
                                          </p:spTgt>
                                        </p:tgtEl>
                                        <p:attrNameLst>
                                          <p:attrName>style.visibility</p:attrName>
                                        </p:attrNameLst>
                                      </p:cBhvr>
                                      <p:to>
                                        <p:strVal val="visible"/>
                                      </p:to>
                                    </p:set>
                                    <p:anim calcmode="lin" valueType="num">
                                      <p:cBhvr additive="base">
                                        <p:cTn id="7" dur="500" fill="hold"/>
                                        <p:tgtEl>
                                          <p:spTgt spid="717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3">
                                            <p:txEl>
                                              <p:pRg st="2" end="2"/>
                                            </p:txEl>
                                          </p:spTgt>
                                        </p:tgtEl>
                                        <p:attrNameLst>
                                          <p:attrName>style.visibility</p:attrName>
                                        </p:attrNameLst>
                                      </p:cBhvr>
                                      <p:to>
                                        <p:strVal val="visible"/>
                                      </p:to>
                                    </p:set>
                                    <p:anim calcmode="lin" valueType="num">
                                      <p:cBhvr additive="base">
                                        <p:cTn id="13" dur="500" fill="hold"/>
                                        <p:tgtEl>
                                          <p:spTgt spid="717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3">
                                            <p:txEl>
                                              <p:pRg st="3" end="3"/>
                                            </p:txEl>
                                          </p:spTgt>
                                        </p:tgtEl>
                                        <p:attrNameLst>
                                          <p:attrName>style.visibility</p:attrName>
                                        </p:attrNameLst>
                                      </p:cBhvr>
                                      <p:to>
                                        <p:strVal val="visible"/>
                                      </p:to>
                                    </p:set>
                                    <p:anim calcmode="lin" valueType="num">
                                      <p:cBhvr additive="base">
                                        <p:cTn id="19" dur="500" fill="hold"/>
                                        <p:tgtEl>
                                          <p:spTgt spid="717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3">
                                            <p:txEl>
                                              <p:pRg st="4" end="4"/>
                                            </p:txEl>
                                          </p:spTgt>
                                        </p:tgtEl>
                                        <p:attrNameLst>
                                          <p:attrName>style.visibility</p:attrName>
                                        </p:attrNameLst>
                                      </p:cBhvr>
                                      <p:to>
                                        <p:strVal val="visible"/>
                                      </p:to>
                                    </p:set>
                                    <p:anim calcmode="lin" valueType="num">
                                      <p:cBhvr additive="base">
                                        <p:cTn id="25" dur="500" fill="hold"/>
                                        <p:tgtEl>
                                          <p:spTgt spid="717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73">
                                            <p:txEl>
                                              <p:pRg st="5" end="5"/>
                                            </p:txEl>
                                          </p:spTgt>
                                        </p:tgtEl>
                                        <p:attrNameLst>
                                          <p:attrName>style.visibility</p:attrName>
                                        </p:attrNameLst>
                                      </p:cBhvr>
                                      <p:to>
                                        <p:strVal val="visible"/>
                                      </p:to>
                                    </p:set>
                                    <p:anim calcmode="lin" valueType="num">
                                      <p:cBhvr additive="base">
                                        <p:cTn id="31" dur="500" fill="hold"/>
                                        <p:tgtEl>
                                          <p:spTgt spid="717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73">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175"/>
                                        </p:tgtEl>
                                        <p:attrNameLst>
                                          <p:attrName>style.visibility</p:attrName>
                                        </p:attrNameLst>
                                      </p:cBhvr>
                                      <p:to>
                                        <p:strVal val="visible"/>
                                      </p:to>
                                    </p:set>
                                    <p:anim calcmode="lin" valueType="num">
                                      <p:cBhvr additive="base">
                                        <p:cTn id="35" dur="500" fill="hold"/>
                                        <p:tgtEl>
                                          <p:spTgt spid="7175"/>
                                        </p:tgtEl>
                                        <p:attrNameLst>
                                          <p:attrName>ppt_x</p:attrName>
                                        </p:attrNameLst>
                                      </p:cBhvr>
                                      <p:tavLst>
                                        <p:tav tm="0">
                                          <p:val>
                                            <p:strVal val="#ppt_x"/>
                                          </p:val>
                                        </p:tav>
                                        <p:tav tm="100000">
                                          <p:val>
                                            <p:strVal val="#ppt_x"/>
                                          </p:val>
                                        </p:tav>
                                      </p:tavLst>
                                    </p:anim>
                                    <p:anim calcmode="lin" valueType="num">
                                      <p:cBhvr additive="base">
                                        <p:cTn id="36"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AD52C8D-971E-4718-A228-C2AC2C1CE2C8}"/>
              </a:ext>
            </a:extLst>
          </p:cNvPr>
          <p:cNvSpPr>
            <a:spLocks noGrp="1" noChangeArrowheads="1"/>
          </p:cNvSpPr>
          <p:nvPr>
            <p:ph type="title"/>
          </p:nvPr>
        </p:nvSpPr>
        <p:spPr/>
        <p:txBody>
          <a:bodyPr/>
          <a:lstStyle/>
          <a:p>
            <a:pPr eaLnBrk="1" hangingPunct="1">
              <a:defRPr/>
            </a:pPr>
            <a:r>
              <a:rPr lang="en-US" sz="4000"/>
              <a:t>Information – what does this have to do with life?</a:t>
            </a:r>
          </a:p>
        </p:txBody>
      </p:sp>
      <p:sp>
        <p:nvSpPr>
          <p:cNvPr id="17411" name="Rectangle 3">
            <a:extLst>
              <a:ext uri="{FF2B5EF4-FFF2-40B4-BE49-F238E27FC236}">
                <a16:creationId xmlns:a16="http://schemas.microsoft.com/office/drawing/2014/main" id="{738B94C0-E542-42D2-9C19-A897BD308E14}"/>
              </a:ext>
            </a:extLst>
          </p:cNvPr>
          <p:cNvSpPr>
            <a:spLocks noGrp="1" noChangeArrowheads="1"/>
          </p:cNvSpPr>
          <p:nvPr>
            <p:ph type="body" idx="1"/>
          </p:nvPr>
        </p:nvSpPr>
        <p:spPr>
          <a:xfrm>
            <a:off x="152400" y="1600200"/>
            <a:ext cx="8991600" cy="4876800"/>
          </a:xfrm>
        </p:spPr>
        <p:txBody>
          <a:bodyPr/>
          <a:lstStyle/>
          <a:p>
            <a:pPr eaLnBrk="1" hangingPunct="1">
              <a:lnSpc>
                <a:spcPct val="90000"/>
              </a:lnSpc>
              <a:defRPr/>
            </a:pPr>
            <a:r>
              <a:rPr lang="en-US" sz="2400"/>
              <a:t>Without information, DNA would just be a long chemical chain. </a:t>
            </a:r>
          </a:p>
          <a:p>
            <a:pPr eaLnBrk="1" hangingPunct="1">
              <a:lnSpc>
                <a:spcPct val="90000"/>
              </a:lnSpc>
              <a:defRPr/>
            </a:pPr>
            <a:r>
              <a:rPr lang="en-US" sz="2400"/>
              <a:t>Even if chance could bring a cell together, it cannot get</a:t>
            </a:r>
            <a:br>
              <a:rPr lang="en-US" sz="2400"/>
            </a:br>
            <a:r>
              <a:rPr lang="en-US" sz="2400"/>
              <a:t>around the need for a programmer</a:t>
            </a:r>
          </a:p>
          <a:p>
            <a:pPr eaLnBrk="1" hangingPunct="1">
              <a:lnSpc>
                <a:spcPct val="90000"/>
              </a:lnSpc>
              <a:defRPr/>
            </a:pPr>
            <a:r>
              <a:rPr lang="en-US" sz="2400"/>
              <a:t>DNA is by far the most complex code ever created.</a:t>
            </a:r>
          </a:p>
          <a:p>
            <a:pPr eaLnBrk="1" hangingPunct="1">
              <a:lnSpc>
                <a:spcPct val="90000"/>
              </a:lnSpc>
              <a:defRPr/>
            </a:pPr>
            <a:r>
              <a:rPr lang="en-US" sz="2400"/>
              <a:t>Information requires an </a:t>
            </a:r>
            <a:br>
              <a:rPr lang="en-US" sz="2400"/>
            </a:br>
            <a:r>
              <a:rPr lang="en-US" sz="2400"/>
              <a:t>intelligence to design the code, </a:t>
            </a:r>
            <a:br>
              <a:rPr lang="en-US" sz="2400"/>
            </a:br>
            <a:r>
              <a:rPr lang="en-US" sz="2400"/>
              <a:t>impart meaning to that code, </a:t>
            </a:r>
            <a:br>
              <a:rPr lang="en-US" sz="2400"/>
            </a:br>
            <a:r>
              <a:rPr lang="en-US" sz="2400"/>
              <a:t>and use that code to perform </a:t>
            </a:r>
            <a:br>
              <a:rPr lang="en-US" sz="2400"/>
            </a:br>
            <a:r>
              <a:rPr lang="en-US" sz="2400"/>
              <a:t>a desired action and outcome</a:t>
            </a:r>
          </a:p>
          <a:p>
            <a:pPr eaLnBrk="1" hangingPunct="1">
              <a:lnSpc>
                <a:spcPct val="90000"/>
              </a:lnSpc>
              <a:defRPr/>
            </a:pPr>
            <a:r>
              <a:rPr lang="en-US" sz="2400"/>
              <a:t>The whole Bible can be stored </a:t>
            </a:r>
            <a:br>
              <a:rPr lang="en-US" sz="2400"/>
            </a:br>
            <a:r>
              <a:rPr lang="en-US" sz="2400"/>
              <a:t>on microfilm less than 1.5” </a:t>
            </a:r>
            <a:br>
              <a:rPr lang="en-US" sz="2400"/>
            </a:br>
            <a:r>
              <a:rPr lang="en-US" sz="2400"/>
              <a:t>square.  DNA is more than 7 </a:t>
            </a:r>
            <a:br>
              <a:rPr lang="en-US" sz="2400"/>
            </a:br>
            <a:r>
              <a:rPr lang="en-US" sz="2400"/>
              <a:t>trillion times more dense !</a:t>
            </a:r>
          </a:p>
        </p:txBody>
      </p:sp>
      <p:pic>
        <p:nvPicPr>
          <p:cNvPr id="17412" name="Picture 4" descr="DNA-Gittv10n2_dna">
            <a:extLst>
              <a:ext uri="{FF2B5EF4-FFF2-40B4-BE49-F238E27FC236}">
                <a16:creationId xmlns:a16="http://schemas.microsoft.com/office/drawing/2014/main" id="{F0A77751-2472-4275-8034-4924B3EFA2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429000"/>
            <a:ext cx="4076700"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594F86A-2754-4648-A9BD-686C09140C7F}"/>
              </a:ext>
            </a:extLst>
          </p:cNvPr>
          <p:cNvSpPr>
            <a:spLocks noGrp="1" noChangeArrowheads="1"/>
          </p:cNvSpPr>
          <p:nvPr>
            <p:ph type="title"/>
          </p:nvPr>
        </p:nvSpPr>
        <p:spPr/>
        <p:txBody>
          <a:bodyPr/>
          <a:lstStyle/>
          <a:p>
            <a:pPr eaLnBrk="1" hangingPunct="1">
              <a:defRPr/>
            </a:pPr>
            <a:r>
              <a:rPr lang="en-US"/>
              <a:t>Scripture on Life</a:t>
            </a:r>
          </a:p>
        </p:txBody>
      </p:sp>
      <p:sp>
        <p:nvSpPr>
          <p:cNvPr id="3075" name="Rectangle 3">
            <a:extLst>
              <a:ext uri="{FF2B5EF4-FFF2-40B4-BE49-F238E27FC236}">
                <a16:creationId xmlns:a16="http://schemas.microsoft.com/office/drawing/2014/main" id="{FD95DD9C-4253-453A-9B4A-717AC361396E}"/>
              </a:ext>
            </a:extLst>
          </p:cNvPr>
          <p:cNvSpPr>
            <a:spLocks noGrp="1" noChangeArrowheads="1"/>
          </p:cNvSpPr>
          <p:nvPr>
            <p:ph type="body" idx="1"/>
          </p:nvPr>
        </p:nvSpPr>
        <p:spPr>
          <a:xfrm>
            <a:off x="457200" y="1143000"/>
            <a:ext cx="8229600" cy="4525963"/>
          </a:xfrm>
        </p:spPr>
        <p:txBody>
          <a:bodyPr/>
          <a:lstStyle/>
          <a:p>
            <a:pPr eaLnBrk="1" hangingPunct="1">
              <a:lnSpc>
                <a:spcPct val="80000"/>
              </a:lnSpc>
              <a:defRPr/>
            </a:pPr>
            <a:r>
              <a:rPr lang="en-US" sz="2800" dirty="0"/>
              <a:t>Genesis 1</a:t>
            </a:r>
            <a:br>
              <a:rPr lang="en-US" sz="2800" dirty="0"/>
            </a:br>
            <a:r>
              <a:rPr lang="en-US" sz="2800" dirty="0"/>
              <a:t>1:21 So God created great sea creatures and every living thing that moves, with which the waters abounded, according to their kind, and every winged bird according to its kind. And God saw that it was good.  (day 5)</a:t>
            </a:r>
            <a:br>
              <a:rPr lang="en-US" sz="2800" dirty="0"/>
            </a:br>
            <a:r>
              <a:rPr lang="en-US" sz="2800" dirty="0"/>
              <a:t>1:25-27 And God made the beast of the earth according to its kind, cattle according to its kind, and everything that creeps on the earth according to its kind. And God saw that it was good. Then God said, “Let Us make man in Our image, according to Our likeness; … So God created man in His own image; in the image of God He created him; male and female He created them. (day 6)</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0D1D7-4867-4241-948E-BC7551403A8E}"/>
              </a:ext>
            </a:extLst>
          </p:cNvPr>
          <p:cNvSpPr>
            <a:spLocks noGrp="1"/>
          </p:cNvSpPr>
          <p:nvPr>
            <p:ph type="title"/>
          </p:nvPr>
        </p:nvSpPr>
        <p:spPr/>
        <p:txBody>
          <a:bodyPr/>
          <a:lstStyle/>
          <a:p>
            <a:r>
              <a:rPr lang="en-US" dirty="0"/>
              <a:t>DVD Closing quote</a:t>
            </a:r>
          </a:p>
        </p:txBody>
      </p:sp>
      <p:sp>
        <p:nvSpPr>
          <p:cNvPr id="3" name="Content Placeholder 2">
            <a:extLst>
              <a:ext uri="{FF2B5EF4-FFF2-40B4-BE49-F238E27FC236}">
                <a16:creationId xmlns:a16="http://schemas.microsoft.com/office/drawing/2014/main" id="{CA6FC361-EB34-483B-B783-8803211F00EE}"/>
              </a:ext>
            </a:extLst>
          </p:cNvPr>
          <p:cNvSpPr>
            <a:spLocks noGrp="1"/>
          </p:cNvSpPr>
          <p:nvPr>
            <p:ph idx="1"/>
          </p:nvPr>
        </p:nvSpPr>
        <p:spPr/>
        <p:txBody>
          <a:bodyPr/>
          <a:lstStyle/>
          <a:p>
            <a:r>
              <a:rPr lang="en-US" dirty="0"/>
              <a:t>“Many people think that the advancements in technology and scientific knowledge casts doubts on what the Bible says.  But the more you investigate, the more you may realize that scientific evidence confirms scripture in surprising ways.”</a:t>
            </a:r>
          </a:p>
        </p:txBody>
      </p:sp>
    </p:spTree>
    <p:extLst>
      <p:ext uri="{BB962C8B-B14F-4D97-AF65-F5344CB8AC3E}">
        <p14:creationId xmlns:p14="http://schemas.microsoft.com/office/powerpoint/2010/main" val="3998061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6E19398-6D6C-4242-B56B-BFF75BC705B1}"/>
              </a:ext>
            </a:extLst>
          </p:cNvPr>
          <p:cNvSpPr>
            <a:spLocks noGrp="1" noChangeArrowheads="1"/>
          </p:cNvSpPr>
          <p:nvPr>
            <p:ph type="title"/>
          </p:nvPr>
        </p:nvSpPr>
        <p:spPr/>
        <p:txBody>
          <a:bodyPr/>
          <a:lstStyle/>
          <a:p>
            <a:pPr eaLnBrk="1" hangingPunct="1">
              <a:defRPr/>
            </a:pPr>
            <a:r>
              <a:rPr lang="en-US"/>
              <a:t>Summary</a:t>
            </a:r>
          </a:p>
        </p:txBody>
      </p:sp>
      <p:sp>
        <p:nvSpPr>
          <p:cNvPr id="19459" name="Rectangle 3">
            <a:extLst>
              <a:ext uri="{FF2B5EF4-FFF2-40B4-BE49-F238E27FC236}">
                <a16:creationId xmlns:a16="http://schemas.microsoft.com/office/drawing/2014/main" id="{785B4B4D-ED39-4369-96B0-A09F7D748975}"/>
              </a:ext>
            </a:extLst>
          </p:cNvPr>
          <p:cNvSpPr>
            <a:spLocks noGrp="1" noChangeArrowheads="1"/>
          </p:cNvSpPr>
          <p:nvPr>
            <p:ph type="body" idx="1"/>
          </p:nvPr>
        </p:nvSpPr>
        <p:spPr/>
        <p:txBody>
          <a:bodyPr/>
          <a:lstStyle/>
          <a:p>
            <a:pPr eaLnBrk="1" hangingPunct="1">
              <a:lnSpc>
                <a:spcPct val="90000"/>
              </a:lnSpc>
              <a:defRPr/>
            </a:pPr>
            <a:r>
              <a:rPr lang="en-US" sz="2400" dirty="0"/>
              <a:t>Life shouts out that it was designed.  “For since the creation of the world God's invisible qualities—his eternal power and divine nature—have been clearly seen, being understood from what has been made, so that men are without excuse.” (Rom 1:20)</a:t>
            </a:r>
          </a:p>
          <a:p>
            <a:pPr lvl="1" eaLnBrk="1" hangingPunct="1">
              <a:lnSpc>
                <a:spcPct val="90000"/>
              </a:lnSpc>
              <a:defRPr/>
            </a:pPr>
            <a:r>
              <a:rPr lang="en-US" sz="2000" dirty="0"/>
              <a:t>Irreducibly complex</a:t>
            </a:r>
          </a:p>
          <a:p>
            <a:pPr lvl="1" eaLnBrk="1" hangingPunct="1">
              <a:lnSpc>
                <a:spcPct val="90000"/>
              </a:lnSpc>
              <a:defRPr/>
            </a:pPr>
            <a:r>
              <a:rPr lang="en-US" sz="2000" dirty="0"/>
              <a:t>Chock full of programming/information</a:t>
            </a:r>
          </a:p>
          <a:p>
            <a:pPr lvl="1" eaLnBrk="1" hangingPunct="1">
              <a:lnSpc>
                <a:spcPct val="90000"/>
              </a:lnSpc>
              <a:defRPr/>
            </a:pPr>
            <a:r>
              <a:rPr lang="en-US" sz="2000" dirty="0"/>
              <a:t>Impossibility of life coming via evolutionary chance processes</a:t>
            </a:r>
          </a:p>
          <a:p>
            <a:pPr eaLnBrk="1" hangingPunct="1">
              <a:lnSpc>
                <a:spcPct val="90000"/>
              </a:lnSpc>
              <a:defRPr/>
            </a:pPr>
            <a:r>
              <a:rPr lang="en-US" sz="2400" dirty="0"/>
              <a:t>Life demands a life giver; it could not have arisen by chance</a:t>
            </a:r>
          </a:p>
          <a:p>
            <a:pPr eaLnBrk="1" hangingPunct="1">
              <a:lnSpc>
                <a:spcPct val="90000"/>
              </a:lnSpc>
              <a:defRPr/>
            </a:pPr>
            <a:r>
              <a:rPr lang="en-US" sz="2400" dirty="0"/>
              <a:t>The Bible describes this life giver; </a:t>
            </a:r>
            <a:br>
              <a:rPr lang="en-US" sz="2800" dirty="0"/>
            </a:br>
            <a:r>
              <a:rPr lang="en-US" sz="2400" dirty="0"/>
              <a:t>The Lord is faithful to all his promises and </a:t>
            </a:r>
            <a:r>
              <a:rPr lang="en-US" sz="2400" b="1" dirty="0"/>
              <a:t>loving toward all he has made. </a:t>
            </a:r>
            <a:r>
              <a:rPr lang="en-US" sz="2400" dirty="0"/>
              <a:t>(Psalm 145:13)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 calcmode="lin" valueType="num">
                                      <p:cBhvr additive="base">
                                        <p:cTn id="17"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45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9459">
                                            <p:txEl>
                                              <p:pRg st="3" end="3"/>
                                            </p:txEl>
                                          </p:spTgt>
                                        </p:tgtEl>
                                        <p:attrNameLst>
                                          <p:attrName>style.visibility</p:attrName>
                                        </p:attrNameLst>
                                      </p:cBhvr>
                                      <p:to>
                                        <p:strVal val="visible"/>
                                      </p:to>
                                    </p:set>
                                    <p:anim calcmode="lin" valueType="num">
                                      <p:cBhvr additive="base">
                                        <p:cTn id="21"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 calcmode="lin" valueType="num">
                                      <p:cBhvr additive="base">
                                        <p:cTn id="27"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9459">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459">
                                            <p:txEl>
                                              <p:pRg st="5" end="5"/>
                                            </p:txEl>
                                          </p:spTgt>
                                        </p:tgtEl>
                                        <p:attrNameLst>
                                          <p:attrName>style.visibility</p:attrName>
                                        </p:attrNameLst>
                                      </p:cBhvr>
                                      <p:to>
                                        <p:strVal val="visible"/>
                                      </p:to>
                                    </p:set>
                                    <p:anim calcmode="lin" valueType="num">
                                      <p:cBhvr additive="base">
                                        <p:cTn id="31" dur="500" fill="hold"/>
                                        <p:tgtEl>
                                          <p:spTgt spid="1945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5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EAE77F-7E6D-4F29-A0C5-7E038A26A41B}"/>
              </a:ext>
            </a:extLst>
          </p:cNvPr>
          <p:cNvSpPr/>
          <p:nvPr/>
        </p:nvSpPr>
        <p:spPr>
          <a:xfrm>
            <a:off x="838200" y="3200400"/>
            <a:ext cx="76962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CB792A46-6A7A-46A1-9415-D60940BC99D1}"/>
              </a:ext>
            </a:extLst>
          </p:cNvPr>
          <p:cNvSpPr/>
          <p:nvPr/>
        </p:nvSpPr>
        <p:spPr>
          <a:xfrm>
            <a:off x="762000" y="5532438"/>
            <a:ext cx="769620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8376760E-D8FF-415B-AFBF-B66D8B349126}"/>
              </a:ext>
            </a:extLst>
          </p:cNvPr>
          <p:cNvSpPr/>
          <p:nvPr/>
        </p:nvSpPr>
        <p:spPr>
          <a:xfrm>
            <a:off x="838200" y="4419600"/>
            <a:ext cx="76962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4" name="Rectangle 2">
            <a:extLst>
              <a:ext uri="{FF2B5EF4-FFF2-40B4-BE49-F238E27FC236}">
                <a16:creationId xmlns:a16="http://schemas.microsoft.com/office/drawing/2014/main" id="{C74B53A3-CDC0-4E9E-A8E8-B72CE66BCCD7}"/>
              </a:ext>
            </a:extLst>
          </p:cNvPr>
          <p:cNvSpPr>
            <a:spLocks noGrp="1" noChangeArrowheads="1"/>
          </p:cNvSpPr>
          <p:nvPr>
            <p:ph type="title"/>
          </p:nvPr>
        </p:nvSpPr>
        <p:spPr/>
        <p:txBody>
          <a:bodyPr/>
          <a:lstStyle/>
          <a:p>
            <a:pPr eaLnBrk="1" hangingPunct="1">
              <a:defRPr/>
            </a:pPr>
            <a:r>
              <a:rPr lang="en-US"/>
              <a:t>References</a:t>
            </a:r>
          </a:p>
        </p:txBody>
      </p:sp>
      <p:sp>
        <p:nvSpPr>
          <p:cNvPr id="8195" name="Rectangle 3">
            <a:extLst>
              <a:ext uri="{FF2B5EF4-FFF2-40B4-BE49-F238E27FC236}">
                <a16:creationId xmlns:a16="http://schemas.microsoft.com/office/drawing/2014/main" id="{2E15C699-ACD9-474A-932B-26578FEE85D3}"/>
              </a:ext>
            </a:extLst>
          </p:cNvPr>
          <p:cNvSpPr>
            <a:spLocks noGrp="1" noChangeArrowheads="1"/>
          </p:cNvSpPr>
          <p:nvPr>
            <p:ph type="body" idx="1"/>
          </p:nvPr>
        </p:nvSpPr>
        <p:spPr/>
        <p:txBody>
          <a:bodyPr/>
          <a:lstStyle/>
          <a:p>
            <a:pPr eaLnBrk="1" hangingPunct="1">
              <a:lnSpc>
                <a:spcPct val="80000"/>
              </a:lnSpc>
              <a:defRPr/>
            </a:pPr>
            <a:r>
              <a:rPr lang="en-US" sz="2400" dirty="0"/>
              <a:t>Jonathan </a:t>
            </a:r>
            <a:r>
              <a:rPr lang="en-US" sz="2400" dirty="0" err="1"/>
              <a:t>Sarfati</a:t>
            </a:r>
            <a:r>
              <a:rPr lang="en-US" sz="2400" dirty="0"/>
              <a:t>, Ph.D., </a:t>
            </a:r>
            <a:r>
              <a:rPr lang="en-US" sz="2400" u="sng" dirty="0"/>
              <a:t>Refuting Evolution</a:t>
            </a:r>
            <a:r>
              <a:rPr lang="en-US" sz="2400" dirty="0"/>
              <a:t>, chapter 9,</a:t>
            </a:r>
            <a:r>
              <a:rPr lang="en-US" sz="1800" dirty="0"/>
              <a:t> -and </a:t>
            </a:r>
            <a:r>
              <a:rPr lang="en-US" sz="2400" dirty="0"/>
              <a:t>Jonathan </a:t>
            </a:r>
            <a:r>
              <a:rPr lang="en-US" sz="2400" dirty="0" err="1"/>
              <a:t>Sarfati</a:t>
            </a:r>
            <a:r>
              <a:rPr lang="en-US" sz="2400" dirty="0"/>
              <a:t>, Ph.D., </a:t>
            </a:r>
            <a:r>
              <a:rPr lang="en-US" sz="2400" u="sng" dirty="0"/>
              <a:t>Refuting Evolution II</a:t>
            </a:r>
            <a:r>
              <a:rPr lang="en-US" sz="2400" dirty="0"/>
              <a:t>, chapter 10,</a:t>
            </a:r>
            <a:r>
              <a:rPr lang="en-US" sz="1800" dirty="0"/>
              <a:t> (out of print?) </a:t>
            </a:r>
          </a:p>
          <a:p>
            <a:pPr eaLnBrk="1" hangingPunct="1">
              <a:lnSpc>
                <a:spcPct val="80000"/>
              </a:lnSpc>
              <a:defRPr/>
            </a:pPr>
            <a:r>
              <a:rPr lang="en-US" sz="2400" dirty="0"/>
              <a:t>“Why the Miller–Urey research argues against </a:t>
            </a:r>
            <a:r>
              <a:rPr lang="en-US" sz="2400" dirty="0" err="1"/>
              <a:t>abiogenesis</a:t>
            </a:r>
            <a:r>
              <a:rPr lang="en-US" sz="2400" dirty="0"/>
              <a:t>” ,</a:t>
            </a:r>
            <a:r>
              <a:rPr lang="en-US" sz="2400" u="sng" dirty="0"/>
              <a:t>TJ</a:t>
            </a:r>
            <a:r>
              <a:rPr lang="en-US" sz="2400" dirty="0"/>
              <a:t>, vol. 18  nu. 2, p28–36, August 2004,</a:t>
            </a:r>
            <a:r>
              <a:rPr lang="en-US" sz="1800" dirty="0"/>
              <a:t> </a:t>
            </a:r>
            <a:r>
              <a:rPr lang="en-US" sz="1800" dirty="0">
                <a:solidFill>
                  <a:srgbClr val="FF0000"/>
                </a:solidFill>
                <a:hlinkClick r:id="rId2"/>
              </a:rPr>
              <a:t>http://www.answersingenesis.org/articles/tj/v18/n2/abiogenesis</a:t>
            </a:r>
            <a:r>
              <a:rPr lang="en-US" sz="1800" dirty="0">
                <a:solidFill>
                  <a:srgbClr val="FF0000"/>
                </a:solidFill>
              </a:rPr>
              <a:t> </a:t>
            </a:r>
          </a:p>
          <a:p>
            <a:pPr eaLnBrk="1" hangingPunct="1">
              <a:lnSpc>
                <a:spcPct val="80000"/>
              </a:lnSpc>
              <a:defRPr/>
            </a:pPr>
            <a:r>
              <a:rPr lang="en-US" sz="2400" dirty="0"/>
              <a:t>Werner </a:t>
            </a:r>
            <a:r>
              <a:rPr lang="en-US" sz="2400" dirty="0" err="1"/>
              <a:t>Gitt</a:t>
            </a:r>
            <a:r>
              <a:rPr lang="en-US" sz="2400" dirty="0"/>
              <a:t>, PhD, “In the Beginning was Information”, Answers in Genesis DVD, 2004</a:t>
            </a:r>
          </a:p>
          <a:p>
            <a:pPr eaLnBrk="1" hangingPunct="1">
              <a:lnSpc>
                <a:spcPct val="80000"/>
              </a:lnSpc>
              <a:defRPr/>
            </a:pPr>
            <a:r>
              <a:rPr lang="en-US" sz="2400" dirty="0"/>
              <a:t>Probabilities :</a:t>
            </a:r>
            <a:br>
              <a:rPr lang="en-US" sz="2400" dirty="0"/>
            </a:br>
            <a:r>
              <a:rPr lang="en-US" sz="2400" dirty="0"/>
              <a:t>- </a:t>
            </a:r>
            <a:r>
              <a:rPr lang="en-US" sz="2000" dirty="0">
                <a:hlinkClick r:id="rId3"/>
              </a:rPr>
              <a:t>http://www.answersingenesis.org/get-answers/topic/probabilities</a:t>
            </a:r>
            <a:r>
              <a:rPr lang="en-US" sz="2000" dirty="0"/>
              <a:t> </a:t>
            </a:r>
            <a:br>
              <a:rPr lang="en-US" sz="2000" dirty="0"/>
            </a:br>
            <a:r>
              <a:rPr lang="en-US" sz="2000" dirty="0"/>
              <a:t>- </a:t>
            </a:r>
            <a:r>
              <a:rPr lang="en-US" sz="2000" dirty="0">
                <a:hlinkClick r:id="rId4"/>
              </a:rPr>
              <a:t>http://www.answersingenesis.org/articles/nab2/natural-processes-origin-of-life</a:t>
            </a:r>
            <a:r>
              <a:rPr lang="en-US" sz="2000" dirty="0"/>
              <a:t> </a:t>
            </a:r>
          </a:p>
          <a:p>
            <a:pPr eaLnBrk="1" hangingPunct="1">
              <a:lnSpc>
                <a:spcPct val="80000"/>
              </a:lnSpc>
              <a:defRPr/>
            </a:pPr>
            <a:r>
              <a:rPr lang="en-US" sz="2400" dirty="0"/>
              <a:t>“Is there really a God? How would you answer?”</a:t>
            </a:r>
            <a:br>
              <a:rPr lang="en-US" sz="2400" dirty="0"/>
            </a:br>
            <a:r>
              <a:rPr lang="en-US" sz="2400" dirty="0"/>
              <a:t> </a:t>
            </a:r>
            <a:r>
              <a:rPr lang="en-US" sz="2400" dirty="0">
                <a:hlinkClick r:id="rId5"/>
              </a:rPr>
              <a:t>http://www.answersingenesis.org/articles/cm/v20/n3/is-there-really-a-god</a:t>
            </a:r>
            <a:r>
              <a:rPr lang="en-US" sz="2400" dirty="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67B4745-C8F9-4C54-AC90-99595C173DA9}"/>
              </a:ext>
            </a:extLst>
          </p:cNvPr>
          <p:cNvSpPr>
            <a:spLocks noGrp="1" noChangeArrowheads="1"/>
          </p:cNvSpPr>
          <p:nvPr>
            <p:ph type="title"/>
          </p:nvPr>
        </p:nvSpPr>
        <p:spPr/>
        <p:txBody>
          <a:bodyPr/>
          <a:lstStyle/>
          <a:p>
            <a:pPr eaLnBrk="1" hangingPunct="1">
              <a:defRPr/>
            </a:pPr>
            <a:r>
              <a:rPr lang="en-US" sz="4000" dirty="0"/>
              <a:t>Examples of Design in Nature</a:t>
            </a:r>
          </a:p>
        </p:txBody>
      </p:sp>
      <p:sp>
        <p:nvSpPr>
          <p:cNvPr id="6147" name="Rectangle 3">
            <a:extLst>
              <a:ext uri="{FF2B5EF4-FFF2-40B4-BE49-F238E27FC236}">
                <a16:creationId xmlns:a16="http://schemas.microsoft.com/office/drawing/2014/main" id="{329F7CE3-6C92-468F-9291-6615AD6BBCFA}"/>
              </a:ext>
            </a:extLst>
          </p:cNvPr>
          <p:cNvSpPr>
            <a:spLocks noGrp="1" noChangeArrowheads="1"/>
          </p:cNvSpPr>
          <p:nvPr>
            <p:ph type="body" idx="1"/>
          </p:nvPr>
        </p:nvSpPr>
        <p:spPr/>
        <p:txBody>
          <a:bodyPr/>
          <a:lstStyle/>
          <a:p>
            <a:pPr eaLnBrk="1" hangingPunct="1">
              <a:lnSpc>
                <a:spcPct val="90000"/>
              </a:lnSpc>
              <a:defRPr/>
            </a:pPr>
            <a:r>
              <a:rPr lang="en-US" sz="2800"/>
              <a:t>The Eye – Lens,  muscles, bio-chemistry which converts to electrical impulses, brain prepared to receive and process the information</a:t>
            </a:r>
          </a:p>
          <a:p>
            <a:pPr eaLnBrk="1" hangingPunct="1">
              <a:lnSpc>
                <a:spcPct val="90000"/>
              </a:lnSpc>
              <a:defRPr/>
            </a:pPr>
            <a:r>
              <a:rPr lang="en-US" sz="2800"/>
              <a:t>The dolphin – efficient blubber, fin and flippers act as radiators, can dive to tremendous depths, echo location, can see in bright and dim light</a:t>
            </a:r>
          </a:p>
          <a:p>
            <a:pPr eaLnBrk="1" hangingPunct="1">
              <a:lnSpc>
                <a:spcPct val="90000"/>
              </a:lnSpc>
              <a:defRPr/>
            </a:pPr>
            <a:r>
              <a:rPr lang="en-US" sz="2800"/>
              <a:t>The giraffe – huge heart, special neck muscles to keep head from loosing blood or getting too much blood, special blood vessels in leg to protect from cuts</a:t>
            </a:r>
          </a:p>
        </p:txBody>
      </p:sp>
      <p:pic>
        <p:nvPicPr>
          <p:cNvPr id="6148" name="Picture 4">
            <a:extLst>
              <a:ext uri="{FF2B5EF4-FFF2-40B4-BE49-F238E27FC236}">
                <a16:creationId xmlns:a16="http://schemas.microsoft.com/office/drawing/2014/main" id="{A7D9E7CB-1C86-43DC-82E3-199A6CB524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2975" y="2743200"/>
            <a:ext cx="4391025"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a:extLst>
              <a:ext uri="{FF2B5EF4-FFF2-40B4-BE49-F238E27FC236}">
                <a16:creationId xmlns:a16="http://schemas.microsoft.com/office/drawing/2014/main" id="{36727174-712C-4521-A99A-A6B341775E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081463"/>
            <a:ext cx="2819400" cy="277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a:extLst>
              <a:ext uri="{FF2B5EF4-FFF2-40B4-BE49-F238E27FC236}">
                <a16:creationId xmlns:a16="http://schemas.microsoft.com/office/drawing/2014/main" id="{373ADFC3-641C-4C52-A917-302407635D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371600"/>
            <a:ext cx="24669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52098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heckerboard(across)">
                                      <p:cBhvr>
                                        <p:cTn id="7" dur="500"/>
                                        <p:tgtEl>
                                          <p:spTgt spid="614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blinds(horizontal)">
                                      <p:cBhvr>
                                        <p:cTn id="10" dur="500"/>
                                        <p:tgtEl>
                                          <p:spTgt spid="614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147">
                                            <p:txEl>
                                              <p:pRg st="1" end="1"/>
                                            </p:txEl>
                                          </p:spTgt>
                                        </p:tgtEl>
                                        <p:attrNameLst>
                                          <p:attrName>style.visibility</p:attrName>
                                        </p:attrNameLst>
                                      </p:cBhvr>
                                      <p:to>
                                        <p:strVal val="visible"/>
                                      </p:to>
                                    </p:set>
                                    <p:animEffect transition="in" filter="checkerboard(across)">
                                      <p:cBhvr>
                                        <p:cTn id="15" dur="500"/>
                                        <p:tgtEl>
                                          <p:spTgt spid="6147">
                                            <p:txEl>
                                              <p:pRg st="1" end="1"/>
                                            </p:txEl>
                                          </p:spTgt>
                                        </p:tgtEl>
                                      </p:cBhvr>
                                    </p:animEffect>
                                  </p:childTnLst>
                                </p:cTn>
                              </p:par>
                              <p:par>
                                <p:cTn id="16" presetID="3" presetClass="exit" presetSubtype="10" fill="hold" nodeType="withEffect">
                                  <p:stCondLst>
                                    <p:cond delay="0"/>
                                  </p:stCondLst>
                                  <p:childTnLst>
                                    <p:animEffect transition="out" filter="blinds(horizontal)">
                                      <p:cBhvr>
                                        <p:cTn id="17" dur="500"/>
                                        <p:tgtEl>
                                          <p:spTgt spid="6148"/>
                                        </p:tgtEl>
                                      </p:cBhvr>
                                    </p:animEffect>
                                    <p:set>
                                      <p:cBhvr>
                                        <p:cTn id="18" dur="1" fill="hold">
                                          <p:stCondLst>
                                            <p:cond delay="499"/>
                                          </p:stCondLst>
                                        </p:cTn>
                                        <p:tgtEl>
                                          <p:spTgt spid="6148"/>
                                        </p:tgtEl>
                                        <p:attrNameLst>
                                          <p:attrName>style.visibility</p:attrName>
                                        </p:attrNameLst>
                                      </p:cBhvr>
                                      <p:to>
                                        <p:strVal val="hidden"/>
                                      </p:to>
                                    </p:set>
                                  </p:childTnLst>
                                </p:cTn>
                              </p:par>
                              <p:par>
                                <p:cTn id="19" presetID="3" presetClass="entr" presetSubtype="10" fill="hold" nodeType="withEffect">
                                  <p:stCondLst>
                                    <p:cond delay="0"/>
                                  </p:stCondLst>
                                  <p:childTnLst>
                                    <p:set>
                                      <p:cBhvr>
                                        <p:cTn id="20" dur="1" fill="hold">
                                          <p:stCondLst>
                                            <p:cond delay="0"/>
                                          </p:stCondLst>
                                        </p:cTn>
                                        <p:tgtEl>
                                          <p:spTgt spid="6149"/>
                                        </p:tgtEl>
                                        <p:attrNameLst>
                                          <p:attrName>style.visibility</p:attrName>
                                        </p:attrNameLst>
                                      </p:cBhvr>
                                      <p:to>
                                        <p:strVal val="visible"/>
                                      </p:to>
                                    </p:set>
                                    <p:animEffect transition="in" filter="blinds(horizontal)">
                                      <p:cBhvr>
                                        <p:cTn id="21" dur="500"/>
                                        <p:tgtEl>
                                          <p:spTgt spid="614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6147">
                                            <p:txEl>
                                              <p:pRg st="2" end="2"/>
                                            </p:txEl>
                                          </p:spTgt>
                                        </p:tgtEl>
                                        <p:attrNameLst>
                                          <p:attrName>style.visibility</p:attrName>
                                        </p:attrNameLst>
                                      </p:cBhvr>
                                      <p:to>
                                        <p:strVal val="visible"/>
                                      </p:to>
                                    </p:set>
                                    <p:animEffect transition="in" filter="checkerboard(across)">
                                      <p:cBhvr>
                                        <p:cTn id="26" dur="500"/>
                                        <p:tgtEl>
                                          <p:spTgt spid="6147">
                                            <p:txEl>
                                              <p:pRg st="2" end="2"/>
                                            </p:txEl>
                                          </p:spTgt>
                                        </p:tgtEl>
                                      </p:cBhvr>
                                    </p:animEffect>
                                  </p:childTnLst>
                                </p:cTn>
                              </p:par>
                              <p:par>
                                <p:cTn id="27" presetID="3" presetClass="exit" presetSubtype="10" fill="hold" nodeType="withEffect">
                                  <p:stCondLst>
                                    <p:cond delay="0"/>
                                  </p:stCondLst>
                                  <p:childTnLst>
                                    <p:animEffect transition="out" filter="blinds(horizontal)">
                                      <p:cBhvr>
                                        <p:cTn id="28" dur="500"/>
                                        <p:tgtEl>
                                          <p:spTgt spid="6149"/>
                                        </p:tgtEl>
                                      </p:cBhvr>
                                    </p:animEffect>
                                    <p:set>
                                      <p:cBhvr>
                                        <p:cTn id="29" dur="1" fill="hold">
                                          <p:stCondLst>
                                            <p:cond delay="499"/>
                                          </p:stCondLst>
                                        </p:cTn>
                                        <p:tgtEl>
                                          <p:spTgt spid="6149"/>
                                        </p:tgtEl>
                                        <p:attrNameLst>
                                          <p:attrName>style.visibility</p:attrName>
                                        </p:attrNameLst>
                                      </p:cBhvr>
                                      <p:to>
                                        <p:strVal val="hidden"/>
                                      </p:to>
                                    </p:set>
                                  </p:childTnLst>
                                </p:cTn>
                              </p:par>
                              <p:par>
                                <p:cTn id="30" presetID="3" presetClass="entr" presetSubtype="10" fill="hold" nodeType="withEffect">
                                  <p:stCondLst>
                                    <p:cond delay="0"/>
                                  </p:stCondLst>
                                  <p:childTnLst>
                                    <p:set>
                                      <p:cBhvr>
                                        <p:cTn id="31" dur="1" fill="hold">
                                          <p:stCondLst>
                                            <p:cond delay="0"/>
                                          </p:stCondLst>
                                        </p:cTn>
                                        <p:tgtEl>
                                          <p:spTgt spid="6150"/>
                                        </p:tgtEl>
                                        <p:attrNameLst>
                                          <p:attrName>style.visibility</p:attrName>
                                        </p:attrNameLst>
                                      </p:cBhvr>
                                      <p:to>
                                        <p:strVal val="visible"/>
                                      </p:to>
                                    </p:set>
                                    <p:animEffect transition="in" filter="blinds(horizontal)">
                                      <p:cBhvr>
                                        <p:cTn id="32"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6241B8E-0317-4715-9825-08271DEC7E78}"/>
              </a:ext>
            </a:extLst>
          </p:cNvPr>
          <p:cNvSpPr>
            <a:spLocks noGrp="1" noChangeArrowheads="1"/>
          </p:cNvSpPr>
          <p:nvPr>
            <p:ph type="title"/>
          </p:nvPr>
        </p:nvSpPr>
        <p:spPr/>
        <p:txBody>
          <a:bodyPr/>
          <a:lstStyle/>
          <a:p>
            <a:pPr eaLnBrk="1" hangingPunct="1">
              <a:defRPr/>
            </a:pPr>
            <a:r>
              <a:rPr lang="en-US" sz="4000" dirty="0"/>
              <a:t>More Examples of Design in Nature</a:t>
            </a:r>
          </a:p>
        </p:txBody>
      </p:sp>
      <p:sp>
        <p:nvSpPr>
          <p:cNvPr id="13315" name="Rectangle 3">
            <a:extLst>
              <a:ext uri="{FF2B5EF4-FFF2-40B4-BE49-F238E27FC236}">
                <a16:creationId xmlns:a16="http://schemas.microsoft.com/office/drawing/2014/main" id="{0FB4E7DC-FCC8-443A-BCEF-5C07076582E2}"/>
              </a:ext>
            </a:extLst>
          </p:cNvPr>
          <p:cNvSpPr>
            <a:spLocks noGrp="1" noChangeArrowheads="1"/>
          </p:cNvSpPr>
          <p:nvPr>
            <p:ph type="body" idx="1"/>
          </p:nvPr>
        </p:nvSpPr>
        <p:spPr/>
        <p:txBody>
          <a:bodyPr/>
          <a:lstStyle/>
          <a:p>
            <a:pPr eaLnBrk="1" hangingPunct="1">
              <a:defRPr/>
            </a:pPr>
            <a:r>
              <a:rPr lang="en-US"/>
              <a:t>Bombardier beetle – safely mixes and projects explosive chemicals to ward off predators</a:t>
            </a:r>
          </a:p>
          <a:p>
            <a:pPr eaLnBrk="1" hangingPunct="1">
              <a:defRPr/>
            </a:pPr>
            <a:r>
              <a:rPr lang="en-US"/>
              <a:t>Sea slug – can eat Sea Anemone and use it’s stingers for its own defense</a:t>
            </a:r>
          </a:p>
          <a:p>
            <a:pPr eaLnBrk="1" hangingPunct="1">
              <a:defRPr/>
            </a:pPr>
            <a:r>
              <a:rPr lang="en-US"/>
              <a:t>Woodpecker – beak and head designed for hammering, eyes protected, very long tongue with specially designed storage</a:t>
            </a:r>
          </a:p>
          <a:p>
            <a:pPr eaLnBrk="1" hangingPunct="1">
              <a:defRPr/>
            </a:pPr>
            <a:endParaRPr lang="en-US"/>
          </a:p>
        </p:txBody>
      </p:sp>
      <p:pic>
        <p:nvPicPr>
          <p:cNvPr id="13316" name="Picture 4">
            <a:extLst>
              <a:ext uri="{FF2B5EF4-FFF2-40B4-BE49-F238E27FC236}">
                <a16:creationId xmlns:a16="http://schemas.microsoft.com/office/drawing/2014/main" id="{D23A7428-2B9E-454D-9F1E-A08848332E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9025" y="2609850"/>
            <a:ext cx="170497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a:extLst>
              <a:ext uri="{FF2B5EF4-FFF2-40B4-BE49-F238E27FC236}">
                <a16:creationId xmlns:a16="http://schemas.microsoft.com/office/drawing/2014/main" id="{851ADD73-FE07-4F4F-8720-A3F34B1F94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160838"/>
            <a:ext cx="4038600"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IMGP0022sm">
            <a:extLst>
              <a:ext uri="{FF2B5EF4-FFF2-40B4-BE49-F238E27FC236}">
                <a16:creationId xmlns:a16="http://schemas.microsoft.com/office/drawing/2014/main" id="{D1D47F84-E104-477E-9450-6F33B92AC0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7251"/>
          <a:stretch>
            <a:fillRect/>
          </a:stretch>
        </p:blipFill>
        <p:spPr bwMode="auto">
          <a:xfrm>
            <a:off x="228600" y="-26988"/>
            <a:ext cx="4829175" cy="353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6903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amond(in)">
                                      <p:cBhvr>
                                        <p:cTn id="7" dur="1000"/>
                                        <p:tgtEl>
                                          <p:spTgt spid="1331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3316"/>
                                        </p:tgtEl>
                                        <p:attrNameLst>
                                          <p:attrName>style.visibility</p:attrName>
                                        </p:attrNameLst>
                                      </p:cBhvr>
                                      <p:to>
                                        <p:strVal val="visible"/>
                                      </p:to>
                                    </p:set>
                                    <p:animEffect transition="in" filter="box(in)">
                                      <p:cBhvr>
                                        <p:cTn id="10" dur="500"/>
                                        <p:tgtEl>
                                          <p:spTgt spid="1331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13315">
                                            <p:txEl>
                                              <p:pRg st="1" end="1"/>
                                            </p:txEl>
                                          </p:spTgt>
                                        </p:tgtEl>
                                        <p:attrNameLst>
                                          <p:attrName>style.visibility</p:attrName>
                                        </p:attrNameLst>
                                      </p:cBhvr>
                                      <p:to>
                                        <p:strVal val="visible"/>
                                      </p:to>
                                    </p:set>
                                    <p:animEffect transition="in" filter="diamond(in)">
                                      <p:cBhvr>
                                        <p:cTn id="15" dur="1000"/>
                                        <p:tgtEl>
                                          <p:spTgt spid="13315">
                                            <p:txEl>
                                              <p:pRg st="1" end="1"/>
                                            </p:txEl>
                                          </p:spTgt>
                                        </p:tgtEl>
                                      </p:cBhvr>
                                    </p:animEffect>
                                  </p:childTnLst>
                                </p:cTn>
                              </p:par>
                              <p:par>
                                <p:cTn id="16" presetID="2" presetClass="exit" presetSubtype="9" fill="hold" nodeType="withEffect">
                                  <p:stCondLst>
                                    <p:cond delay="0"/>
                                  </p:stCondLst>
                                  <p:childTnLst>
                                    <p:anim calcmode="lin" valueType="num">
                                      <p:cBhvr additive="base">
                                        <p:cTn id="17" dur="500"/>
                                        <p:tgtEl>
                                          <p:spTgt spid="13316"/>
                                        </p:tgtEl>
                                        <p:attrNameLst>
                                          <p:attrName>ppt_x</p:attrName>
                                        </p:attrNameLst>
                                      </p:cBhvr>
                                      <p:tavLst>
                                        <p:tav tm="0">
                                          <p:val>
                                            <p:strVal val="ppt_x"/>
                                          </p:val>
                                        </p:tav>
                                        <p:tav tm="100000">
                                          <p:val>
                                            <p:strVal val="0-ppt_w/2"/>
                                          </p:val>
                                        </p:tav>
                                      </p:tavLst>
                                    </p:anim>
                                    <p:anim calcmode="lin" valueType="num">
                                      <p:cBhvr additive="base">
                                        <p:cTn id="18" dur="500"/>
                                        <p:tgtEl>
                                          <p:spTgt spid="13316"/>
                                        </p:tgtEl>
                                        <p:attrNameLst>
                                          <p:attrName>ppt_y</p:attrName>
                                        </p:attrNameLst>
                                      </p:cBhvr>
                                      <p:tavLst>
                                        <p:tav tm="0">
                                          <p:val>
                                            <p:strVal val="ppt_y"/>
                                          </p:val>
                                        </p:tav>
                                        <p:tav tm="100000">
                                          <p:val>
                                            <p:strVal val="0-ppt_h/2"/>
                                          </p:val>
                                        </p:tav>
                                      </p:tavLst>
                                    </p:anim>
                                    <p:set>
                                      <p:cBhvr>
                                        <p:cTn id="19" dur="1" fill="hold">
                                          <p:stCondLst>
                                            <p:cond delay="499"/>
                                          </p:stCondLst>
                                        </p:cTn>
                                        <p:tgtEl>
                                          <p:spTgt spid="13316"/>
                                        </p:tgtEl>
                                        <p:attrNameLst>
                                          <p:attrName>style.visibility</p:attrName>
                                        </p:attrNameLst>
                                      </p:cBhvr>
                                      <p:to>
                                        <p:strVal val="hidden"/>
                                      </p:to>
                                    </p:set>
                                  </p:childTnLst>
                                </p:cTn>
                              </p:par>
                              <p:par>
                                <p:cTn id="20" presetID="8" presetClass="entr" presetSubtype="16" fill="hold" nodeType="withEffect">
                                  <p:stCondLst>
                                    <p:cond delay="0"/>
                                  </p:stCondLst>
                                  <p:childTnLst>
                                    <p:set>
                                      <p:cBhvr>
                                        <p:cTn id="21" dur="1" fill="hold">
                                          <p:stCondLst>
                                            <p:cond delay="0"/>
                                          </p:stCondLst>
                                        </p:cTn>
                                        <p:tgtEl>
                                          <p:spTgt spid="13317"/>
                                        </p:tgtEl>
                                        <p:attrNameLst>
                                          <p:attrName>style.visibility</p:attrName>
                                        </p:attrNameLst>
                                      </p:cBhvr>
                                      <p:to>
                                        <p:strVal val="visible"/>
                                      </p:to>
                                    </p:set>
                                    <p:animEffect transition="in" filter="diamond(in)">
                                      <p:cBhvr>
                                        <p:cTn id="22" dur="1000"/>
                                        <p:tgtEl>
                                          <p:spTgt spid="1331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3315">
                                            <p:txEl>
                                              <p:pRg st="2" end="2"/>
                                            </p:txEl>
                                          </p:spTgt>
                                        </p:tgtEl>
                                        <p:attrNameLst>
                                          <p:attrName>style.visibility</p:attrName>
                                        </p:attrNameLst>
                                      </p:cBhvr>
                                      <p:to>
                                        <p:strVal val="visible"/>
                                      </p:to>
                                    </p:set>
                                    <p:animEffect transition="in" filter="diamond(in)">
                                      <p:cBhvr>
                                        <p:cTn id="27" dur="1000"/>
                                        <p:tgtEl>
                                          <p:spTgt spid="13315">
                                            <p:txEl>
                                              <p:pRg st="2" end="2"/>
                                            </p:txEl>
                                          </p:spTgt>
                                        </p:tgtEl>
                                      </p:cBhvr>
                                    </p:animEffect>
                                  </p:childTnLst>
                                </p:cTn>
                              </p:par>
                              <p:par>
                                <p:cTn id="28" presetID="2" presetClass="exit" presetSubtype="2" fill="hold" nodeType="withEffect">
                                  <p:stCondLst>
                                    <p:cond delay="0"/>
                                  </p:stCondLst>
                                  <p:childTnLst>
                                    <p:anim calcmode="lin" valueType="num">
                                      <p:cBhvr additive="base">
                                        <p:cTn id="29" dur="1000"/>
                                        <p:tgtEl>
                                          <p:spTgt spid="13317"/>
                                        </p:tgtEl>
                                        <p:attrNameLst>
                                          <p:attrName>ppt_x</p:attrName>
                                        </p:attrNameLst>
                                      </p:cBhvr>
                                      <p:tavLst>
                                        <p:tav tm="0">
                                          <p:val>
                                            <p:strVal val="ppt_x"/>
                                          </p:val>
                                        </p:tav>
                                        <p:tav tm="100000">
                                          <p:val>
                                            <p:strVal val="1+ppt_w/2"/>
                                          </p:val>
                                        </p:tav>
                                      </p:tavLst>
                                    </p:anim>
                                    <p:anim calcmode="lin" valueType="num">
                                      <p:cBhvr additive="base">
                                        <p:cTn id="30" dur="1000"/>
                                        <p:tgtEl>
                                          <p:spTgt spid="13317"/>
                                        </p:tgtEl>
                                        <p:attrNameLst>
                                          <p:attrName>ppt_y</p:attrName>
                                        </p:attrNameLst>
                                      </p:cBhvr>
                                      <p:tavLst>
                                        <p:tav tm="0">
                                          <p:val>
                                            <p:strVal val="ppt_y"/>
                                          </p:val>
                                        </p:tav>
                                        <p:tav tm="100000">
                                          <p:val>
                                            <p:strVal val="ppt_y"/>
                                          </p:val>
                                        </p:tav>
                                      </p:tavLst>
                                    </p:anim>
                                    <p:set>
                                      <p:cBhvr>
                                        <p:cTn id="31" dur="1" fill="hold">
                                          <p:stCondLst>
                                            <p:cond delay="999"/>
                                          </p:stCondLst>
                                        </p:cTn>
                                        <p:tgtEl>
                                          <p:spTgt spid="13317"/>
                                        </p:tgtEl>
                                        <p:attrNameLst>
                                          <p:attrName>style.visibility</p:attrName>
                                        </p:attrNameLst>
                                      </p:cBhvr>
                                      <p:to>
                                        <p:strVal val="hidden"/>
                                      </p:to>
                                    </p:set>
                                  </p:childTnLst>
                                </p:cTn>
                              </p:par>
                              <p:par>
                                <p:cTn id="32" presetID="3" presetClass="entr" presetSubtype="10" fill="hold" nodeType="withEffect">
                                  <p:stCondLst>
                                    <p:cond delay="0"/>
                                  </p:stCondLst>
                                  <p:childTnLst>
                                    <p:set>
                                      <p:cBhvr>
                                        <p:cTn id="33" dur="1" fill="hold">
                                          <p:stCondLst>
                                            <p:cond delay="0"/>
                                          </p:stCondLst>
                                        </p:cTn>
                                        <p:tgtEl>
                                          <p:spTgt spid="13318"/>
                                        </p:tgtEl>
                                        <p:attrNameLst>
                                          <p:attrName>style.visibility</p:attrName>
                                        </p:attrNameLst>
                                      </p:cBhvr>
                                      <p:to>
                                        <p:strVal val="visible"/>
                                      </p:to>
                                    </p:set>
                                    <p:animEffect transition="in" filter="blinds(horizontal)">
                                      <p:cBhvr>
                                        <p:cTn id="34"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C9EEB0C-58D6-4961-B445-8B2D7EE34F2E}"/>
              </a:ext>
            </a:extLst>
          </p:cNvPr>
          <p:cNvSpPr>
            <a:spLocks noGrp="1" noChangeArrowheads="1"/>
          </p:cNvSpPr>
          <p:nvPr>
            <p:ph type="title"/>
          </p:nvPr>
        </p:nvSpPr>
        <p:spPr/>
        <p:txBody>
          <a:bodyPr/>
          <a:lstStyle/>
          <a:p>
            <a:pPr eaLnBrk="1" hangingPunct="1">
              <a:defRPr/>
            </a:pPr>
            <a:r>
              <a:rPr lang="en-US"/>
              <a:t>Scripture on Life</a:t>
            </a:r>
          </a:p>
        </p:txBody>
      </p:sp>
      <p:sp>
        <p:nvSpPr>
          <p:cNvPr id="21507" name="Rectangle 3">
            <a:extLst>
              <a:ext uri="{FF2B5EF4-FFF2-40B4-BE49-F238E27FC236}">
                <a16:creationId xmlns:a16="http://schemas.microsoft.com/office/drawing/2014/main" id="{B84BB4C7-5B57-48AB-83A3-50815DE9C297}"/>
              </a:ext>
            </a:extLst>
          </p:cNvPr>
          <p:cNvSpPr>
            <a:spLocks noGrp="1" noChangeArrowheads="1"/>
          </p:cNvSpPr>
          <p:nvPr>
            <p:ph type="body" idx="1"/>
          </p:nvPr>
        </p:nvSpPr>
        <p:spPr/>
        <p:txBody>
          <a:bodyPr/>
          <a:lstStyle/>
          <a:p>
            <a:pPr eaLnBrk="1" hangingPunct="1">
              <a:lnSpc>
                <a:spcPct val="90000"/>
              </a:lnSpc>
              <a:defRPr/>
            </a:pPr>
            <a:r>
              <a:rPr lang="en-US" sz="2800"/>
              <a:t>Psalm139:14-17</a:t>
            </a:r>
            <a:br>
              <a:rPr lang="en-US" sz="2800"/>
            </a:br>
            <a:r>
              <a:rPr lang="en-US" sz="2800" b="1"/>
              <a:t>I praise you because I am fearfully and wonderfully made</a:t>
            </a:r>
            <a:r>
              <a:rPr lang="en-US" sz="2800"/>
              <a:t>; your works are wonderful, I know that full well.  </a:t>
            </a:r>
            <a:r>
              <a:rPr lang="en-US" sz="2800" b="1"/>
              <a:t>My frame was not hidden from you when I was made in the secret place.  When I was woven together in the depths of the earth, your eyes saw my unformed body</a:t>
            </a:r>
            <a:r>
              <a:rPr lang="en-US" sz="2800"/>
              <a:t>.  All the days ordained for me were written in your book before one of them came to be.  How precious to me are your thoughts, O God!  How vast is the sum of them! </a:t>
            </a:r>
          </a:p>
          <a:p>
            <a:pPr eaLnBrk="1" hangingPunct="1">
              <a:lnSpc>
                <a:spcPct val="90000"/>
              </a:lnSpc>
              <a:defRPr/>
            </a:pPr>
            <a:endParaRPr lang="en-US"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3BE7EF6-F4E0-40DA-9B78-D4E92DB839D1}"/>
              </a:ext>
            </a:extLst>
          </p:cNvPr>
          <p:cNvSpPr>
            <a:spLocks noGrp="1" noChangeArrowheads="1"/>
          </p:cNvSpPr>
          <p:nvPr>
            <p:ph type="title"/>
          </p:nvPr>
        </p:nvSpPr>
        <p:spPr/>
        <p:txBody>
          <a:bodyPr/>
          <a:lstStyle/>
          <a:p>
            <a:pPr eaLnBrk="1" hangingPunct="1">
              <a:defRPr/>
            </a:pPr>
            <a:r>
              <a:rPr lang="en-US" dirty="0"/>
              <a:t>Scripture on Life</a:t>
            </a:r>
          </a:p>
        </p:txBody>
      </p:sp>
      <p:sp>
        <p:nvSpPr>
          <p:cNvPr id="4099" name="Rectangle 3">
            <a:extLst>
              <a:ext uri="{FF2B5EF4-FFF2-40B4-BE49-F238E27FC236}">
                <a16:creationId xmlns:a16="http://schemas.microsoft.com/office/drawing/2014/main" id="{369A5A31-D8F3-4B6D-8159-582FBF9938FD}"/>
              </a:ext>
            </a:extLst>
          </p:cNvPr>
          <p:cNvSpPr>
            <a:spLocks noGrp="1" noChangeArrowheads="1"/>
          </p:cNvSpPr>
          <p:nvPr>
            <p:ph type="body" idx="1"/>
          </p:nvPr>
        </p:nvSpPr>
        <p:spPr>
          <a:xfrm>
            <a:off x="457200" y="1524000"/>
            <a:ext cx="8229600" cy="4602163"/>
          </a:xfrm>
        </p:spPr>
        <p:txBody>
          <a:bodyPr/>
          <a:lstStyle/>
          <a:p>
            <a:pPr eaLnBrk="1" hangingPunct="1">
              <a:lnSpc>
                <a:spcPct val="80000"/>
              </a:lnSpc>
              <a:defRPr/>
            </a:pPr>
            <a:r>
              <a:rPr lang="en-US" sz="2400"/>
              <a:t>Psalm 104:24-30</a:t>
            </a:r>
            <a:br>
              <a:rPr lang="en-US" sz="2400"/>
            </a:br>
            <a:r>
              <a:rPr lang="en-US" sz="2400"/>
              <a:t>How many are your works, O LORD!  </a:t>
            </a:r>
            <a:r>
              <a:rPr lang="en-US" sz="2400" b="1"/>
              <a:t>In wisdom you made them all; the earth is full of your creatures.</a:t>
            </a:r>
            <a:r>
              <a:rPr lang="en-US" sz="2400"/>
              <a:t>  There is the sea, vast and spacious, teeming with creatures beyond number—living things both large and small.  There the ships go to and fro, and the leviathan, which you formed to frolic there.  </a:t>
            </a:r>
            <a:r>
              <a:rPr lang="en-US" sz="2400" b="1"/>
              <a:t>These all look to you to give them their food at the proper time</a:t>
            </a:r>
            <a:r>
              <a:rPr lang="en-US" sz="2400"/>
              <a:t>.  When you give it to them,  they gather it up; when you open your hand, they are satisfied with good things.  When you hide your face, they are terrified; when you take away their breath, they die and return to the dust.  When you send your Spirit, they are created, and you renew the face of the earth.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A7538-6642-4EEF-BCA0-F6ECA35544EF}"/>
              </a:ext>
            </a:extLst>
          </p:cNvPr>
          <p:cNvSpPr>
            <a:spLocks noGrp="1"/>
          </p:cNvSpPr>
          <p:nvPr>
            <p:ph type="title"/>
          </p:nvPr>
        </p:nvSpPr>
        <p:spPr>
          <a:xfrm>
            <a:off x="457200" y="228600"/>
            <a:ext cx="8229600" cy="1143000"/>
          </a:xfrm>
        </p:spPr>
        <p:txBody>
          <a:bodyPr/>
          <a:lstStyle/>
          <a:p>
            <a:r>
              <a:rPr lang="en-US" dirty="0"/>
              <a:t>Scripture on Life</a:t>
            </a:r>
          </a:p>
        </p:txBody>
      </p:sp>
      <p:sp>
        <p:nvSpPr>
          <p:cNvPr id="3" name="Content Placeholder 2">
            <a:extLst>
              <a:ext uri="{FF2B5EF4-FFF2-40B4-BE49-F238E27FC236}">
                <a16:creationId xmlns:a16="http://schemas.microsoft.com/office/drawing/2014/main" id="{317E70CC-27E3-4E03-A0EB-80FB59CC3ED9}"/>
              </a:ext>
            </a:extLst>
          </p:cNvPr>
          <p:cNvSpPr>
            <a:spLocks noGrp="1"/>
          </p:cNvSpPr>
          <p:nvPr>
            <p:ph idx="1"/>
          </p:nvPr>
        </p:nvSpPr>
        <p:spPr/>
        <p:txBody>
          <a:bodyPr/>
          <a:lstStyle/>
          <a:p>
            <a:r>
              <a:rPr lang="en-US" dirty="0"/>
              <a:t>Lev 17:11 </a:t>
            </a:r>
            <a:r>
              <a:rPr lang="en-US" dirty="0">
                <a:effectLst/>
              </a:rPr>
              <a:t>For the life of the flesh </a:t>
            </a:r>
            <a:r>
              <a:rPr lang="en-US" i="1" dirty="0">
                <a:effectLst/>
              </a:rPr>
              <a:t>is</a:t>
            </a:r>
            <a:r>
              <a:rPr lang="en-US" dirty="0">
                <a:effectLst/>
              </a:rPr>
              <a:t> in the blood, and I have given it to you upon the altar to make atonement for your souls; for it </a:t>
            </a:r>
            <a:r>
              <a:rPr lang="en-US" i="1" dirty="0">
                <a:effectLst/>
              </a:rPr>
              <a:t>is</a:t>
            </a:r>
            <a:r>
              <a:rPr lang="en-US" dirty="0">
                <a:effectLst/>
              </a:rPr>
              <a:t> the blood </a:t>
            </a:r>
            <a:r>
              <a:rPr lang="en-US" i="1" dirty="0">
                <a:effectLst/>
              </a:rPr>
              <a:t>that</a:t>
            </a:r>
            <a:r>
              <a:rPr lang="en-US" dirty="0">
                <a:effectLst/>
              </a:rPr>
              <a:t> makes atonement for the soul.’</a:t>
            </a:r>
          </a:p>
          <a:p>
            <a:r>
              <a:rPr lang="en-US" dirty="0">
                <a:effectLst>
                  <a:outerShdw blurRad="38100" dist="38100" dir="2700000" algn="tl">
                    <a:srgbClr val="000000">
                      <a:alpha val="43137"/>
                    </a:srgbClr>
                  </a:outerShdw>
                </a:effectLst>
              </a:rPr>
              <a:t>John 6:53 </a:t>
            </a:r>
            <a:r>
              <a:rPr lang="en-US" dirty="0">
                <a:effectLst/>
              </a:rPr>
              <a:t>Then Jesus said to them, “Most assuredly, I say to you, unless you eat the flesh of the Son of Man and drink His blood, you have no life in you.”</a:t>
            </a:r>
            <a:endParaRPr lang="en-US" dirty="0"/>
          </a:p>
        </p:txBody>
      </p:sp>
    </p:spTree>
    <p:extLst>
      <p:ext uri="{BB962C8B-B14F-4D97-AF65-F5344CB8AC3E}">
        <p14:creationId xmlns:p14="http://schemas.microsoft.com/office/powerpoint/2010/main" val="392286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B24C042-9E1D-4A73-892F-A712FFE8B9FC}"/>
              </a:ext>
            </a:extLst>
          </p:cNvPr>
          <p:cNvSpPr>
            <a:spLocks noGrp="1" noChangeArrowheads="1"/>
          </p:cNvSpPr>
          <p:nvPr>
            <p:ph type="title"/>
          </p:nvPr>
        </p:nvSpPr>
        <p:spPr/>
        <p:txBody>
          <a:bodyPr/>
          <a:lstStyle/>
          <a:p>
            <a:pPr eaLnBrk="1" hangingPunct="1">
              <a:defRPr/>
            </a:pPr>
            <a:r>
              <a:rPr lang="en-US"/>
              <a:t>Scripture on Life</a:t>
            </a:r>
          </a:p>
        </p:txBody>
      </p:sp>
      <p:sp>
        <p:nvSpPr>
          <p:cNvPr id="12291" name="Rectangle 3">
            <a:extLst>
              <a:ext uri="{FF2B5EF4-FFF2-40B4-BE49-F238E27FC236}">
                <a16:creationId xmlns:a16="http://schemas.microsoft.com/office/drawing/2014/main" id="{3BBDDDBB-4C3B-4E6E-A9D2-99E08EF8626F}"/>
              </a:ext>
            </a:extLst>
          </p:cNvPr>
          <p:cNvSpPr>
            <a:spLocks noGrp="1" noChangeArrowheads="1"/>
          </p:cNvSpPr>
          <p:nvPr>
            <p:ph type="body" idx="1"/>
          </p:nvPr>
        </p:nvSpPr>
        <p:spPr/>
        <p:txBody>
          <a:bodyPr/>
          <a:lstStyle/>
          <a:p>
            <a:pPr eaLnBrk="1" hangingPunct="1">
              <a:lnSpc>
                <a:spcPct val="80000"/>
              </a:lnSpc>
              <a:defRPr/>
            </a:pPr>
            <a:r>
              <a:rPr lang="en-US" sz="2400" dirty="0"/>
              <a:t>Is 43:6b-7</a:t>
            </a:r>
            <a:br>
              <a:rPr lang="en-US" sz="2400" dirty="0"/>
            </a:br>
            <a:r>
              <a:rPr lang="en-US" sz="2400" dirty="0"/>
              <a:t>bring my sons from far, and my daughters from the ends of the earth; even every one that is called by my name: </a:t>
            </a:r>
            <a:r>
              <a:rPr lang="en-US" sz="2400" b="1" dirty="0"/>
              <a:t>for I have created him for my glory, I have formed him; yea, I have made him</a:t>
            </a:r>
            <a:r>
              <a:rPr lang="en-US" sz="2400" dirty="0"/>
              <a:t>.</a:t>
            </a:r>
          </a:p>
          <a:p>
            <a:pPr eaLnBrk="1" hangingPunct="1">
              <a:lnSpc>
                <a:spcPct val="80000"/>
              </a:lnSpc>
              <a:defRPr/>
            </a:pPr>
            <a:r>
              <a:rPr lang="en-US" sz="2400" dirty="0"/>
              <a:t>Matthew 6:26</a:t>
            </a:r>
            <a:br>
              <a:rPr lang="en-US" sz="2400" dirty="0"/>
            </a:br>
            <a:r>
              <a:rPr lang="en-US" sz="2400" b="1" dirty="0"/>
              <a:t>Look at the birds of the air; they do not sow or reap or store away in barns, and yet your heavenly Father feeds them</a:t>
            </a:r>
            <a:r>
              <a:rPr lang="en-US" sz="2400" dirty="0"/>
              <a:t>. Are you not much more valuable than they?</a:t>
            </a:r>
          </a:p>
          <a:p>
            <a:pPr eaLnBrk="1" hangingPunct="1">
              <a:lnSpc>
                <a:spcPct val="80000"/>
              </a:lnSpc>
              <a:defRPr/>
            </a:pPr>
            <a:r>
              <a:rPr lang="en-US" sz="2400" dirty="0"/>
              <a:t>1 Tim 4:3-5</a:t>
            </a:r>
            <a:br>
              <a:rPr lang="en-US" sz="2400" dirty="0"/>
            </a:br>
            <a:r>
              <a:rPr lang="en-US" sz="2400" b="1" dirty="0"/>
              <a:t>For everything God created is good</a:t>
            </a:r>
            <a:r>
              <a:rPr lang="en-US" sz="2400" dirty="0"/>
              <a:t>, and nothing is to be rejected if it is received with thanksgiving,  because it is consecrated by the word of God and prayer.</a:t>
            </a:r>
          </a:p>
          <a:p>
            <a:pPr eaLnBrk="1" hangingPunct="1">
              <a:lnSpc>
                <a:spcPct val="80000"/>
              </a:lnSpc>
              <a:defRPr/>
            </a:pP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a:extLst>
              <a:ext uri="{FF2B5EF4-FFF2-40B4-BE49-F238E27FC236}">
                <a16:creationId xmlns:a16="http://schemas.microsoft.com/office/drawing/2014/main" id="{D3808481-0BC9-49F1-A33F-B2DBB8018647}"/>
              </a:ext>
            </a:extLst>
          </p:cNvPr>
          <p:cNvSpPr>
            <a:spLocks noGrp="1" noChangeArrowheads="1"/>
          </p:cNvSpPr>
          <p:nvPr>
            <p:ph type="ctrTitle"/>
          </p:nvPr>
        </p:nvSpPr>
        <p:spPr>
          <a:xfrm>
            <a:off x="685800" y="1066800"/>
            <a:ext cx="7772400" cy="1470025"/>
          </a:xfrm>
        </p:spPr>
        <p:txBody>
          <a:bodyPr/>
          <a:lstStyle/>
          <a:p>
            <a:pPr eaLnBrk="1" hangingPunct="1">
              <a:defRPr/>
            </a:pPr>
            <a:r>
              <a:rPr lang="en-US"/>
              <a:t>Do we find evidence of God’s fingerprints on living things?</a:t>
            </a:r>
          </a:p>
        </p:txBody>
      </p:sp>
      <p:sp>
        <p:nvSpPr>
          <p:cNvPr id="22533" name="Rectangle 5">
            <a:extLst>
              <a:ext uri="{FF2B5EF4-FFF2-40B4-BE49-F238E27FC236}">
                <a16:creationId xmlns:a16="http://schemas.microsoft.com/office/drawing/2014/main" id="{0DD573DD-83D2-41FC-942D-E1BE9B0910FA}"/>
              </a:ext>
            </a:extLst>
          </p:cNvPr>
          <p:cNvSpPr>
            <a:spLocks noGrp="1" noChangeArrowheads="1"/>
          </p:cNvSpPr>
          <p:nvPr>
            <p:ph type="subTitle" idx="1"/>
          </p:nvPr>
        </p:nvSpPr>
        <p:spPr>
          <a:xfrm>
            <a:off x="1371600" y="3124200"/>
            <a:ext cx="6400800" cy="2362200"/>
          </a:xfrm>
        </p:spPr>
        <p:txBody>
          <a:bodyPr/>
          <a:lstStyle/>
          <a:p>
            <a:pPr eaLnBrk="1" hangingPunct="1">
              <a:lnSpc>
                <a:spcPct val="90000"/>
              </a:lnSpc>
              <a:defRPr/>
            </a:pPr>
            <a:r>
              <a:rPr lang="en-US" sz="4800"/>
              <a:t>The resounding answer is</a:t>
            </a:r>
          </a:p>
          <a:p>
            <a:pPr eaLnBrk="1" hangingPunct="1">
              <a:lnSpc>
                <a:spcPct val="90000"/>
              </a:lnSpc>
              <a:defRPr/>
            </a:pPr>
            <a:r>
              <a:rPr lang="en-US" sz="4800"/>
              <a:t>YES!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a:extLst>
              <a:ext uri="{FF2B5EF4-FFF2-40B4-BE49-F238E27FC236}">
                <a16:creationId xmlns:a16="http://schemas.microsoft.com/office/drawing/2014/main" id="{E137F3E1-C4AE-4FD9-B71B-074BE99C06D9}"/>
              </a:ext>
            </a:extLst>
          </p:cNvPr>
          <p:cNvSpPr>
            <a:spLocks noGrp="1" noChangeArrowheads="1"/>
          </p:cNvSpPr>
          <p:nvPr>
            <p:ph type="ctrTitle"/>
          </p:nvPr>
        </p:nvSpPr>
        <p:spPr>
          <a:xfrm>
            <a:off x="685800" y="1295400"/>
            <a:ext cx="7772400" cy="2305050"/>
          </a:xfrm>
        </p:spPr>
        <p:txBody>
          <a:bodyPr/>
          <a:lstStyle/>
          <a:p>
            <a:pPr eaLnBrk="1" hangingPunct="1">
              <a:defRPr/>
            </a:pPr>
            <a:r>
              <a:rPr lang="en-US" sz="4000" dirty="0"/>
              <a:t>DVD</a:t>
            </a:r>
            <a:br>
              <a:rPr lang="en-US" sz="4000" dirty="0"/>
            </a:br>
            <a:r>
              <a:rPr lang="en-US" sz="4000" dirty="0"/>
              <a:t>Unlocking the Mysteries of Genesis, Part 2</a:t>
            </a:r>
            <a:br>
              <a:rPr lang="en-US" sz="4000" dirty="0"/>
            </a:br>
            <a:r>
              <a:rPr lang="en-US" sz="4000" dirty="0"/>
              <a:t>What is Life?</a:t>
            </a:r>
          </a:p>
        </p:txBody>
      </p:sp>
      <p:sp>
        <p:nvSpPr>
          <p:cNvPr id="14341" name="Rectangle 5">
            <a:extLst>
              <a:ext uri="{FF2B5EF4-FFF2-40B4-BE49-F238E27FC236}">
                <a16:creationId xmlns:a16="http://schemas.microsoft.com/office/drawing/2014/main" id="{F62E299B-2A7C-4DE0-99A7-9A38EB8E3724}"/>
              </a:ext>
            </a:extLst>
          </p:cNvPr>
          <p:cNvSpPr>
            <a:spLocks noGrp="1" noChangeArrowheads="1"/>
          </p:cNvSpPr>
          <p:nvPr>
            <p:ph type="subTitle" idx="1"/>
          </p:nvPr>
        </p:nvSpPr>
        <p:spPr/>
        <p:txBody>
          <a:bodyPr/>
          <a:lstStyle/>
          <a:p>
            <a:pPr eaLnBrk="1" hangingPunct="1">
              <a:defRP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6BBA64D-F665-4520-BCC4-0DFFF12E0E62}"/>
              </a:ext>
            </a:extLst>
          </p:cNvPr>
          <p:cNvSpPr>
            <a:spLocks noGrp="1" noChangeArrowheads="1"/>
          </p:cNvSpPr>
          <p:nvPr>
            <p:ph type="title"/>
          </p:nvPr>
        </p:nvSpPr>
        <p:spPr/>
        <p:txBody>
          <a:bodyPr/>
          <a:lstStyle/>
          <a:p>
            <a:pPr eaLnBrk="1" hangingPunct="1">
              <a:defRPr/>
            </a:pPr>
            <a:r>
              <a:rPr lang="en-US"/>
              <a:t>Highlights of Video</a:t>
            </a:r>
          </a:p>
        </p:txBody>
      </p:sp>
      <p:sp>
        <p:nvSpPr>
          <p:cNvPr id="5123" name="Rectangle 3">
            <a:extLst>
              <a:ext uri="{FF2B5EF4-FFF2-40B4-BE49-F238E27FC236}">
                <a16:creationId xmlns:a16="http://schemas.microsoft.com/office/drawing/2014/main" id="{A1864662-7038-4751-956D-743D920B10CB}"/>
              </a:ext>
            </a:extLst>
          </p:cNvPr>
          <p:cNvSpPr>
            <a:spLocks noGrp="1" noChangeArrowheads="1"/>
          </p:cNvSpPr>
          <p:nvPr>
            <p:ph type="body" idx="1"/>
          </p:nvPr>
        </p:nvSpPr>
        <p:spPr/>
        <p:txBody>
          <a:bodyPr/>
          <a:lstStyle/>
          <a:p>
            <a:pPr eaLnBrk="1" hangingPunct="1">
              <a:defRPr/>
            </a:pPr>
            <a:r>
              <a:rPr lang="en-US" sz="2800" dirty="0"/>
              <a:t>Definition of life: ability to move independently, to metabolize (convert food into needed energy), to adapt, to reproduce.</a:t>
            </a:r>
          </a:p>
          <a:p>
            <a:pPr lvl="1" eaLnBrk="1" hangingPunct="1">
              <a:defRPr/>
            </a:pPr>
            <a:r>
              <a:rPr lang="en-US" sz="2400" dirty="0"/>
              <a:t>“Life is in the blood” (plants are food, not alive in the Biblical sense)</a:t>
            </a:r>
          </a:p>
          <a:p>
            <a:pPr eaLnBrk="1" hangingPunct="1">
              <a:defRPr/>
            </a:pPr>
            <a:r>
              <a:rPr lang="en-US" sz="2800" dirty="0"/>
              <a:t>Life from non-life impossible</a:t>
            </a:r>
          </a:p>
          <a:p>
            <a:pPr lvl="1" eaLnBrk="1" hangingPunct="1">
              <a:defRPr/>
            </a:pPr>
            <a:r>
              <a:rPr lang="en-US" sz="2400" dirty="0"/>
              <a:t>Came from outer space??? (pushing off the problem)</a:t>
            </a:r>
          </a:p>
          <a:p>
            <a:pPr eaLnBrk="1" hangingPunct="1">
              <a:defRPr/>
            </a:pPr>
            <a:r>
              <a:rPr lang="en-US" sz="2800" dirty="0"/>
              <a:t>No mechanism for vertical evolution</a:t>
            </a:r>
          </a:p>
          <a:p>
            <a:pPr lvl="1" eaLnBrk="1" hangingPunct="1">
              <a:defRPr/>
            </a:pPr>
            <a:r>
              <a:rPr lang="en-US" sz="2400" dirty="0"/>
              <a:t>Mutations are harmful</a:t>
            </a:r>
          </a:p>
          <a:p>
            <a:pPr lvl="1" eaLnBrk="1" hangingPunct="1">
              <a:defRPr/>
            </a:pPr>
            <a:r>
              <a:rPr lang="en-US" sz="2400" dirty="0"/>
              <a:t>Few ‘beneficial’ ones results in </a:t>
            </a:r>
            <a:r>
              <a:rPr lang="en-US" sz="2400" u="sng" dirty="0"/>
              <a:t>loss</a:t>
            </a:r>
            <a:r>
              <a:rPr lang="en-US" sz="2400" dirty="0"/>
              <a:t> of information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2589</TotalTime>
  <Words>1871</Words>
  <Application>Microsoft Office PowerPoint</Application>
  <PresentationFormat>On-screen Show (4:3)</PresentationFormat>
  <Paragraphs>139</Paragraphs>
  <Slides>24</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Default Design</vt:lpstr>
      <vt:lpstr>Lesson 2: Life -  Fearfully and Wonderfully Made</vt:lpstr>
      <vt:lpstr>Scripture on Life</vt:lpstr>
      <vt:lpstr>Scripture on Life</vt:lpstr>
      <vt:lpstr>Scripture on Life</vt:lpstr>
      <vt:lpstr>Scripture on Life</vt:lpstr>
      <vt:lpstr>Scripture on Life</vt:lpstr>
      <vt:lpstr>Do we find evidence of God’s fingerprints on living things?</vt:lpstr>
      <vt:lpstr>DVD Unlocking the Mysteries of Genesis, Part 2 What is Life?</vt:lpstr>
      <vt:lpstr>Highlights of Video</vt:lpstr>
      <vt:lpstr>Probabilities – wonderful complexity of even a single cell</vt:lpstr>
      <vt:lpstr>Definition of Evolution</vt:lpstr>
      <vt:lpstr>Six kinds of evolution</vt:lpstr>
      <vt:lpstr>Laws of nature</vt:lpstr>
      <vt:lpstr>More fundamental laws</vt:lpstr>
      <vt:lpstr>Irreducible Complexity</vt:lpstr>
      <vt:lpstr>Irreducible Example- Human Knee</vt:lpstr>
      <vt:lpstr>A couple quotes</vt:lpstr>
      <vt:lpstr>What about that experiment where they created life in a laboratory?</vt:lpstr>
      <vt:lpstr>Information – what does this have to do with life?</vt:lpstr>
      <vt:lpstr>DVD Closing quote</vt:lpstr>
      <vt:lpstr>Summary</vt:lpstr>
      <vt:lpstr>References</vt:lpstr>
      <vt:lpstr>Examples of Design in Nature</vt:lpstr>
      <vt:lpstr>More Examples of Design in Nature</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 Life</dc:title>
  <dc:creator>JURKOVICH</dc:creator>
  <cp:lastModifiedBy>MarkJulie</cp:lastModifiedBy>
  <cp:revision>71</cp:revision>
  <dcterms:created xsi:type="dcterms:W3CDTF">2008-03-02T20:46:04Z</dcterms:created>
  <dcterms:modified xsi:type="dcterms:W3CDTF">2019-04-14T00:35:05Z</dcterms:modified>
</cp:coreProperties>
</file>