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80" r:id="rId3"/>
    <p:sldId id="281" r:id="rId4"/>
    <p:sldId id="282" r:id="rId5"/>
    <p:sldId id="267" r:id="rId6"/>
    <p:sldId id="274" r:id="rId7"/>
    <p:sldId id="283" r:id="rId8"/>
    <p:sldId id="269" r:id="rId9"/>
    <p:sldId id="273" r:id="rId10"/>
    <p:sldId id="271" r:id="rId11"/>
    <p:sldId id="270" r:id="rId12"/>
    <p:sldId id="272" r:id="rId13"/>
    <p:sldId id="277" r:id="rId14"/>
    <p:sldId id="257" r:id="rId15"/>
    <p:sldId id="259" r:id="rId16"/>
    <p:sldId id="289" r:id="rId17"/>
    <p:sldId id="268" r:id="rId18"/>
    <p:sldId id="275" r:id="rId19"/>
    <p:sldId id="290" r:id="rId20"/>
    <p:sldId id="260" r:id="rId21"/>
    <p:sldId id="284" r:id="rId22"/>
    <p:sldId id="291" r:id="rId23"/>
    <p:sldId id="276" r:id="rId24"/>
    <p:sldId id="285" r:id="rId25"/>
    <p:sldId id="263" r:id="rId26"/>
    <p:sldId id="261" r:id="rId27"/>
    <p:sldId id="288" r:id="rId28"/>
    <p:sldId id="262" r:id="rId29"/>
    <p:sldId id="292" r:id="rId30"/>
    <p:sldId id="286" r:id="rId31"/>
    <p:sldId id="287"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1" autoAdjust="0"/>
    <p:restoredTop sz="86973" autoAdjust="0"/>
  </p:normalViewPr>
  <p:slideViewPr>
    <p:cSldViewPr snapToGrid="0">
      <p:cViewPr varScale="1">
        <p:scale>
          <a:sx n="75" d="100"/>
          <a:sy n="75" d="100"/>
        </p:scale>
        <p:origin x="88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247121-148B-4DFD-B8F6-4F0C7FCBDFDC}" type="doc">
      <dgm:prSet loTypeId="urn:microsoft.com/office/officeart/2005/8/layout/target1" loCatId="relationship" qsTypeId="urn:microsoft.com/office/officeart/2005/8/quickstyle/simple1" qsCatId="simple" csTypeId="urn:microsoft.com/office/officeart/2005/8/colors/accent1_2" csCatId="accent1" phldr="0"/>
      <dgm:spPr/>
    </dgm:pt>
    <dgm:pt modelId="{95AE053E-ECFD-4F60-8C4E-6789B233D245}" type="pres">
      <dgm:prSet presAssocID="{D0247121-148B-4DFD-B8F6-4F0C7FCBDFDC}" presName="composite" presStyleCnt="0">
        <dgm:presLayoutVars>
          <dgm:chMax val="5"/>
          <dgm:dir/>
          <dgm:resizeHandles val="exact"/>
        </dgm:presLayoutVars>
      </dgm:prSet>
      <dgm:spPr/>
    </dgm:pt>
  </dgm:ptLst>
  <dgm:cxnLst>
    <dgm:cxn modelId="{1B30B5F8-CCF3-4EA8-81DC-A86D2256E879}" type="presOf" srcId="{D0247121-148B-4DFD-B8F6-4F0C7FCBDFDC}" destId="{95AE053E-ECFD-4F60-8C4E-6789B233D245}" srcOrd="0"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DAA0A6-30CA-4763-8F0C-5D1EB2BB0D8F}" type="datetimeFigureOut">
              <a:rPr lang="en-US" smtClean="0"/>
              <a:t>6/15/2019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E42763-7805-4DB4-8F2F-AE2A971D309C}" type="slidenum">
              <a:rPr lang="en-US" smtClean="0"/>
              <a:t>‹#›</a:t>
            </a:fld>
            <a:endParaRPr lang="en-US"/>
          </a:p>
        </p:txBody>
      </p:sp>
    </p:spTree>
    <p:extLst>
      <p:ext uri="{BB962C8B-B14F-4D97-AF65-F5344CB8AC3E}">
        <p14:creationId xmlns:p14="http://schemas.microsoft.com/office/powerpoint/2010/main" val="1508212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pointed out in lesson 2, for evolution to have occurred, a number of fundamental laws of nature and science have to be violated!</a:t>
            </a:r>
          </a:p>
          <a:p>
            <a:r>
              <a:rPr lang="en-US" dirty="0"/>
              <a:t>When something becomes a law, that means man is confident enough to say we have never seen an exception to this law.</a:t>
            </a:r>
          </a:p>
          <a:p>
            <a:r>
              <a:rPr lang="en-US" sz="1200" b="0" i="0" u="none" strike="noStrike" kern="1200" dirty="0">
                <a:solidFill>
                  <a:schemeClr val="tx1"/>
                </a:solidFill>
                <a:effectLst/>
                <a:latin typeface="+mn-lt"/>
                <a:ea typeface="+mn-ea"/>
                <a:cs typeface="+mn-cs"/>
              </a:rPr>
              <a:t>“Scientific laws (also known as natural laws) imply a cause and effect between the observed elements and must always apply under the same conditions.”</a:t>
            </a:r>
            <a:endParaRPr lang="en-US" dirty="0"/>
          </a:p>
        </p:txBody>
      </p:sp>
      <p:sp>
        <p:nvSpPr>
          <p:cNvPr id="4" name="Slide Number Placeholder 3"/>
          <p:cNvSpPr>
            <a:spLocks noGrp="1"/>
          </p:cNvSpPr>
          <p:nvPr>
            <p:ph type="sldNum" sz="quarter" idx="5"/>
          </p:nvPr>
        </p:nvSpPr>
        <p:spPr/>
        <p:txBody>
          <a:bodyPr/>
          <a:lstStyle/>
          <a:p>
            <a:fld id="{6B4B1E3C-BD46-4CFF-85FE-425CD52ABD26}" type="slidenum">
              <a:rPr lang="en-US" smtClean="0"/>
              <a:t>13</a:t>
            </a:fld>
            <a:endParaRPr lang="en-US"/>
          </a:p>
        </p:txBody>
      </p:sp>
    </p:spTree>
    <p:extLst>
      <p:ext uri="{BB962C8B-B14F-4D97-AF65-F5344CB8AC3E}">
        <p14:creationId xmlns:p14="http://schemas.microsoft.com/office/powerpoint/2010/main" val="2517992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A0A8C99-2E2E-42DB-8CAA-7DB9F21209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0E9DFA8-2434-4E5A-A7E0-4EBF47A60131}" type="slidenum">
              <a:rPr lang="en-US" altLang="en-US"/>
              <a:pPr>
                <a:spcBef>
                  <a:spcPct val="0"/>
                </a:spcBef>
              </a:pPr>
              <a:t>17</a:t>
            </a:fld>
            <a:endParaRPr lang="en-US" altLang="en-US"/>
          </a:p>
        </p:txBody>
      </p:sp>
      <p:sp>
        <p:nvSpPr>
          <p:cNvPr id="23555" name="Rectangle 2">
            <a:extLst>
              <a:ext uri="{FF2B5EF4-FFF2-40B4-BE49-F238E27FC236}">
                <a16:creationId xmlns:a16="http://schemas.microsoft.com/office/drawing/2014/main" id="{D023FF14-AE9A-418F-8535-A723905A6B64}"/>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A71694C6-1106-4772-BC32-1CBDA03CABB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Tidal forces actually cause the moon to move away from us.  Insignificant in the Biblical time line, but becomes unworkable in evolutionary time scales.</a:t>
            </a:r>
          </a:p>
          <a:p>
            <a:pPr eaLnBrk="1" hangingPunct="1"/>
            <a:r>
              <a:rPr lang="en-US" altLang="en-US" dirty="0">
                <a:latin typeface="Arial" panose="020B0604020202020204" pitchFamily="34" charset="0"/>
              </a:rPr>
              <a:t>The separation rate </a:t>
            </a:r>
            <a:r>
              <a:rPr lang="en-US" altLang="en-US" dirty="0" err="1">
                <a:latin typeface="Arial" panose="020B0604020202020204" pitchFamily="34" charset="0"/>
              </a:rPr>
              <a:t>dr</a:t>
            </a:r>
            <a:r>
              <a:rPr lang="en-US" altLang="en-US" dirty="0">
                <a:latin typeface="Arial" panose="020B0604020202020204" pitchFamily="34" charset="0"/>
              </a:rPr>
              <a:t>/dt, is strongly dependent on the total earth-moon distance 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7F8C430-CB66-4791-9132-1A2646329AE0}"/>
              </a:ext>
            </a:extLst>
          </p:cNvPr>
          <p:cNvSpPr>
            <a:spLocks noGrp="1" noChangeArrowheads="1"/>
          </p:cNvSpPr>
          <p:nvPr>
            <p:ph type="sldNum" sz="quarter" idx="5"/>
          </p:nvPr>
        </p:nvSpPr>
        <p:spPr>
          <a:ln/>
        </p:spPr>
        <p:txBody>
          <a:bodyPr/>
          <a:lstStyle/>
          <a:p>
            <a:fld id="{1232E47D-4E8B-4483-967D-362E74722740}" type="slidenum">
              <a:rPr lang="en-US" altLang="en-US"/>
              <a:pPr/>
              <a:t>21</a:t>
            </a:fld>
            <a:endParaRPr lang="en-US" altLang="en-US"/>
          </a:p>
        </p:txBody>
      </p:sp>
      <p:sp>
        <p:nvSpPr>
          <p:cNvPr id="39938" name="Rectangle 2">
            <a:extLst>
              <a:ext uri="{FF2B5EF4-FFF2-40B4-BE49-F238E27FC236}">
                <a16:creationId xmlns:a16="http://schemas.microsoft.com/office/drawing/2014/main" id="{A90DC5EF-83E9-4B9F-97CD-4B7B195126E0}"/>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E9C1AC7B-78C7-48B0-A9B0-53DBD9D29642}"/>
              </a:ext>
            </a:extLst>
          </p:cNvPr>
          <p:cNvSpPr>
            <a:spLocks noGrp="1" noChangeArrowheads="1"/>
          </p:cNvSpPr>
          <p:nvPr>
            <p:ph type="body" idx="1"/>
          </p:nvPr>
        </p:nvSpPr>
        <p:spPr>
          <a:xfrm>
            <a:off x="914400" y="4343400"/>
            <a:ext cx="5029200" cy="4114800"/>
          </a:xfrm>
        </p:spPr>
        <p:txBody>
          <a:bodyPr/>
          <a:lstStyle/>
          <a:p>
            <a:r>
              <a:rPr lang="en-US" altLang="en-US" dirty="0"/>
              <a:t>Used to describe the expansion of the universe. Most treatments compare redshifts of universe expansion to Doppler shifts</a:t>
            </a:r>
          </a:p>
          <a:p>
            <a:r>
              <a:rPr lang="en-US" altLang="en-US" dirty="0">
                <a:solidFill>
                  <a:srgbClr val="FFFFFF"/>
                </a:solidFill>
              </a:rPr>
              <a:t>The redshift represents an </a:t>
            </a:r>
            <a:r>
              <a:rPr lang="en-US" altLang="en-US" i="1" dirty="0">
                <a:solidFill>
                  <a:srgbClr val="FFFFFF"/>
                </a:solidFill>
              </a:rPr>
              <a:t>expansion</a:t>
            </a:r>
            <a:r>
              <a:rPr lang="en-US" altLang="en-US" dirty="0">
                <a:solidFill>
                  <a:srgbClr val="FFFFFF"/>
                </a:solidFill>
              </a:rPr>
              <a:t> redshift not a Doppler shift (velocity).</a:t>
            </a:r>
          </a:p>
          <a:p>
            <a:pPr>
              <a:spcBef>
                <a:spcPct val="50000"/>
              </a:spcBef>
              <a:buClr>
                <a:srgbClr val="FF9900"/>
              </a:buClr>
              <a:buSzPct val="65000"/>
              <a:buFont typeface="Wingdings" panose="05000000000000000000" pitchFamily="2" charset="2"/>
              <a:buNone/>
            </a:pPr>
            <a:r>
              <a:rPr lang="en-US" altLang="en-US" dirty="0">
                <a:solidFill>
                  <a:srgbClr val="FFFFFF"/>
                </a:solidFill>
              </a:rPr>
              <a:t>They represent a shift in frequency – car horn</a:t>
            </a:r>
          </a:p>
          <a:p>
            <a:r>
              <a:rPr lang="en-US" altLang="en-US" dirty="0">
                <a:solidFill>
                  <a:srgbClr val="FFFFFF"/>
                </a:solidFill>
              </a:rPr>
              <a:t>Using a combination of redshifts and Hubble’s law scientists calculate the distances of galaxies</a:t>
            </a:r>
          </a:p>
          <a:p>
            <a:r>
              <a:rPr lang="en-US" altLang="en-US" dirty="0">
                <a:solidFill>
                  <a:srgbClr val="FFFFFF"/>
                </a:solidFill>
              </a:rPr>
              <a:t>But 17 times the Bible says the Lord stretched out the heavens.  Could the red shift come from that??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“Astronomers have yet to find an inter-stellar cloud in the actual process of collapse.” Fred Whipple, “the Mystery of Comets”, Smithsonian Inst. Press, 1985, p. 213.</a:t>
            </a:r>
          </a:p>
        </p:txBody>
      </p:sp>
      <p:sp>
        <p:nvSpPr>
          <p:cNvPr id="4" name="Slide Number Placeholder 3"/>
          <p:cNvSpPr>
            <a:spLocks noGrp="1"/>
          </p:cNvSpPr>
          <p:nvPr>
            <p:ph type="sldNum" sz="quarter" idx="5"/>
          </p:nvPr>
        </p:nvSpPr>
        <p:spPr/>
        <p:txBody>
          <a:bodyPr/>
          <a:lstStyle/>
          <a:p>
            <a:fld id="{50E42763-7805-4DB4-8F2F-AE2A971D309C}" type="slidenum">
              <a:rPr lang="en-US" smtClean="0"/>
              <a:t>24</a:t>
            </a:fld>
            <a:endParaRPr lang="en-US"/>
          </a:p>
        </p:txBody>
      </p:sp>
    </p:spTree>
    <p:extLst>
      <p:ext uri="{BB962C8B-B14F-4D97-AF65-F5344CB8AC3E}">
        <p14:creationId xmlns:p14="http://schemas.microsoft.com/office/powerpoint/2010/main" val="201581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solidFill>
                  <a:schemeClr val="accent4">
                    <a:lumMod val="60000"/>
                    <a:lumOff val="4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chemeClr val="accent4">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08C5F922-E5BB-4813-92D1-DC17F0EDE2B7}" type="datetimeFigureOut">
              <a:rPr lang="en-US" smtClean="0"/>
              <a:pPr/>
              <a:t>6/15/2019</a:t>
            </a:fld>
            <a:endParaRPr lang="en-US"/>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56AEF2A7-CF61-4B73-8C44-5A0CD78FCA6C}" type="slidenum">
              <a:rPr lang="en-US" smtClean="0"/>
              <a:pPr/>
              <a:t>‹#›</a:t>
            </a:fld>
            <a:endParaRPr lang="en-US"/>
          </a:p>
        </p:txBody>
      </p:sp>
    </p:spTree>
    <p:extLst>
      <p:ext uri="{BB962C8B-B14F-4D97-AF65-F5344CB8AC3E}">
        <p14:creationId xmlns:p14="http://schemas.microsoft.com/office/powerpoint/2010/main" val="714479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C5F922-E5BB-4813-92D1-DC17F0EDE2B7}" type="datetimeFigureOut">
              <a:rPr lang="en-US" smtClean="0"/>
              <a:t>6/15/2019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EF2A7-CF61-4B73-8C44-5A0CD78FCA6C}" type="slidenum">
              <a:rPr lang="en-US" smtClean="0"/>
              <a:t>‹#›</a:t>
            </a:fld>
            <a:endParaRPr lang="en-US"/>
          </a:p>
        </p:txBody>
      </p:sp>
    </p:spTree>
    <p:extLst>
      <p:ext uri="{BB962C8B-B14F-4D97-AF65-F5344CB8AC3E}">
        <p14:creationId xmlns:p14="http://schemas.microsoft.com/office/powerpoint/2010/main" val="2548300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C5F922-E5BB-4813-92D1-DC17F0EDE2B7}" type="datetimeFigureOut">
              <a:rPr lang="en-US" smtClean="0"/>
              <a:t>6/15/2019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EF2A7-CF61-4B73-8C44-5A0CD78FCA6C}" type="slidenum">
              <a:rPr lang="en-US" smtClean="0"/>
              <a:t>‹#›</a:t>
            </a:fld>
            <a:endParaRPr lang="en-US"/>
          </a:p>
        </p:txBody>
      </p:sp>
    </p:spTree>
    <p:extLst>
      <p:ext uri="{BB962C8B-B14F-4D97-AF65-F5344CB8AC3E}">
        <p14:creationId xmlns:p14="http://schemas.microsoft.com/office/powerpoint/2010/main" val="3635996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43DF9-40DE-4CAD-83CD-88AFF7018FB3}"/>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F9F87F-4FD5-4C85-9726-1A7E6A69C7C1}"/>
              </a:ext>
            </a:extLst>
          </p:cNvPr>
          <p:cNvSpPr>
            <a:spLocks noGrp="1"/>
          </p:cNvSpPr>
          <p:nvPr>
            <p:ph type="body" sz="half" idx="1"/>
          </p:nvPr>
        </p:nvSpPr>
        <p:spPr>
          <a:xfrm>
            <a:off x="457200" y="1600200"/>
            <a:ext cx="4038600"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625A41-7303-4BFE-B6D2-D80DEC0F5F2A}"/>
              </a:ext>
            </a:extLst>
          </p:cNvPr>
          <p:cNvSpPr>
            <a:spLocks noGrp="1"/>
          </p:cNvSpPr>
          <p:nvPr>
            <p:ph sz="half" idx="2"/>
          </p:nvPr>
        </p:nvSpPr>
        <p:spPr>
          <a:xfrm>
            <a:off x="4648200" y="1600200"/>
            <a:ext cx="4038600"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964C6B-9FCC-4F45-8926-2ECF47280DC7}"/>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3D5F45A-B7EA-4467-8879-3BCA3106DE4F}"/>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C4A5332-9067-44D5-9D30-9992D5D36173}"/>
              </a:ext>
            </a:extLst>
          </p:cNvPr>
          <p:cNvSpPr>
            <a:spLocks noGrp="1"/>
          </p:cNvSpPr>
          <p:nvPr>
            <p:ph type="sldNum" sz="quarter" idx="12"/>
          </p:nvPr>
        </p:nvSpPr>
        <p:spPr>
          <a:xfrm>
            <a:off x="6553200" y="6245225"/>
            <a:ext cx="2133600" cy="476250"/>
          </a:xfrm>
        </p:spPr>
        <p:txBody>
          <a:bodyPr/>
          <a:lstStyle>
            <a:lvl1pPr>
              <a:defRPr/>
            </a:lvl1pPr>
          </a:lstStyle>
          <a:p>
            <a:fld id="{64F9B2C5-BD3D-4132-957F-663C93BB0897}" type="slidenum">
              <a:rPr lang="en-US" altLang="en-US"/>
              <a:pPr/>
              <a:t>‹#›</a:t>
            </a:fld>
            <a:endParaRPr lang="en-US" altLang="en-US"/>
          </a:p>
        </p:txBody>
      </p:sp>
    </p:spTree>
    <p:extLst>
      <p:ext uri="{BB962C8B-B14F-4D97-AF65-F5344CB8AC3E}">
        <p14:creationId xmlns:p14="http://schemas.microsoft.com/office/powerpoint/2010/main" val="3143649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lumMod val="60000"/>
                    <a:lumOff val="40000"/>
                  </a:schemeClr>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accent4">
                    <a:lumMod val="60000"/>
                    <a:lumOff val="40000"/>
                  </a:schemeClr>
                </a:solidFill>
                <a:effectLst>
                  <a:outerShdw blurRad="38100" dist="38100" dir="2700000" algn="tl">
                    <a:srgbClr val="000000">
                      <a:alpha val="43137"/>
                    </a:srgbClr>
                  </a:outerShdw>
                </a:effectLst>
              </a:defRPr>
            </a:lvl1pPr>
            <a:lvl2pPr>
              <a:defRPr>
                <a:solidFill>
                  <a:schemeClr val="accent4">
                    <a:lumMod val="60000"/>
                    <a:lumOff val="40000"/>
                  </a:schemeClr>
                </a:solidFill>
                <a:effectLst>
                  <a:outerShdw blurRad="38100" dist="38100" dir="2700000" algn="tl">
                    <a:srgbClr val="000000">
                      <a:alpha val="43137"/>
                    </a:srgbClr>
                  </a:outerShdw>
                </a:effectLst>
              </a:defRPr>
            </a:lvl2pPr>
            <a:lvl3pPr>
              <a:defRPr>
                <a:solidFill>
                  <a:schemeClr val="accent4">
                    <a:lumMod val="60000"/>
                    <a:lumOff val="40000"/>
                  </a:schemeClr>
                </a:solidFill>
                <a:effectLst>
                  <a:outerShdw blurRad="38100" dist="38100" dir="2700000" algn="tl">
                    <a:srgbClr val="000000">
                      <a:alpha val="43137"/>
                    </a:srgbClr>
                  </a:outerShdw>
                </a:effectLst>
              </a:defRPr>
            </a:lvl3pPr>
            <a:lvl4pPr>
              <a:defRPr>
                <a:solidFill>
                  <a:schemeClr val="accent4">
                    <a:lumMod val="60000"/>
                    <a:lumOff val="40000"/>
                  </a:schemeClr>
                </a:solidFill>
                <a:effectLst>
                  <a:outerShdw blurRad="38100" dist="38100" dir="2700000" algn="tl">
                    <a:srgbClr val="000000">
                      <a:alpha val="43137"/>
                    </a:srgbClr>
                  </a:outerShdw>
                </a:effectLst>
              </a:defRPr>
            </a:lvl4pPr>
            <a:lvl5pPr>
              <a:defRPr>
                <a:solidFill>
                  <a:schemeClr val="accent4">
                    <a:lumMod val="60000"/>
                    <a:lumOff val="40000"/>
                  </a:schemeClr>
                </a:solidFill>
                <a:effectLst>
                  <a:outerShdw blurRad="38100" dist="38100" dir="2700000" algn="tl">
                    <a:srgbClr val="000000">
                      <a:alpha val="43137"/>
                    </a:srgbClr>
                  </a:outerShdw>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08C5F922-E5BB-4813-92D1-DC17F0EDE2B7}" type="datetimeFigureOut">
              <a:rPr lang="en-US" smtClean="0"/>
              <a:pPr/>
              <a:t>6/15/2019</a:t>
            </a:fld>
            <a:endParaRPr lang="en-US"/>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56AEF2A7-CF61-4B73-8C44-5A0CD78FCA6C}" type="slidenum">
              <a:rPr lang="en-US" smtClean="0"/>
              <a:pPr/>
              <a:t>‹#›</a:t>
            </a:fld>
            <a:endParaRPr lang="en-US"/>
          </a:p>
        </p:txBody>
      </p:sp>
    </p:spTree>
    <p:extLst>
      <p:ext uri="{BB962C8B-B14F-4D97-AF65-F5344CB8AC3E}">
        <p14:creationId xmlns:p14="http://schemas.microsoft.com/office/powerpoint/2010/main" val="97381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C5F922-E5BB-4813-92D1-DC17F0EDE2B7}" type="datetimeFigureOut">
              <a:rPr lang="en-US" smtClean="0"/>
              <a:t>6/15/2019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EF2A7-CF61-4B73-8C44-5A0CD78FCA6C}" type="slidenum">
              <a:rPr lang="en-US" smtClean="0"/>
              <a:t>‹#›</a:t>
            </a:fld>
            <a:endParaRPr lang="en-US"/>
          </a:p>
        </p:txBody>
      </p:sp>
    </p:spTree>
    <p:extLst>
      <p:ext uri="{BB962C8B-B14F-4D97-AF65-F5344CB8AC3E}">
        <p14:creationId xmlns:p14="http://schemas.microsoft.com/office/powerpoint/2010/main" val="782414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C5F922-E5BB-4813-92D1-DC17F0EDE2B7}" type="datetimeFigureOut">
              <a:rPr lang="en-US" smtClean="0"/>
              <a:t>6/15/2019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EF2A7-CF61-4B73-8C44-5A0CD78FCA6C}" type="slidenum">
              <a:rPr lang="en-US" smtClean="0"/>
              <a:t>‹#›</a:t>
            </a:fld>
            <a:endParaRPr lang="en-US"/>
          </a:p>
        </p:txBody>
      </p:sp>
    </p:spTree>
    <p:extLst>
      <p:ext uri="{BB962C8B-B14F-4D97-AF65-F5344CB8AC3E}">
        <p14:creationId xmlns:p14="http://schemas.microsoft.com/office/powerpoint/2010/main" val="4095284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C5F922-E5BB-4813-92D1-DC17F0EDE2B7}" type="datetimeFigureOut">
              <a:rPr lang="en-US" smtClean="0"/>
              <a:t>6/15/2019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AEF2A7-CF61-4B73-8C44-5A0CD78FCA6C}" type="slidenum">
              <a:rPr lang="en-US" smtClean="0"/>
              <a:t>‹#›</a:t>
            </a:fld>
            <a:endParaRPr lang="en-US"/>
          </a:p>
        </p:txBody>
      </p:sp>
    </p:spTree>
    <p:extLst>
      <p:ext uri="{BB962C8B-B14F-4D97-AF65-F5344CB8AC3E}">
        <p14:creationId xmlns:p14="http://schemas.microsoft.com/office/powerpoint/2010/main" val="500676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C5F922-E5BB-4813-92D1-DC17F0EDE2B7}" type="datetimeFigureOut">
              <a:rPr lang="en-US" smtClean="0"/>
              <a:t>6/15/2019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AEF2A7-CF61-4B73-8C44-5A0CD78FCA6C}" type="slidenum">
              <a:rPr lang="en-US" smtClean="0"/>
              <a:t>‹#›</a:t>
            </a:fld>
            <a:endParaRPr lang="en-US"/>
          </a:p>
        </p:txBody>
      </p:sp>
    </p:spTree>
    <p:extLst>
      <p:ext uri="{BB962C8B-B14F-4D97-AF65-F5344CB8AC3E}">
        <p14:creationId xmlns:p14="http://schemas.microsoft.com/office/powerpoint/2010/main" val="1330786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C5F922-E5BB-4813-92D1-DC17F0EDE2B7}" type="datetimeFigureOut">
              <a:rPr lang="en-US" smtClean="0"/>
              <a:t>6/15/2019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AEF2A7-CF61-4B73-8C44-5A0CD78FCA6C}" type="slidenum">
              <a:rPr lang="en-US" smtClean="0"/>
              <a:t>‹#›</a:t>
            </a:fld>
            <a:endParaRPr lang="en-US"/>
          </a:p>
        </p:txBody>
      </p:sp>
    </p:spTree>
    <p:extLst>
      <p:ext uri="{BB962C8B-B14F-4D97-AF65-F5344CB8AC3E}">
        <p14:creationId xmlns:p14="http://schemas.microsoft.com/office/powerpoint/2010/main" val="1741947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C5F922-E5BB-4813-92D1-DC17F0EDE2B7}" type="datetimeFigureOut">
              <a:rPr lang="en-US" smtClean="0"/>
              <a:t>6/15/2019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EF2A7-CF61-4B73-8C44-5A0CD78FCA6C}" type="slidenum">
              <a:rPr lang="en-US" smtClean="0"/>
              <a:t>‹#›</a:t>
            </a:fld>
            <a:endParaRPr lang="en-US"/>
          </a:p>
        </p:txBody>
      </p:sp>
    </p:spTree>
    <p:extLst>
      <p:ext uri="{BB962C8B-B14F-4D97-AF65-F5344CB8AC3E}">
        <p14:creationId xmlns:p14="http://schemas.microsoft.com/office/powerpoint/2010/main" val="388233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C5F922-E5BB-4813-92D1-DC17F0EDE2B7}" type="datetimeFigureOut">
              <a:rPr lang="en-US" smtClean="0"/>
              <a:t>6/15/2019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EF2A7-CF61-4B73-8C44-5A0CD78FCA6C}" type="slidenum">
              <a:rPr lang="en-US" smtClean="0"/>
              <a:t>‹#›</a:t>
            </a:fld>
            <a:endParaRPr lang="en-US"/>
          </a:p>
        </p:txBody>
      </p:sp>
    </p:spTree>
    <p:extLst>
      <p:ext uri="{BB962C8B-B14F-4D97-AF65-F5344CB8AC3E}">
        <p14:creationId xmlns:p14="http://schemas.microsoft.com/office/powerpoint/2010/main" val="2339200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C5F922-E5BB-4813-92D1-DC17F0EDE2B7}" type="datetimeFigureOut">
              <a:rPr lang="en-US" smtClean="0"/>
              <a:t>6/15/2019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AEF2A7-CF61-4B73-8C44-5A0CD78FCA6C}" type="slidenum">
              <a:rPr lang="en-US" smtClean="0"/>
              <a:t>‹#›</a:t>
            </a:fld>
            <a:endParaRPr lang="en-US"/>
          </a:p>
        </p:txBody>
      </p:sp>
    </p:spTree>
    <p:extLst>
      <p:ext uri="{BB962C8B-B14F-4D97-AF65-F5344CB8AC3E}">
        <p14:creationId xmlns:p14="http://schemas.microsoft.com/office/powerpoint/2010/main" val="363126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accent4">
              <a:lumMod val="60000"/>
              <a:lumOff val="40000"/>
            </a:schemeClr>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lumMod val="60000"/>
              <a:lumOff val="40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lumMod val="60000"/>
              <a:lumOff val="40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lumMod val="60000"/>
              <a:lumOff val="40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lumMod val="60000"/>
              <a:lumOff val="40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lumMod val="60000"/>
              <a:lumOff val="40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www.spaceweather.com/aurora/gallery_24nov01.html" TargetMode="External"/><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answersingenesis.org/articles/tba/age-of-the-universe-1#in-depth"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biblegateway.com/passage/?book_id=22&amp;chapter=26&amp;verse=7&amp;version=9&amp;context=vers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22.emf"/></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www.creationtraining.org/media/downloads/" TargetMode="External"/><Relationship Id="rId3" Type="http://schemas.openxmlformats.org/officeDocument/2006/relationships/hyperlink" Target="http://www.icr.org/article/1842/" TargetMode="External"/><Relationship Id="rId7" Type="http://schemas.openxmlformats.org/officeDocument/2006/relationships/hyperlink" Target="http://antwrp.gsfc.nasa.gov/apod/" TargetMode="External"/><Relationship Id="rId2" Type="http://schemas.openxmlformats.org/officeDocument/2006/relationships/hyperlink" Target="http://www.icr.org/article/329/" TargetMode="External"/><Relationship Id="rId1" Type="http://schemas.openxmlformats.org/officeDocument/2006/relationships/slideLayout" Target="../slideLayouts/slideLayout2.xml"/><Relationship Id="rId6" Type="http://schemas.openxmlformats.org/officeDocument/2006/relationships/hyperlink" Target="http://heritage.stsci.edu/" TargetMode="External"/><Relationship Id="rId5" Type="http://schemas.openxmlformats.org/officeDocument/2006/relationships/hyperlink" Target="http://www.haltonarp.com/" TargetMode="External"/><Relationship Id="rId10" Type="http://schemas.openxmlformats.org/officeDocument/2006/relationships/hyperlink" Target="https://www.icr.org/article/5870" TargetMode="External"/><Relationship Id="rId4" Type="http://schemas.openxmlformats.org/officeDocument/2006/relationships/hyperlink" Target="http://ldolphin.org/setterfield/index.html" TargetMode="External"/><Relationship Id="rId9" Type="http://schemas.openxmlformats.org/officeDocument/2006/relationships/hyperlink" Target="http://www.icr.org/article/253/"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047EA-3F13-432E-B64E-2624CB8AA947}"/>
              </a:ext>
            </a:extLst>
          </p:cNvPr>
          <p:cNvSpPr>
            <a:spLocks noGrp="1"/>
          </p:cNvSpPr>
          <p:nvPr>
            <p:ph type="ctrTitle"/>
          </p:nvPr>
        </p:nvSpPr>
        <p:spPr/>
        <p:txBody>
          <a:bodyPr/>
          <a:lstStyle/>
          <a:p>
            <a:r>
              <a:rPr lang="en-US" dirty="0">
                <a:effectLst>
                  <a:outerShdw blurRad="38100" dist="38100" dir="2700000" algn="tl">
                    <a:srgbClr val="000000">
                      <a:alpha val="43137"/>
                    </a:srgbClr>
                  </a:outerShdw>
                </a:effectLst>
              </a:rPr>
              <a:t>Lesson 10: Origin of the Universe </a:t>
            </a:r>
            <a:r>
              <a:rPr lang="en-US" sz="5400" dirty="0">
                <a:effectLst>
                  <a:outerShdw blurRad="38100" dist="38100" dir="2700000" algn="tl">
                    <a:srgbClr val="000000">
                      <a:alpha val="43137"/>
                    </a:srgbClr>
                  </a:outerShdw>
                </a:effectLst>
              </a:rPr>
              <a:t>(Astronomy)</a:t>
            </a:r>
            <a:endParaRPr lang="en-US" dirty="0">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3DFADF3C-BBC4-4503-8667-3AF275E076BE}"/>
              </a:ext>
            </a:extLst>
          </p:cNvPr>
          <p:cNvSpPr>
            <a:spLocks noGrp="1"/>
          </p:cNvSpPr>
          <p:nvPr>
            <p:ph type="subTitle" idx="1"/>
          </p:nvPr>
        </p:nvSpPr>
        <p:spPr/>
        <p:txBody>
          <a:bodyPr/>
          <a:lstStyle/>
          <a:p>
            <a:r>
              <a:rPr lang="en-US" dirty="0">
                <a:effectLst>
                  <a:outerShdw blurRad="38100" dist="38100" dir="2700000" algn="tl">
                    <a:srgbClr val="000000">
                      <a:alpha val="43137"/>
                    </a:srgbClr>
                  </a:outerShdw>
                </a:effectLst>
              </a:rPr>
              <a:t>Unlocking the Mysteries of Genesis</a:t>
            </a:r>
          </a:p>
          <a:p>
            <a:r>
              <a:rPr lang="en-US" dirty="0">
                <a:effectLst>
                  <a:outerShdw blurRad="38100" dist="38100" dir="2700000" algn="tl">
                    <a:srgbClr val="000000">
                      <a:alpha val="43137"/>
                    </a:srgbClr>
                  </a:outerShdw>
                </a:effectLst>
              </a:rPr>
              <a:t>DVD series by The Institute for Creation Research (ICR)</a:t>
            </a:r>
          </a:p>
          <a:p>
            <a:endParaRPr lang="en-US" dirty="0">
              <a:effectLst>
                <a:outerShdw blurRad="38100" dist="38100" dir="2700000" algn="tl">
                  <a:srgbClr val="000000">
                    <a:alpha val="43137"/>
                  </a:srgbClr>
                </a:outerShdw>
              </a:effectLst>
            </a:endParaRPr>
          </a:p>
        </p:txBody>
      </p:sp>
      <p:sp>
        <p:nvSpPr>
          <p:cNvPr id="4" name="Text Box 4">
            <a:extLst>
              <a:ext uri="{FF2B5EF4-FFF2-40B4-BE49-F238E27FC236}">
                <a16:creationId xmlns:a16="http://schemas.microsoft.com/office/drawing/2014/main" id="{E375621A-FE34-43D1-9675-3DA9E249BC26}"/>
              </a:ext>
            </a:extLst>
          </p:cNvPr>
          <p:cNvSpPr txBox="1">
            <a:spLocks noChangeArrowheads="1"/>
          </p:cNvSpPr>
          <p:nvPr/>
        </p:nvSpPr>
        <p:spPr bwMode="auto">
          <a:xfrm>
            <a:off x="6019800" y="5638800"/>
            <a:ext cx="2936875" cy="1069975"/>
          </a:xfrm>
          <a:prstGeom prst="rect">
            <a:avLst/>
          </a:prstGeom>
          <a:noFill/>
          <a:ln w="9525">
            <a:noFill/>
            <a:miter lim="800000"/>
            <a:headEnd/>
            <a:tailEnd/>
          </a:ln>
          <a:effectLst/>
        </p:spPr>
        <p:txBody>
          <a:bodyPr wrap="none">
            <a:spAutoFit/>
          </a:bodyPr>
          <a:lstStyle/>
          <a:p>
            <a:pPr>
              <a:defRPr/>
            </a:pPr>
            <a:r>
              <a:rPr lang="en-US" sz="1600" dirty="0">
                <a:effectLst>
                  <a:outerShdw blurRad="38100" dist="38100" dir="2700000" algn="tl">
                    <a:srgbClr val="C0C0C0"/>
                  </a:outerShdw>
                </a:effectLst>
                <a:latin typeface="Arial" charset="0"/>
              </a:rPr>
              <a:t>Mark Jurkovich</a:t>
            </a:r>
          </a:p>
          <a:p>
            <a:pPr>
              <a:defRPr/>
            </a:pPr>
            <a:r>
              <a:rPr lang="en-US" sz="1600" dirty="0">
                <a:effectLst>
                  <a:outerShdw blurRad="38100" dist="38100" dir="2700000" algn="tl">
                    <a:srgbClr val="C0C0C0"/>
                  </a:outerShdw>
                </a:effectLst>
                <a:latin typeface="Arial" charset="0"/>
              </a:rPr>
              <a:t>Centerville Community Church</a:t>
            </a:r>
          </a:p>
          <a:p>
            <a:pPr>
              <a:defRPr/>
            </a:pPr>
            <a:r>
              <a:rPr lang="en-US" sz="1600" dirty="0">
                <a:effectLst>
                  <a:outerShdw blurRad="38100" dist="38100" dir="2700000" algn="tl">
                    <a:srgbClr val="C0C0C0"/>
                  </a:outerShdw>
                </a:effectLst>
                <a:latin typeface="Arial" charset="0"/>
              </a:rPr>
              <a:t>Centerville, Ohio</a:t>
            </a:r>
          </a:p>
          <a:p>
            <a:pPr>
              <a:defRPr/>
            </a:pPr>
            <a:r>
              <a:rPr lang="en-US" sz="1600" dirty="0">
                <a:effectLst>
                  <a:outerShdw blurRad="38100" dist="38100" dir="2700000" algn="tl">
                    <a:srgbClr val="C0C0C0"/>
                  </a:outerShdw>
                </a:effectLst>
                <a:latin typeface="Arial" charset="0"/>
              </a:rPr>
              <a:t>June 2019</a:t>
            </a:r>
          </a:p>
        </p:txBody>
      </p:sp>
    </p:spTree>
    <p:extLst>
      <p:ext uri="{BB962C8B-B14F-4D97-AF65-F5344CB8AC3E}">
        <p14:creationId xmlns:p14="http://schemas.microsoft.com/office/powerpoint/2010/main" val="1607142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a:extLst>
              <a:ext uri="{FF2B5EF4-FFF2-40B4-BE49-F238E27FC236}">
                <a16:creationId xmlns:a16="http://schemas.microsoft.com/office/drawing/2014/main" id="{309960C7-BC7B-4948-897B-21F60E55D92E}"/>
              </a:ext>
            </a:extLst>
          </p:cNvPr>
          <p:cNvSpPr>
            <a:spLocks noGrp="1" noChangeArrowheads="1"/>
          </p:cNvSpPr>
          <p:nvPr>
            <p:ph type="title"/>
          </p:nvPr>
        </p:nvSpPr>
        <p:spPr/>
        <p:txBody>
          <a:bodyPr/>
          <a:lstStyle/>
          <a:p>
            <a:endParaRPr lang="en-US" altLang="en-US"/>
          </a:p>
        </p:txBody>
      </p:sp>
      <p:pic>
        <p:nvPicPr>
          <p:cNvPr id="22533" name="Picture 5" descr="9738bw">
            <a:extLst>
              <a:ext uri="{FF2B5EF4-FFF2-40B4-BE49-F238E27FC236}">
                <a16:creationId xmlns:a16="http://schemas.microsoft.com/office/drawing/2014/main" id="{34350C1C-A2CE-47EB-B90A-4F23E4B6D3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88"/>
            <a:ext cx="8991600" cy="68564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a:extLst>
              <a:ext uri="{FF2B5EF4-FFF2-40B4-BE49-F238E27FC236}">
                <a16:creationId xmlns:a16="http://schemas.microsoft.com/office/drawing/2014/main" id="{82385310-E1AF-45CE-876F-FE212A5AD3DB}"/>
              </a:ext>
            </a:extLst>
          </p:cNvPr>
          <p:cNvSpPr>
            <a:spLocks noGrp="1" noChangeArrowheads="1"/>
          </p:cNvSpPr>
          <p:nvPr>
            <p:ph type="title"/>
          </p:nvPr>
        </p:nvSpPr>
        <p:spPr/>
        <p:txBody>
          <a:bodyPr/>
          <a:lstStyle/>
          <a:p>
            <a:endParaRPr lang="en-US" altLang="en-US"/>
          </a:p>
        </p:txBody>
      </p:sp>
      <p:pic>
        <p:nvPicPr>
          <p:cNvPr id="21510" name="Picture 6" descr="9941w">
            <a:extLst>
              <a:ext uri="{FF2B5EF4-FFF2-40B4-BE49-F238E27FC236}">
                <a16:creationId xmlns:a16="http://schemas.microsoft.com/office/drawing/2014/main" id="{5D09E2E2-221A-4369-9EEB-D00F36FF6E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288"/>
            <a:ext cx="8534400" cy="6827837"/>
          </a:xfrm>
          <a:prstGeom prst="rect">
            <a:avLst/>
          </a:prstGeom>
          <a:noFill/>
          <a:extLst>
            <a:ext uri="{909E8E84-426E-40DD-AFC4-6F175D3DCCD1}">
              <a14:hiddenFill xmlns:a14="http://schemas.microsoft.com/office/drawing/2010/main">
                <a:solidFill>
                  <a:srgbClr val="FFFFFF"/>
                </a:solidFill>
              </a14:hiddenFill>
            </a:ext>
          </a:extLst>
        </p:spPr>
      </p:pic>
      <p:sp>
        <p:nvSpPr>
          <p:cNvPr id="21511" name="Text Box 7">
            <a:extLst>
              <a:ext uri="{FF2B5EF4-FFF2-40B4-BE49-F238E27FC236}">
                <a16:creationId xmlns:a16="http://schemas.microsoft.com/office/drawing/2014/main" id="{FC5BE230-E768-4C84-905A-C1C5936D2DF6}"/>
              </a:ext>
            </a:extLst>
          </p:cNvPr>
          <p:cNvSpPr txBox="1">
            <a:spLocks noChangeArrowheads="1"/>
          </p:cNvSpPr>
          <p:nvPr/>
        </p:nvSpPr>
        <p:spPr bwMode="auto">
          <a:xfrm>
            <a:off x="2270125" y="5446713"/>
            <a:ext cx="2190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bg1"/>
                </a:solidFill>
              </a:rPr>
              <a:t>Galaxies in collision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a:extLst>
              <a:ext uri="{FF2B5EF4-FFF2-40B4-BE49-F238E27FC236}">
                <a16:creationId xmlns:a16="http://schemas.microsoft.com/office/drawing/2014/main" id="{64D5D5AE-173A-42F0-A15C-2AAB582C9867}"/>
              </a:ext>
            </a:extLst>
          </p:cNvPr>
          <p:cNvSpPr>
            <a:spLocks noGrp="1" noChangeArrowheads="1"/>
          </p:cNvSpPr>
          <p:nvPr>
            <p:ph type="title"/>
          </p:nvPr>
        </p:nvSpPr>
        <p:spPr/>
        <p:txBody>
          <a:bodyPr/>
          <a:lstStyle/>
          <a:p>
            <a:endParaRPr lang="en-US" altLang="en-US"/>
          </a:p>
        </p:txBody>
      </p:sp>
      <p:pic>
        <p:nvPicPr>
          <p:cNvPr id="23561" name="Picture 9" descr="aurora-Clay112401">
            <a:extLst>
              <a:ext uri="{FF2B5EF4-FFF2-40B4-BE49-F238E27FC236}">
                <a16:creationId xmlns:a16="http://schemas.microsoft.com/office/drawing/2014/main" id="{4E47027F-98C8-43A4-A420-0BBC67B19B7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3562" name="Text Box 10">
            <a:extLst>
              <a:ext uri="{FF2B5EF4-FFF2-40B4-BE49-F238E27FC236}">
                <a16:creationId xmlns:a16="http://schemas.microsoft.com/office/drawing/2014/main" id="{88D290CB-9BBB-4B24-9808-4B4A3C4DDDD9}"/>
              </a:ext>
            </a:extLst>
          </p:cNvPr>
          <p:cNvSpPr txBox="1">
            <a:spLocks noChangeArrowheads="1"/>
          </p:cNvSpPr>
          <p:nvPr/>
        </p:nvSpPr>
        <p:spPr bwMode="auto">
          <a:xfrm>
            <a:off x="669925" y="6411913"/>
            <a:ext cx="66659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1"/>
                </a:solidFill>
              </a:rPr>
              <a:t>(source: Andre Clay, </a:t>
            </a:r>
            <a:r>
              <a:rPr lang="en-US" altLang="en-US" sz="1400">
                <a:hlinkClick r:id="rId3"/>
              </a:rPr>
              <a:t>http://www.spaceweather.com/aurora/gallery_24nov01.html</a:t>
            </a:r>
            <a:r>
              <a:rPr lang="en-US" altLang="en-US" sz="1400"/>
              <a:t> </a:t>
            </a:r>
            <a:r>
              <a:rPr lang="en-US" altLang="en-US" sz="1400">
                <a:solidFill>
                  <a:schemeClr val="accent1"/>
                </a:solidFill>
              </a:rPr>
              <a:t>)</a:t>
            </a:r>
            <a:r>
              <a:rPr lang="en-US" altLang="en-US" sz="140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BE810-4955-45D8-9CDE-CF10C9EF6E8F}"/>
              </a:ext>
            </a:extLst>
          </p:cNvPr>
          <p:cNvSpPr>
            <a:spLocks noGrp="1"/>
          </p:cNvSpPr>
          <p:nvPr>
            <p:ph type="title"/>
          </p:nvPr>
        </p:nvSpPr>
        <p:spPr/>
        <p:txBody>
          <a:bodyPr/>
          <a:lstStyle/>
          <a:p>
            <a:r>
              <a:rPr lang="en-US" dirty="0"/>
              <a:t>DVD Highlights - </a:t>
            </a:r>
            <a:r>
              <a:rPr lang="en-US" dirty="0">
                <a:effectLst>
                  <a:outerShdw blurRad="38100" dist="38100" dir="2700000" algn="tl">
                    <a:srgbClr val="000000">
                      <a:alpha val="43137"/>
                    </a:srgbClr>
                  </a:outerShdw>
                </a:effectLst>
              </a:rPr>
              <a:t>Laws of nature</a:t>
            </a:r>
          </a:p>
        </p:txBody>
      </p:sp>
      <p:sp>
        <p:nvSpPr>
          <p:cNvPr id="3" name="Content Placeholder 2">
            <a:extLst>
              <a:ext uri="{FF2B5EF4-FFF2-40B4-BE49-F238E27FC236}">
                <a16:creationId xmlns:a16="http://schemas.microsoft.com/office/drawing/2014/main" id="{7839A800-9AD9-4332-B3B3-51C363BDA260}"/>
              </a:ext>
            </a:extLst>
          </p:cNvPr>
          <p:cNvSpPr>
            <a:spLocks noGrp="1"/>
          </p:cNvSpPr>
          <p:nvPr>
            <p:ph idx="1"/>
          </p:nvPr>
        </p:nvSpPr>
        <p:spPr>
          <a:xfrm>
            <a:off x="457200" y="1371600"/>
            <a:ext cx="8229600" cy="4525963"/>
          </a:xfrm>
        </p:spPr>
        <p:txBody>
          <a:bodyPr/>
          <a:lstStyle/>
          <a:p>
            <a:r>
              <a:rPr lang="en-US" sz="2800" dirty="0">
                <a:effectLst>
                  <a:outerShdw blurRad="38100" dist="38100" dir="2700000" algn="tl">
                    <a:srgbClr val="000000">
                      <a:alpha val="43137"/>
                    </a:srgbClr>
                  </a:outerShdw>
                </a:effectLst>
              </a:rPr>
              <a:t>Law of cause and effect/first cause</a:t>
            </a:r>
          </a:p>
          <a:p>
            <a:pPr lvl="1"/>
            <a:r>
              <a:rPr lang="en-US" sz="2400" dirty="0">
                <a:effectLst>
                  <a:outerShdw blurRad="38100" dist="38100" dir="2700000" algn="tl">
                    <a:srgbClr val="000000">
                      <a:alpha val="43137"/>
                    </a:srgbClr>
                  </a:outerShdw>
                </a:effectLst>
              </a:rPr>
              <a:t>“Every </a:t>
            </a:r>
            <a:r>
              <a:rPr lang="en-US" sz="2400" b="1" dirty="0">
                <a:effectLst>
                  <a:outerShdw blurRad="38100" dist="38100" dir="2700000" algn="tl">
                    <a:srgbClr val="000000">
                      <a:alpha val="43137"/>
                    </a:srgbClr>
                  </a:outerShdw>
                </a:effectLst>
              </a:rPr>
              <a:t>effect</a:t>
            </a:r>
            <a:r>
              <a:rPr lang="en-US" sz="2400" dirty="0">
                <a:effectLst>
                  <a:outerShdw blurRad="38100" dist="38100" dir="2700000" algn="tl">
                    <a:srgbClr val="000000">
                      <a:alpha val="43137"/>
                    </a:srgbClr>
                  </a:outerShdw>
                </a:effectLst>
              </a:rPr>
              <a:t> has a specific and predictable </a:t>
            </a:r>
            <a:r>
              <a:rPr lang="en-US" sz="2400" b="1" dirty="0">
                <a:effectLst>
                  <a:outerShdw blurRad="38100" dist="38100" dir="2700000" algn="tl">
                    <a:srgbClr val="000000">
                      <a:alpha val="43137"/>
                    </a:srgbClr>
                  </a:outerShdw>
                </a:effectLst>
              </a:rPr>
              <a:t>cause</a:t>
            </a:r>
            <a:r>
              <a:rPr lang="en-US" sz="2400" dirty="0">
                <a:effectLst>
                  <a:outerShdw blurRad="38100" dist="38100" dir="2700000" algn="tl">
                    <a:srgbClr val="000000">
                      <a:alpha val="43137"/>
                    </a:srgbClr>
                  </a:outerShdw>
                </a:effectLst>
              </a:rPr>
              <a:t>. Every </a:t>
            </a:r>
            <a:r>
              <a:rPr lang="en-US" sz="2400" b="1" dirty="0">
                <a:effectLst>
                  <a:outerShdw blurRad="38100" dist="38100" dir="2700000" algn="tl">
                    <a:srgbClr val="000000">
                      <a:alpha val="43137"/>
                    </a:srgbClr>
                  </a:outerShdw>
                </a:effectLst>
              </a:rPr>
              <a:t>cause</a:t>
            </a:r>
            <a:r>
              <a:rPr lang="en-US" sz="2400" dirty="0">
                <a:effectLst>
                  <a:outerShdw blurRad="38100" dist="38100" dir="2700000" algn="tl">
                    <a:srgbClr val="000000">
                      <a:alpha val="43137"/>
                    </a:srgbClr>
                  </a:outerShdw>
                </a:effectLst>
              </a:rPr>
              <a:t> or action has a specific and predictable </a:t>
            </a:r>
            <a:r>
              <a:rPr lang="en-US" sz="2400" b="1" dirty="0">
                <a:effectLst>
                  <a:outerShdw blurRad="38100" dist="38100" dir="2700000" algn="tl">
                    <a:srgbClr val="000000">
                      <a:alpha val="43137"/>
                    </a:srgbClr>
                  </a:outerShdw>
                </a:effectLst>
              </a:rPr>
              <a:t>effect</a:t>
            </a:r>
            <a:r>
              <a:rPr lang="en-US" sz="2400" dirty="0">
                <a:effectLst>
                  <a:outerShdw blurRad="38100" dist="38100" dir="2700000" algn="tl">
                    <a:srgbClr val="000000">
                      <a:alpha val="43137"/>
                    </a:srgbClr>
                  </a:outerShdw>
                </a:effectLst>
              </a:rPr>
              <a:t>.”</a:t>
            </a:r>
          </a:p>
          <a:p>
            <a:r>
              <a:rPr lang="en-US" sz="2800" dirty="0">
                <a:effectLst>
                  <a:outerShdw blurRad="38100" dist="38100" dir="2700000" algn="tl">
                    <a:srgbClr val="000000">
                      <a:alpha val="43137"/>
                    </a:srgbClr>
                  </a:outerShdw>
                </a:effectLst>
              </a:rPr>
              <a:t>1</a:t>
            </a:r>
            <a:r>
              <a:rPr lang="en-US" sz="2800" baseline="30000" dirty="0">
                <a:effectLst>
                  <a:outerShdw blurRad="38100" dist="38100" dir="2700000" algn="tl">
                    <a:srgbClr val="000000">
                      <a:alpha val="43137"/>
                    </a:srgbClr>
                  </a:outerShdw>
                </a:effectLst>
              </a:rPr>
              <a:t>st</a:t>
            </a:r>
            <a:r>
              <a:rPr lang="en-US" sz="2800" dirty="0">
                <a:effectLst>
                  <a:outerShdw blurRad="38100" dist="38100" dir="2700000" algn="tl">
                    <a:srgbClr val="000000">
                      <a:alpha val="43137"/>
                    </a:srgbClr>
                  </a:outerShdw>
                </a:effectLst>
              </a:rPr>
              <a:t> law of thermodynamics</a:t>
            </a:r>
          </a:p>
          <a:p>
            <a:pPr lvl="1"/>
            <a:r>
              <a:rPr lang="en-US" sz="2400" dirty="0">
                <a:effectLst>
                  <a:outerShdw blurRad="38100" dist="38100" dir="2700000" algn="tl">
                    <a:srgbClr val="000000">
                      <a:alpha val="43137"/>
                    </a:srgbClr>
                  </a:outerShdw>
                </a:effectLst>
              </a:rPr>
              <a:t>“energy can be transformed from one form to another, but can be neither created nor destroyed”</a:t>
            </a:r>
          </a:p>
          <a:p>
            <a:r>
              <a:rPr lang="en-US" sz="2800" dirty="0">
                <a:effectLst>
                  <a:outerShdw blurRad="38100" dist="38100" dir="2700000" algn="tl">
                    <a:srgbClr val="000000">
                      <a:alpha val="43137"/>
                    </a:srgbClr>
                  </a:outerShdw>
                </a:effectLst>
              </a:rPr>
              <a:t>2</a:t>
            </a:r>
            <a:r>
              <a:rPr lang="en-US" sz="2800" baseline="30000" dirty="0">
                <a:effectLst>
                  <a:outerShdw blurRad="38100" dist="38100" dir="2700000" algn="tl">
                    <a:srgbClr val="000000">
                      <a:alpha val="43137"/>
                    </a:srgbClr>
                  </a:outerShdw>
                </a:effectLst>
              </a:rPr>
              <a:t>nd</a:t>
            </a:r>
            <a:r>
              <a:rPr lang="en-US" sz="2800" dirty="0">
                <a:effectLst>
                  <a:outerShdw blurRad="38100" dist="38100" dir="2700000" algn="tl">
                    <a:srgbClr val="000000">
                      <a:alpha val="43137"/>
                    </a:srgbClr>
                  </a:outerShdw>
                </a:effectLst>
              </a:rPr>
              <a:t> law </a:t>
            </a:r>
          </a:p>
          <a:p>
            <a:pPr lvl="1"/>
            <a:r>
              <a:rPr lang="en-US" sz="2400" dirty="0">
                <a:effectLst>
                  <a:outerShdw blurRad="38100" dist="38100" dir="2700000" algn="tl">
                    <a:srgbClr val="000000">
                      <a:alpha val="43137"/>
                    </a:srgbClr>
                  </a:outerShdw>
                </a:effectLst>
              </a:rPr>
              <a:t> the amount of usable energy will always decrease; goes from order to disorder</a:t>
            </a:r>
          </a:p>
        </p:txBody>
      </p:sp>
    </p:spTree>
    <p:extLst>
      <p:ext uri="{BB962C8B-B14F-4D97-AF65-F5344CB8AC3E}">
        <p14:creationId xmlns:p14="http://schemas.microsoft.com/office/powerpoint/2010/main" val="2792143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9BD2B-324E-4866-A837-0627AF1DE4F4}"/>
              </a:ext>
            </a:extLst>
          </p:cNvPr>
          <p:cNvSpPr>
            <a:spLocks noGrp="1"/>
          </p:cNvSpPr>
          <p:nvPr>
            <p:ph type="title"/>
          </p:nvPr>
        </p:nvSpPr>
        <p:spPr/>
        <p:txBody>
          <a:bodyPr/>
          <a:lstStyle/>
          <a:p>
            <a:r>
              <a:rPr lang="en-US" dirty="0"/>
              <a:t>DVD highlights</a:t>
            </a:r>
          </a:p>
        </p:txBody>
      </p:sp>
      <p:sp>
        <p:nvSpPr>
          <p:cNvPr id="3" name="Content Placeholder 2">
            <a:extLst>
              <a:ext uri="{FF2B5EF4-FFF2-40B4-BE49-F238E27FC236}">
                <a16:creationId xmlns:a16="http://schemas.microsoft.com/office/drawing/2014/main" id="{CEF2906D-0880-4CB8-ABFA-249A130A5FE0}"/>
              </a:ext>
            </a:extLst>
          </p:cNvPr>
          <p:cNvSpPr>
            <a:spLocks noGrp="1"/>
          </p:cNvSpPr>
          <p:nvPr>
            <p:ph idx="1"/>
          </p:nvPr>
        </p:nvSpPr>
        <p:spPr>
          <a:xfrm>
            <a:off x="628650" y="1500505"/>
            <a:ext cx="7886700" cy="4351338"/>
          </a:xfrm>
        </p:spPr>
        <p:txBody>
          <a:bodyPr/>
          <a:lstStyle/>
          <a:p>
            <a:r>
              <a:rPr lang="en-US" dirty="0"/>
              <a:t>Cosmic Microwave Background (CMB)</a:t>
            </a:r>
          </a:p>
          <a:p>
            <a:pPr lvl="1"/>
            <a:r>
              <a:rPr lang="en-US" dirty="0"/>
              <a:t>Should be substantial variations, but extremely uniform (100 times smaller)</a:t>
            </a:r>
          </a:p>
          <a:p>
            <a:pPr lvl="1"/>
            <a:r>
              <a:rPr lang="en-US" dirty="0"/>
              <a:t>“Inflation” supposed to answer this, but violates their own principals of uniformitarianism</a:t>
            </a:r>
          </a:p>
          <a:p>
            <a:pPr lvl="1"/>
            <a:r>
              <a:rPr lang="en-US" dirty="0" err="1"/>
              <a:t>Isopotry</a:t>
            </a:r>
            <a:r>
              <a:rPr lang="en-US" dirty="0"/>
              <a:t> (being the same in all directions)  – does not look the same in all directions as predicted</a:t>
            </a:r>
          </a:p>
        </p:txBody>
      </p:sp>
      <p:pic>
        <p:nvPicPr>
          <p:cNvPr id="5" name="Picture 4">
            <a:extLst>
              <a:ext uri="{FF2B5EF4-FFF2-40B4-BE49-F238E27FC236}">
                <a16:creationId xmlns:a16="http://schemas.microsoft.com/office/drawing/2014/main" id="{EE4EC4BA-514D-44EB-B095-F33EF27D19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200" y="4130040"/>
            <a:ext cx="5455920" cy="2727960"/>
          </a:xfrm>
          <a:prstGeom prst="rect">
            <a:avLst/>
          </a:prstGeom>
        </p:spPr>
      </p:pic>
    </p:spTree>
    <p:extLst>
      <p:ext uri="{BB962C8B-B14F-4D97-AF65-F5344CB8AC3E}">
        <p14:creationId xmlns:p14="http://schemas.microsoft.com/office/powerpoint/2010/main" val="599272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hubble-deep-Sm2">
            <a:extLst>
              <a:ext uri="{FF2B5EF4-FFF2-40B4-BE49-F238E27FC236}">
                <a16:creationId xmlns:a16="http://schemas.microsoft.com/office/drawing/2014/main" id="{F41C0AAF-1572-46EB-B45B-0E187EC73C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 y="2743200"/>
            <a:ext cx="5486400" cy="4114800"/>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a:extLst>
              <a:ext uri="{FF2B5EF4-FFF2-40B4-BE49-F238E27FC236}">
                <a16:creationId xmlns:a16="http://schemas.microsoft.com/office/drawing/2014/main" id="{5F817E85-C283-4C28-B4E0-53060FC3BD89}"/>
              </a:ext>
            </a:extLst>
          </p:cNvPr>
          <p:cNvSpPr>
            <a:spLocks noGrp="1" noChangeArrowheads="1"/>
          </p:cNvSpPr>
          <p:nvPr>
            <p:ph type="title"/>
          </p:nvPr>
        </p:nvSpPr>
        <p:spPr/>
        <p:txBody>
          <a:bodyPr/>
          <a:lstStyle/>
          <a:p>
            <a:r>
              <a:rPr lang="en-US" altLang="en-US" dirty="0"/>
              <a:t>Evidences for a young universe</a:t>
            </a:r>
          </a:p>
        </p:txBody>
      </p:sp>
      <p:sp>
        <p:nvSpPr>
          <p:cNvPr id="5123" name="Rectangle 3">
            <a:extLst>
              <a:ext uri="{FF2B5EF4-FFF2-40B4-BE49-F238E27FC236}">
                <a16:creationId xmlns:a16="http://schemas.microsoft.com/office/drawing/2014/main" id="{A1A1C550-080F-4CF7-B926-7D15E09CC113}"/>
              </a:ext>
            </a:extLst>
          </p:cNvPr>
          <p:cNvSpPr>
            <a:spLocks noGrp="1" noChangeArrowheads="1"/>
          </p:cNvSpPr>
          <p:nvPr>
            <p:ph type="body" idx="1"/>
          </p:nvPr>
        </p:nvSpPr>
        <p:spPr>
          <a:xfrm>
            <a:off x="457200" y="1600200"/>
            <a:ext cx="8229600" cy="4800600"/>
          </a:xfrm>
        </p:spPr>
        <p:txBody>
          <a:bodyPr/>
          <a:lstStyle/>
          <a:p>
            <a:pPr>
              <a:lnSpc>
                <a:spcPct val="80000"/>
              </a:lnSpc>
            </a:pPr>
            <a:r>
              <a:rPr lang="en-US" altLang="en-US" sz="2800" dirty="0"/>
              <a:t>“The Bible is not an astronomy textbook, but when it touches on astronomy, it’s right”</a:t>
            </a:r>
          </a:p>
          <a:p>
            <a:pPr>
              <a:lnSpc>
                <a:spcPct val="80000"/>
              </a:lnSpc>
            </a:pPr>
            <a:r>
              <a:rPr lang="en-US" dirty="0"/>
              <a:t>Blue stars – expend fuel too quickly – cannot last hundreds of millions of years</a:t>
            </a:r>
          </a:p>
          <a:p>
            <a:pPr>
              <a:lnSpc>
                <a:spcPct val="80000"/>
              </a:lnSpc>
            </a:pPr>
            <a:r>
              <a:rPr lang="en-US" altLang="en-US" sz="2800" dirty="0"/>
              <a:t>Mature galaxies near edge of universe</a:t>
            </a:r>
          </a:p>
          <a:p>
            <a:pPr>
              <a:lnSpc>
                <a:spcPct val="80000"/>
              </a:lnSpc>
            </a:pPr>
            <a:r>
              <a:rPr lang="en-US" dirty="0"/>
              <a:t>Spiral Galaxies should </a:t>
            </a:r>
            <a:br>
              <a:rPr lang="en-US" dirty="0"/>
            </a:br>
            <a:r>
              <a:rPr lang="en-US" dirty="0"/>
              <a:t>be more ‘twisted’ – inner</a:t>
            </a:r>
            <a:br>
              <a:rPr lang="en-US" dirty="0"/>
            </a:br>
            <a:r>
              <a:rPr lang="en-US" dirty="0"/>
              <a:t> portion rotates faster </a:t>
            </a:r>
            <a:br>
              <a:rPr lang="en-US" dirty="0"/>
            </a:br>
            <a:r>
              <a:rPr lang="en-US" dirty="0"/>
              <a:t>than outer</a:t>
            </a:r>
          </a:p>
          <a:p>
            <a:pPr>
              <a:lnSpc>
                <a:spcPct val="80000"/>
              </a:lnSpc>
            </a:pPr>
            <a:endParaRPr lang="en-US" altLang="en-US" sz="2800" dirty="0"/>
          </a:p>
        </p:txBody>
      </p:sp>
      <p:pic>
        <p:nvPicPr>
          <p:cNvPr id="6" name="Picture 4" descr="spiral">
            <a:extLst>
              <a:ext uri="{FF2B5EF4-FFF2-40B4-BE49-F238E27FC236}">
                <a16:creationId xmlns:a16="http://schemas.microsoft.com/office/drawing/2014/main" id="{113BCB9A-BA75-4F82-9F39-572E5A30AD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800251"/>
            <a:ext cx="4191000" cy="391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animEffect transition="in" filter="blinds(horizontal)">
                                      <p:cBhvr>
                                        <p:cTn id="7" dur="500"/>
                                        <p:tgtEl>
                                          <p:spTgt spid="512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128"/>
                                        </p:tgtEl>
                                        <p:attrNameLst>
                                          <p:attrName>style.visibility</p:attrName>
                                        </p:attrNameLst>
                                      </p:cBhvr>
                                      <p:to>
                                        <p:strVal val="visible"/>
                                      </p:to>
                                    </p:set>
                                    <p:animEffect transition="in" filter="blinds(horizontal)">
                                      <p:cBhvr>
                                        <p:cTn id="10" dur="500"/>
                                        <p:tgtEl>
                                          <p:spTgt spid="512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animEffect transition="in" filter="blinds(horizontal)">
                                      <p:cBhvr>
                                        <p:cTn id="15" dur="500"/>
                                        <p:tgtEl>
                                          <p:spTgt spid="5123">
                                            <p:txEl>
                                              <p:pRg st="3" end="3"/>
                                            </p:txEl>
                                          </p:spTgt>
                                        </p:tgtEl>
                                      </p:cBhvr>
                                    </p:animEffect>
                                  </p:childTnLst>
                                </p:cTn>
                              </p:par>
                              <p:par>
                                <p:cTn id="16" presetID="4" presetClass="exit" presetSubtype="16" fill="hold" nodeType="withEffect">
                                  <p:stCondLst>
                                    <p:cond delay="0"/>
                                  </p:stCondLst>
                                  <p:childTnLst>
                                    <p:animEffect transition="out" filter="box(in)">
                                      <p:cBhvr>
                                        <p:cTn id="17" dur="500"/>
                                        <p:tgtEl>
                                          <p:spTgt spid="5128"/>
                                        </p:tgtEl>
                                      </p:cBhvr>
                                    </p:animEffect>
                                    <p:set>
                                      <p:cBhvr>
                                        <p:cTn id="18" dur="1" fill="hold">
                                          <p:stCondLst>
                                            <p:cond delay="499"/>
                                          </p:stCondLst>
                                        </p:cTn>
                                        <p:tgtEl>
                                          <p:spTgt spid="5128"/>
                                        </p:tgtEl>
                                        <p:attrNameLst>
                                          <p:attrName>style.visibility</p:attrName>
                                        </p:attrNameLst>
                                      </p:cBhvr>
                                      <p:to>
                                        <p:strVal val="hidden"/>
                                      </p:to>
                                    </p:set>
                                  </p:childTnLst>
                                </p:cTn>
                              </p:par>
                              <p:par>
                                <p:cTn id="19" presetID="3" presetClass="entr" presetSubtype="1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B57E22EB-AB7D-41EE-97E6-5F4BC5D5A1D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3674AE93-CB75-443C-96C5-BE80D3FAE494}" type="slidenum">
              <a:rPr lang="en-US" altLang="en-US" smtClean="0"/>
              <a:pPr eaLnBrk="1" hangingPunct="1">
                <a:defRPr/>
              </a:pPr>
              <a:t>16</a:t>
            </a:fld>
            <a:endParaRPr lang="en-US" altLang="en-US"/>
          </a:p>
        </p:txBody>
      </p:sp>
      <p:sp>
        <p:nvSpPr>
          <p:cNvPr id="19458" name="Rectangle 2">
            <a:extLst>
              <a:ext uri="{FF2B5EF4-FFF2-40B4-BE49-F238E27FC236}">
                <a16:creationId xmlns:a16="http://schemas.microsoft.com/office/drawing/2014/main" id="{1EB0E7EB-70DF-4A42-9E62-413E6B189A12}"/>
              </a:ext>
            </a:extLst>
          </p:cNvPr>
          <p:cNvSpPr>
            <a:spLocks noGrp="1" noChangeArrowheads="1"/>
          </p:cNvSpPr>
          <p:nvPr>
            <p:ph type="title"/>
          </p:nvPr>
        </p:nvSpPr>
        <p:spPr/>
        <p:txBody>
          <a:bodyPr/>
          <a:lstStyle/>
          <a:p>
            <a:pPr eaLnBrk="1" hangingPunct="1">
              <a:defRPr/>
            </a:pPr>
            <a:r>
              <a:rPr lang="en-US"/>
              <a:t>More on young universe</a:t>
            </a:r>
          </a:p>
        </p:txBody>
      </p:sp>
      <p:sp>
        <p:nvSpPr>
          <p:cNvPr id="19459" name="Rectangle 3">
            <a:extLst>
              <a:ext uri="{FF2B5EF4-FFF2-40B4-BE49-F238E27FC236}">
                <a16:creationId xmlns:a16="http://schemas.microsoft.com/office/drawing/2014/main" id="{21EB6F2C-998B-4A44-B06B-CD7D08EFD6A2}"/>
              </a:ext>
            </a:extLst>
          </p:cNvPr>
          <p:cNvSpPr>
            <a:spLocks noGrp="1" noChangeArrowheads="1"/>
          </p:cNvSpPr>
          <p:nvPr>
            <p:ph type="body" idx="1"/>
          </p:nvPr>
        </p:nvSpPr>
        <p:spPr>
          <a:xfrm>
            <a:off x="628650" y="1649785"/>
            <a:ext cx="7886700" cy="4351338"/>
          </a:xfrm>
        </p:spPr>
        <p:txBody>
          <a:bodyPr>
            <a:normAutofit/>
          </a:bodyPr>
          <a:lstStyle/>
          <a:p>
            <a:pPr>
              <a:lnSpc>
                <a:spcPct val="80000"/>
              </a:lnSpc>
            </a:pPr>
            <a:r>
              <a:rPr lang="en-US" altLang="en-US" dirty="0"/>
              <a:t>Jupiter and Neptune emit ‘too much’ energy to be 4.5 billion years old</a:t>
            </a:r>
          </a:p>
          <a:p>
            <a:pPr>
              <a:lnSpc>
                <a:spcPct val="80000"/>
              </a:lnSpc>
            </a:pPr>
            <a:r>
              <a:rPr lang="en-US" altLang="en-US" dirty="0"/>
              <a:t>Dr. Russ Humphreys correctly predicted planetary magnetic fields based on Biblical time scale</a:t>
            </a:r>
          </a:p>
          <a:p>
            <a:pPr>
              <a:lnSpc>
                <a:spcPct val="80000"/>
              </a:lnSpc>
            </a:pPr>
            <a:r>
              <a:rPr lang="en-US" altLang="en-US" dirty="0"/>
              <a:t>Recession of the Moon (would be ‘touching the earth’ 1+ billion years ago, see next slide)</a:t>
            </a:r>
          </a:p>
          <a:p>
            <a:pPr eaLnBrk="1" hangingPunct="1">
              <a:defRPr/>
            </a:pPr>
            <a:r>
              <a:rPr lang="en-US" dirty="0"/>
              <a:t>Comets cannot exist for billions of years (no evidence for Ort cloud)</a:t>
            </a:r>
          </a:p>
        </p:txBody>
      </p:sp>
      <p:pic>
        <p:nvPicPr>
          <p:cNvPr id="19461" name="Picture 5" descr="hale-bopp">
            <a:extLst>
              <a:ext uri="{FF2B5EF4-FFF2-40B4-BE49-F238E27FC236}">
                <a16:creationId xmlns:a16="http://schemas.microsoft.com/office/drawing/2014/main" id="{2CB8672E-7C5D-4D4A-8B69-812C0F30D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5640" y="2365748"/>
            <a:ext cx="205263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comet-interior">
            <a:extLst>
              <a:ext uri="{FF2B5EF4-FFF2-40B4-BE49-F238E27FC236}">
                <a16:creationId xmlns:a16="http://schemas.microsoft.com/office/drawing/2014/main" id="{A0A0CBC7-CEFA-415F-BA00-8B136FAAB6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240" y="1603748"/>
            <a:ext cx="20526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blinds(horizontal)">
                                      <p:cBhvr>
                                        <p:cTn id="7" dur="500"/>
                                        <p:tgtEl>
                                          <p:spTgt spid="19459">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459">
                                            <p:txEl>
                                              <p:pRg st="1" end="1"/>
                                            </p:txEl>
                                          </p:spTgt>
                                        </p:tgtEl>
                                        <p:attrNameLst>
                                          <p:attrName>style.visibility</p:attrName>
                                        </p:attrNameLst>
                                      </p:cBhvr>
                                      <p:to>
                                        <p:strVal val="visible"/>
                                      </p:to>
                                    </p:set>
                                    <p:animEffect transition="in" filter="blinds(horizontal)">
                                      <p:cBhvr>
                                        <p:cTn id="10" dur="500"/>
                                        <p:tgtEl>
                                          <p:spTgt spid="19459">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9459">
                                            <p:txEl>
                                              <p:pRg st="2" end="2"/>
                                            </p:txEl>
                                          </p:spTgt>
                                        </p:tgtEl>
                                        <p:attrNameLst>
                                          <p:attrName>style.visibility</p:attrName>
                                        </p:attrNameLst>
                                      </p:cBhvr>
                                      <p:to>
                                        <p:strVal val="visible"/>
                                      </p:to>
                                    </p:set>
                                    <p:animEffect transition="in" filter="blinds(horizontal)">
                                      <p:cBhvr>
                                        <p:cTn id="13" dur="500"/>
                                        <p:tgtEl>
                                          <p:spTgt spid="19459">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9459">
                                            <p:txEl>
                                              <p:pRg st="3" end="3"/>
                                            </p:txEl>
                                          </p:spTgt>
                                        </p:tgtEl>
                                        <p:attrNameLst>
                                          <p:attrName>style.visibility</p:attrName>
                                        </p:attrNameLst>
                                      </p:cBhvr>
                                      <p:to>
                                        <p:strVal val="visible"/>
                                      </p:to>
                                    </p:set>
                                    <p:animEffect transition="in" filter="blinds(horizontal)">
                                      <p:cBhvr>
                                        <p:cTn id="18" dur="500"/>
                                        <p:tgtEl>
                                          <p:spTgt spid="19459">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9462"/>
                                        </p:tgtEl>
                                        <p:attrNameLst>
                                          <p:attrName>style.visibility</p:attrName>
                                        </p:attrNameLst>
                                      </p:cBhvr>
                                      <p:to>
                                        <p:strVal val="visible"/>
                                      </p:to>
                                    </p:set>
                                    <p:animEffect transition="in" filter="blinds(horizontal)">
                                      <p:cBhvr>
                                        <p:cTn id="21" dur="500"/>
                                        <p:tgtEl>
                                          <p:spTgt spid="19462"/>
                                        </p:tgtEl>
                                      </p:cBhvr>
                                    </p:animEffect>
                                  </p:childTnLst>
                                </p:cTn>
                              </p:par>
                              <p:par>
                                <p:cTn id="22" presetID="3" presetClass="entr" presetSubtype="10" fill="hold" nodeType="withEffect">
                                  <p:stCondLst>
                                    <p:cond delay="0"/>
                                  </p:stCondLst>
                                  <p:childTnLst>
                                    <p:set>
                                      <p:cBhvr>
                                        <p:cTn id="23" dur="1" fill="hold">
                                          <p:stCondLst>
                                            <p:cond delay="0"/>
                                          </p:stCondLst>
                                        </p:cTn>
                                        <p:tgtEl>
                                          <p:spTgt spid="19461"/>
                                        </p:tgtEl>
                                        <p:attrNameLst>
                                          <p:attrName>style.visibility</p:attrName>
                                        </p:attrNameLst>
                                      </p:cBhvr>
                                      <p:to>
                                        <p:strVal val="visible"/>
                                      </p:to>
                                    </p:set>
                                    <p:animEffect transition="in" filter="blinds(horizontal)">
                                      <p:cBhvr>
                                        <p:cTn id="24"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E9BF57A7-8F03-40FC-A613-9997A138452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15D6835B-CD5C-4689-B75C-108D3893F8B2}" type="slidenum">
              <a:rPr lang="en-US" altLang="en-US" smtClean="0"/>
              <a:pPr eaLnBrk="1" hangingPunct="1">
                <a:defRPr/>
              </a:pPr>
              <a:t>17</a:t>
            </a:fld>
            <a:endParaRPr lang="en-US" altLang="en-US"/>
          </a:p>
        </p:txBody>
      </p:sp>
      <p:sp>
        <p:nvSpPr>
          <p:cNvPr id="17410" name="Rectangle 2">
            <a:extLst>
              <a:ext uri="{FF2B5EF4-FFF2-40B4-BE49-F238E27FC236}">
                <a16:creationId xmlns:a16="http://schemas.microsoft.com/office/drawing/2014/main" id="{964B7EE0-1009-464C-A32D-CBFA5C443839}"/>
              </a:ext>
            </a:extLst>
          </p:cNvPr>
          <p:cNvSpPr>
            <a:spLocks noGrp="1" noChangeArrowheads="1"/>
          </p:cNvSpPr>
          <p:nvPr>
            <p:ph type="title"/>
          </p:nvPr>
        </p:nvSpPr>
        <p:spPr>
          <a:xfrm>
            <a:off x="457200" y="274638"/>
            <a:ext cx="8229600" cy="982662"/>
          </a:xfrm>
        </p:spPr>
        <p:txBody>
          <a:bodyPr/>
          <a:lstStyle/>
          <a:p>
            <a:pPr eaLnBrk="1" hangingPunct="1">
              <a:defRPr/>
            </a:pPr>
            <a:r>
              <a:rPr lang="en-US"/>
              <a:t>Recession of the Moon</a:t>
            </a:r>
          </a:p>
        </p:txBody>
      </p:sp>
      <p:sp>
        <p:nvSpPr>
          <p:cNvPr id="17411" name="Freeform 3">
            <a:extLst>
              <a:ext uri="{FF2B5EF4-FFF2-40B4-BE49-F238E27FC236}">
                <a16:creationId xmlns:a16="http://schemas.microsoft.com/office/drawing/2014/main" id="{27E7D87B-6C5D-4B81-ABFF-4CD0C412160C}"/>
              </a:ext>
            </a:extLst>
          </p:cNvPr>
          <p:cNvSpPr>
            <a:spLocks/>
          </p:cNvSpPr>
          <p:nvPr/>
        </p:nvSpPr>
        <p:spPr bwMode="auto">
          <a:xfrm>
            <a:off x="2892425" y="1562100"/>
            <a:ext cx="5268913" cy="2867025"/>
          </a:xfrm>
          <a:custGeom>
            <a:avLst/>
            <a:gdLst>
              <a:gd name="T0" fmla="*/ 0 w 3346"/>
              <a:gd name="T1" fmla="*/ 2147483646 h 1477"/>
              <a:gd name="T2" fmla="*/ 2147483646 w 3346"/>
              <a:gd name="T3" fmla="*/ 2147483646 h 1477"/>
              <a:gd name="T4" fmla="*/ 2147483646 w 3346"/>
              <a:gd name="T5" fmla="*/ 2147483646 h 1477"/>
              <a:gd name="T6" fmla="*/ 0 60000 65536"/>
              <a:gd name="T7" fmla="*/ 0 60000 65536"/>
              <a:gd name="T8" fmla="*/ 0 60000 65536"/>
              <a:gd name="T9" fmla="*/ 0 w 3346"/>
              <a:gd name="T10" fmla="*/ 0 h 1477"/>
              <a:gd name="T11" fmla="*/ 3346 w 3346"/>
              <a:gd name="T12" fmla="*/ 1477 h 1477"/>
            </a:gdLst>
            <a:ahLst/>
            <a:cxnLst>
              <a:cxn ang="T6">
                <a:pos x="T0" y="T1"/>
              </a:cxn>
              <a:cxn ang="T7">
                <a:pos x="T2" y="T3"/>
              </a:cxn>
              <a:cxn ang="T8">
                <a:pos x="T4" y="T5"/>
              </a:cxn>
            </a:cxnLst>
            <a:rect l="T9" t="T10" r="T11" b="T12"/>
            <a:pathLst>
              <a:path w="3346" h="1477">
                <a:moveTo>
                  <a:pt x="0" y="1477"/>
                </a:moveTo>
                <a:cubicBezTo>
                  <a:pt x="77" y="980"/>
                  <a:pt x="155" y="484"/>
                  <a:pt x="713" y="242"/>
                </a:cubicBezTo>
                <a:cubicBezTo>
                  <a:pt x="1271" y="0"/>
                  <a:pt x="2907" y="59"/>
                  <a:pt x="3346" y="23"/>
                </a:cubicBezTo>
              </a:path>
            </a:pathLst>
          </a:custGeom>
          <a:noFill/>
          <a:ln w="76200" cmpd="sng">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33" name="Text Box 4">
            <a:extLst>
              <a:ext uri="{FF2B5EF4-FFF2-40B4-BE49-F238E27FC236}">
                <a16:creationId xmlns:a16="http://schemas.microsoft.com/office/drawing/2014/main" id="{9AE21CD7-B5C2-43F2-8CC9-063DD5CFB802}"/>
              </a:ext>
            </a:extLst>
          </p:cNvPr>
          <p:cNvSpPr txBox="1">
            <a:spLocks noChangeArrowheads="1"/>
          </p:cNvSpPr>
          <p:nvPr/>
        </p:nvSpPr>
        <p:spPr bwMode="auto">
          <a:xfrm>
            <a:off x="3892550" y="4489450"/>
            <a:ext cx="1814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a:solidFill>
                  <a:srgbClr val="000000"/>
                </a:solidFill>
              </a:rPr>
              <a:t>1.0 bya</a:t>
            </a:r>
          </a:p>
        </p:txBody>
      </p:sp>
      <p:grpSp>
        <p:nvGrpSpPr>
          <p:cNvPr id="22534" name="Group 5">
            <a:extLst>
              <a:ext uri="{FF2B5EF4-FFF2-40B4-BE49-F238E27FC236}">
                <a16:creationId xmlns:a16="http://schemas.microsoft.com/office/drawing/2014/main" id="{10C9AFC5-C932-49A6-B6F1-AF9D9ACA01FD}"/>
              </a:ext>
            </a:extLst>
          </p:cNvPr>
          <p:cNvGrpSpPr>
            <a:grpSpLocks/>
          </p:cNvGrpSpPr>
          <p:nvPr/>
        </p:nvGrpSpPr>
        <p:grpSpPr bwMode="auto">
          <a:xfrm>
            <a:off x="2833688" y="1338263"/>
            <a:ext cx="5776912" cy="3076575"/>
            <a:chOff x="1097" y="1079"/>
            <a:chExt cx="3639" cy="1938"/>
          </a:xfrm>
        </p:grpSpPr>
        <p:sp>
          <p:nvSpPr>
            <p:cNvPr id="22548" name="Line 6">
              <a:extLst>
                <a:ext uri="{FF2B5EF4-FFF2-40B4-BE49-F238E27FC236}">
                  <a16:creationId xmlns:a16="http://schemas.microsoft.com/office/drawing/2014/main" id="{95B4DFC9-B0F9-4731-A31B-B0E685364166}"/>
                </a:ext>
              </a:extLst>
            </p:cNvPr>
            <p:cNvSpPr>
              <a:spLocks noChangeShapeType="1"/>
            </p:cNvSpPr>
            <p:nvPr/>
          </p:nvSpPr>
          <p:spPr bwMode="auto">
            <a:xfrm>
              <a:off x="1115" y="1079"/>
              <a:ext cx="0" cy="1938"/>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9" name="Line 7">
              <a:extLst>
                <a:ext uri="{FF2B5EF4-FFF2-40B4-BE49-F238E27FC236}">
                  <a16:creationId xmlns:a16="http://schemas.microsoft.com/office/drawing/2014/main" id="{9F61A792-F0EB-41D9-83E4-0E50AD766749}"/>
                </a:ext>
              </a:extLst>
            </p:cNvPr>
            <p:cNvSpPr>
              <a:spLocks noChangeShapeType="1"/>
            </p:cNvSpPr>
            <p:nvPr/>
          </p:nvSpPr>
          <p:spPr bwMode="auto">
            <a:xfrm>
              <a:off x="1097" y="3008"/>
              <a:ext cx="3639"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416" name="Text Box 8">
            <a:extLst>
              <a:ext uri="{FF2B5EF4-FFF2-40B4-BE49-F238E27FC236}">
                <a16:creationId xmlns:a16="http://schemas.microsoft.com/office/drawing/2014/main" id="{1347F464-85ED-4FC8-A203-8625C8EF5957}"/>
              </a:ext>
            </a:extLst>
          </p:cNvPr>
          <p:cNvSpPr txBox="1">
            <a:spLocks noChangeArrowheads="1"/>
          </p:cNvSpPr>
          <p:nvPr/>
        </p:nvSpPr>
        <p:spPr bwMode="auto">
          <a:xfrm>
            <a:off x="5357813" y="5024438"/>
            <a:ext cx="1189037" cy="579437"/>
          </a:xfrm>
          <a:prstGeom prst="rect">
            <a:avLst/>
          </a:prstGeom>
          <a:noFill/>
          <a:ln w="9525">
            <a:noFill/>
            <a:miter lim="800000"/>
            <a:headEnd/>
            <a:tailEnd/>
          </a:ln>
          <a:effectLst/>
        </p:spPr>
        <p:txBody>
          <a:bodyPr>
            <a:spAutoFit/>
          </a:bodyPr>
          <a:lstStyle/>
          <a:p>
            <a:pPr>
              <a:spcBef>
                <a:spcPct val="50000"/>
              </a:spcBef>
              <a:defRPr/>
            </a:pPr>
            <a:r>
              <a:rPr lang="en-US" sz="3200">
                <a:solidFill>
                  <a:srgbClr val="000066"/>
                </a:solidFill>
                <a:effectLst>
                  <a:outerShdw blurRad="38100" dist="38100" dir="2700000" algn="tl">
                    <a:srgbClr val="C0C0C0"/>
                  </a:outerShdw>
                </a:effectLst>
                <a:latin typeface="Arial" charset="0"/>
              </a:rPr>
              <a:t>Time</a:t>
            </a:r>
          </a:p>
        </p:txBody>
      </p:sp>
      <p:sp>
        <p:nvSpPr>
          <p:cNvPr id="17417" name="Text Box 9">
            <a:extLst>
              <a:ext uri="{FF2B5EF4-FFF2-40B4-BE49-F238E27FC236}">
                <a16:creationId xmlns:a16="http://schemas.microsoft.com/office/drawing/2014/main" id="{44A1BF3F-1919-4A5E-9B2F-FF67EE5FA83D}"/>
              </a:ext>
            </a:extLst>
          </p:cNvPr>
          <p:cNvSpPr txBox="1">
            <a:spLocks noChangeArrowheads="1"/>
          </p:cNvSpPr>
          <p:nvPr/>
        </p:nvSpPr>
        <p:spPr bwMode="auto">
          <a:xfrm>
            <a:off x="504825" y="2141538"/>
            <a:ext cx="2017713" cy="173990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000066"/>
                </a:solidFill>
                <a:effectLst>
                  <a:outerShdw blurRad="38100" dist="38100" dir="2700000" algn="tl">
                    <a:srgbClr val="C0C0C0"/>
                  </a:outerShdw>
                </a:effectLst>
                <a:latin typeface="Arial" charset="0"/>
              </a:rPr>
              <a:t>Distance from Earth</a:t>
            </a:r>
          </a:p>
        </p:txBody>
      </p:sp>
      <p:sp>
        <p:nvSpPr>
          <p:cNvPr id="22537" name="Text Box 10">
            <a:extLst>
              <a:ext uri="{FF2B5EF4-FFF2-40B4-BE49-F238E27FC236}">
                <a16:creationId xmlns:a16="http://schemas.microsoft.com/office/drawing/2014/main" id="{EF3314AE-3682-47CB-AFC6-0283ADE840DB}"/>
              </a:ext>
            </a:extLst>
          </p:cNvPr>
          <p:cNvSpPr txBox="1">
            <a:spLocks noChangeArrowheads="1"/>
          </p:cNvSpPr>
          <p:nvPr/>
        </p:nvSpPr>
        <p:spPr bwMode="auto">
          <a:xfrm>
            <a:off x="2470150" y="4489450"/>
            <a:ext cx="1525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a:solidFill>
                  <a:srgbClr val="000000"/>
                </a:solidFill>
              </a:rPr>
              <a:t>1.4 bya</a:t>
            </a:r>
          </a:p>
        </p:txBody>
      </p:sp>
      <p:sp>
        <p:nvSpPr>
          <p:cNvPr id="22538" name="Line 11">
            <a:extLst>
              <a:ext uri="{FF2B5EF4-FFF2-40B4-BE49-F238E27FC236}">
                <a16:creationId xmlns:a16="http://schemas.microsoft.com/office/drawing/2014/main" id="{6B538D1B-8031-4490-AC52-CB9ECAF859ED}"/>
              </a:ext>
            </a:extLst>
          </p:cNvPr>
          <p:cNvSpPr>
            <a:spLocks noChangeShapeType="1"/>
          </p:cNvSpPr>
          <p:nvPr/>
        </p:nvSpPr>
        <p:spPr bwMode="auto">
          <a:xfrm>
            <a:off x="8115300" y="4225925"/>
            <a:ext cx="0" cy="304800"/>
          </a:xfrm>
          <a:prstGeom prst="line">
            <a:avLst/>
          </a:prstGeom>
          <a:noFill/>
          <a:ln w="9207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9" name="Line 12">
            <a:extLst>
              <a:ext uri="{FF2B5EF4-FFF2-40B4-BE49-F238E27FC236}">
                <a16:creationId xmlns:a16="http://schemas.microsoft.com/office/drawing/2014/main" id="{968D155A-29DA-4E7D-AFCF-05E1839FDF38}"/>
              </a:ext>
            </a:extLst>
          </p:cNvPr>
          <p:cNvSpPr>
            <a:spLocks noChangeShapeType="1"/>
          </p:cNvSpPr>
          <p:nvPr/>
        </p:nvSpPr>
        <p:spPr bwMode="auto">
          <a:xfrm>
            <a:off x="4638675" y="4225925"/>
            <a:ext cx="0" cy="304800"/>
          </a:xfrm>
          <a:prstGeom prst="line">
            <a:avLst/>
          </a:prstGeom>
          <a:noFill/>
          <a:ln w="9207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0" name="Text Box 13">
            <a:extLst>
              <a:ext uri="{FF2B5EF4-FFF2-40B4-BE49-F238E27FC236}">
                <a16:creationId xmlns:a16="http://schemas.microsoft.com/office/drawing/2014/main" id="{120E4699-EE50-41B3-BBF2-5D95FC559B5D}"/>
              </a:ext>
            </a:extLst>
          </p:cNvPr>
          <p:cNvSpPr txBox="1">
            <a:spLocks noChangeArrowheads="1"/>
          </p:cNvSpPr>
          <p:nvPr/>
        </p:nvSpPr>
        <p:spPr bwMode="auto">
          <a:xfrm>
            <a:off x="7456488" y="4475163"/>
            <a:ext cx="13652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a:solidFill>
                  <a:srgbClr val="000000"/>
                </a:solidFill>
              </a:rPr>
              <a:t>today</a:t>
            </a:r>
          </a:p>
        </p:txBody>
      </p:sp>
      <p:grpSp>
        <p:nvGrpSpPr>
          <p:cNvPr id="3" name="Group 14">
            <a:extLst>
              <a:ext uri="{FF2B5EF4-FFF2-40B4-BE49-F238E27FC236}">
                <a16:creationId xmlns:a16="http://schemas.microsoft.com/office/drawing/2014/main" id="{7388D812-FB4F-4056-8722-590B040EAB1F}"/>
              </a:ext>
            </a:extLst>
          </p:cNvPr>
          <p:cNvGrpSpPr>
            <a:grpSpLocks/>
          </p:cNvGrpSpPr>
          <p:nvPr/>
        </p:nvGrpSpPr>
        <p:grpSpPr bwMode="auto">
          <a:xfrm>
            <a:off x="7673975" y="1219200"/>
            <a:ext cx="869950" cy="846138"/>
            <a:chOff x="4716" y="1591"/>
            <a:chExt cx="548" cy="533"/>
          </a:xfrm>
        </p:grpSpPr>
        <p:pic>
          <p:nvPicPr>
            <p:cNvPr id="22543" name="Picture 15" descr="Picture7">
              <a:extLst>
                <a:ext uri="{FF2B5EF4-FFF2-40B4-BE49-F238E27FC236}">
                  <a16:creationId xmlns:a16="http://schemas.microsoft.com/office/drawing/2014/main" id="{58EA7C1A-1ED7-4180-BE14-9B6FD9B824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9" y="1620"/>
              <a:ext cx="494"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4" name="Freeform 16">
              <a:extLst>
                <a:ext uri="{FF2B5EF4-FFF2-40B4-BE49-F238E27FC236}">
                  <a16:creationId xmlns:a16="http://schemas.microsoft.com/office/drawing/2014/main" id="{8FDCE812-26D7-4131-A97E-6F6205240ABE}"/>
                </a:ext>
              </a:extLst>
            </p:cNvPr>
            <p:cNvSpPr>
              <a:spLocks/>
            </p:cNvSpPr>
            <p:nvPr/>
          </p:nvSpPr>
          <p:spPr bwMode="auto">
            <a:xfrm>
              <a:off x="4722" y="1600"/>
              <a:ext cx="224" cy="212"/>
            </a:xfrm>
            <a:custGeom>
              <a:avLst/>
              <a:gdLst>
                <a:gd name="T0" fmla="*/ 18 w 224"/>
                <a:gd name="T1" fmla="*/ 267 h 206"/>
                <a:gd name="T2" fmla="*/ 56 w 224"/>
                <a:gd name="T3" fmla="*/ 166 h 206"/>
                <a:gd name="T4" fmla="*/ 68 w 224"/>
                <a:gd name="T5" fmla="*/ 145 h 206"/>
                <a:gd name="T6" fmla="*/ 82 w 224"/>
                <a:gd name="T7" fmla="*/ 123 h 206"/>
                <a:gd name="T8" fmla="*/ 94 w 224"/>
                <a:gd name="T9" fmla="*/ 115 h 206"/>
                <a:gd name="T10" fmla="*/ 112 w 224"/>
                <a:gd name="T11" fmla="*/ 92 h 206"/>
                <a:gd name="T12" fmla="*/ 176 w 224"/>
                <a:gd name="T13" fmla="*/ 47 h 206"/>
                <a:gd name="T14" fmla="*/ 200 w 224"/>
                <a:gd name="T15" fmla="*/ 35 h 206"/>
                <a:gd name="T16" fmla="*/ 212 w 224"/>
                <a:gd name="T17" fmla="*/ 31 h 206"/>
                <a:gd name="T18" fmla="*/ 164 w 224"/>
                <a:gd name="T19" fmla="*/ 0 h 206"/>
                <a:gd name="T20" fmla="*/ 44 w 224"/>
                <a:gd name="T21" fmla="*/ 2 h 206"/>
                <a:gd name="T22" fmla="*/ 12 w 224"/>
                <a:gd name="T23" fmla="*/ 10 h 206"/>
                <a:gd name="T24" fmla="*/ 6 w 224"/>
                <a:gd name="T25" fmla="*/ 12 h 206"/>
                <a:gd name="T26" fmla="*/ 0 w 224"/>
                <a:gd name="T27" fmla="*/ 39 h 206"/>
                <a:gd name="T28" fmla="*/ 10 w 224"/>
                <a:gd name="T29" fmla="*/ 134 h 206"/>
                <a:gd name="T30" fmla="*/ 14 w 224"/>
                <a:gd name="T31" fmla="*/ 183 h 206"/>
                <a:gd name="T32" fmla="*/ 18 w 224"/>
                <a:gd name="T33" fmla="*/ 267 h 2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4"/>
                <a:gd name="T52" fmla="*/ 0 h 206"/>
                <a:gd name="T53" fmla="*/ 224 w 224"/>
                <a:gd name="T54" fmla="*/ 206 h 2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4" h="206">
                  <a:moveTo>
                    <a:pt x="18" y="206"/>
                  </a:moveTo>
                  <a:cubicBezTo>
                    <a:pt x="27" y="179"/>
                    <a:pt x="36" y="148"/>
                    <a:pt x="56" y="128"/>
                  </a:cubicBezTo>
                  <a:cubicBezTo>
                    <a:pt x="59" y="120"/>
                    <a:pt x="61" y="117"/>
                    <a:pt x="68" y="112"/>
                  </a:cubicBezTo>
                  <a:cubicBezTo>
                    <a:pt x="72" y="107"/>
                    <a:pt x="77" y="100"/>
                    <a:pt x="82" y="96"/>
                  </a:cubicBezTo>
                  <a:cubicBezTo>
                    <a:pt x="86" y="93"/>
                    <a:pt x="94" y="88"/>
                    <a:pt x="94" y="88"/>
                  </a:cubicBezTo>
                  <a:cubicBezTo>
                    <a:pt x="96" y="81"/>
                    <a:pt x="105" y="74"/>
                    <a:pt x="112" y="72"/>
                  </a:cubicBezTo>
                  <a:cubicBezTo>
                    <a:pt x="119" y="62"/>
                    <a:pt x="163" y="42"/>
                    <a:pt x="176" y="38"/>
                  </a:cubicBezTo>
                  <a:cubicBezTo>
                    <a:pt x="184" y="35"/>
                    <a:pt x="192" y="30"/>
                    <a:pt x="200" y="26"/>
                  </a:cubicBezTo>
                  <a:cubicBezTo>
                    <a:pt x="204" y="24"/>
                    <a:pt x="212" y="22"/>
                    <a:pt x="212" y="22"/>
                  </a:cubicBezTo>
                  <a:cubicBezTo>
                    <a:pt x="224" y="5"/>
                    <a:pt x="174" y="2"/>
                    <a:pt x="164" y="0"/>
                  </a:cubicBezTo>
                  <a:cubicBezTo>
                    <a:pt x="124" y="1"/>
                    <a:pt x="84" y="0"/>
                    <a:pt x="44" y="2"/>
                  </a:cubicBezTo>
                  <a:cubicBezTo>
                    <a:pt x="33" y="2"/>
                    <a:pt x="22" y="7"/>
                    <a:pt x="12" y="10"/>
                  </a:cubicBezTo>
                  <a:cubicBezTo>
                    <a:pt x="10" y="11"/>
                    <a:pt x="6" y="12"/>
                    <a:pt x="6" y="12"/>
                  </a:cubicBezTo>
                  <a:cubicBezTo>
                    <a:pt x="4" y="18"/>
                    <a:pt x="0" y="30"/>
                    <a:pt x="0" y="30"/>
                  </a:cubicBezTo>
                  <a:cubicBezTo>
                    <a:pt x="2" y="55"/>
                    <a:pt x="7" y="79"/>
                    <a:pt x="10" y="104"/>
                  </a:cubicBezTo>
                  <a:cubicBezTo>
                    <a:pt x="12" y="117"/>
                    <a:pt x="14" y="142"/>
                    <a:pt x="14" y="142"/>
                  </a:cubicBezTo>
                  <a:cubicBezTo>
                    <a:pt x="15" y="159"/>
                    <a:pt x="18" y="187"/>
                    <a:pt x="18" y="206"/>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5" name="Freeform 17">
              <a:extLst>
                <a:ext uri="{FF2B5EF4-FFF2-40B4-BE49-F238E27FC236}">
                  <a16:creationId xmlns:a16="http://schemas.microsoft.com/office/drawing/2014/main" id="{E76DBD4C-2717-4B39-B0EA-911234DA9AE3}"/>
                </a:ext>
              </a:extLst>
            </p:cNvPr>
            <p:cNvSpPr>
              <a:spLocks/>
            </p:cNvSpPr>
            <p:nvPr/>
          </p:nvSpPr>
          <p:spPr bwMode="auto">
            <a:xfrm rot="5130537">
              <a:off x="5024" y="1600"/>
              <a:ext cx="224" cy="206"/>
            </a:xfrm>
            <a:custGeom>
              <a:avLst/>
              <a:gdLst>
                <a:gd name="T0" fmla="*/ 18 w 224"/>
                <a:gd name="T1" fmla="*/ 206 h 206"/>
                <a:gd name="T2" fmla="*/ 56 w 224"/>
                <a:gd name="T3" fmla="*/ 128 h 206"/>
                <a:gd name="T4" fmla="*/ 68 w 224"/>
                <a:gd name="T5" fmla="*/ 112 h 206"/>
                <a:gd name="T6" fmla="*/ 82 w 224"/>
                <a:gd name="T7" fmla="*/ 96 h 206"/>
                <a:gd name="T8" fmla="*/ 94 w 224"/>
                <a:gd name="T9" fmla="*/ 88 h 206"/>
                <a:gd name="T10" fmla="*/ 112 w 224"/>
                <a:gd name="T11" fmla="*/ 72 h 206"/>
                <a:gd name="T12" fmla="*/ 176 w 224"/>
                <a:gd name="T13" fmla="*/ 38 h 206"/>
                <a:gd name="T14" fmla="*/ 200 w 224"/>
                <a:gd name="T15" fmla="*/ 26 h 206"/>
                <a:gd name="T16" fmla="*/ 212 w 224"/>
                <a:gd name="T17" fmla="*/ 22 h 206"/>
                <a:gd name="T18" fmla="*/ 164 w 224"/>
                <a:gd name="T19" fmla="*/ 0 h 206"/>
                <a:gd name="T20" fmla="*/ 44 w 224"/>
                <a:gd name="T21" fmla="*/ 2 h 206"/>
                <a:gd name="T22" fmla="*/ 12 w 224"/>
                <a:gd name="T23" fmla="*/ 10 h 206"/>
                <a:gd name="T24" fmla="*/ 6 w 224"/>
                <a:gd name="T25" fmla="*/ 12 h 206"/>
                <a:gd name="T26" fmla="*/ 0 w 224"/>
                <a:gd name="T27" fmla="*/ 30 h 206"/>
                <a:gd name="T28" fmla="*/ 10 w 224"/>
                <a:gd name="T29" fmla="*/ 104 h 206"/>
                <a:gd name="T30" fmla="*/ 14 w 224"/>
                <a:gd name="T31" fmla="*/ 142 h 206"/>
                <a:gd name="T32" fmla="*/ 18 w 224"/>
                <a:gd name="T33" fmla="*/ 206 h 2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4"/>
                <a:gd name="T52" fmla="*/ 0 h 206"/>
                <a:gd name="T53" fmla="*/ 224 w 224"/>
                <a:gd name="T54" fmla="*/ 206 h 2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4" h="206">
                  <a:moveTo>
                    <a:pt x="18" y="206"/>
                  </a:moveTo>
                  <a:cubicBezTo>
                    <a:pt x="27" y="179"/>
                    <a:pt x="36" y="148"/>
                    <a:pt x="56" y="128"/>
                  </a:cubicBezTo>
                  <a:cubicBezTo>
                    <a:pt x="59" y="120"/>
                    <a:pt x="61" y="117"/>
                    <a:pt x="68" y="112"/>
                  </a:cubicBezTo>
                  <a:cubicBezTo>
                    <a:pt x="72" y="107"/>
                    <a:pt x="77" y="100"/>
                    <a:pt x="82" y="96"/>
                  </a:cubicBezTo>
                  <a:cubicBezTo>
                    <a:pt x="86" y="93"/>
                    <a:pt x="94" y="88"/>
                    <a:pt x="94" y="88"/>
                  </a:cubicBezTo>
                  <a:cubicBezTo>
                    <a:pt x="96" y="81"/>
                    <a:pt x="105" y="74"/>
                    <a:pt x="112" y="72"/>
                  </a:cubicBezTo>
                  <a:cubicBezTo>
                    <a:pt x="119" y="62"/>
                    <a:pt x="163" y="42"/>
                    <a:pt x="176" y="38"/>
                  </a:cubicBezTo>
                  <a:cubicBezTo>
                    <a:pt x="184" y="35"/>
                    <a:pt x="192" y="30"/>
                    <a:pt x="200" y="26"/>
                  </a:cubicBezTo>
                  <a:cubicBezTo>
                    <a:pt x="204" y="24"/>
                    <a:pt x="212" y="22"/>
                    <a:pt x="212" y="22"/>
                  </a:cubicBezTo>
                  <a:cubicBezTo>
                    <a:pt x="224" y="5"/>
                    <a:pt x="174" y="2"/>
                    <a:pt x="164" y="0"/>
                  </a:cubicBezTo>
                  <a:cubicBezTo>
                    <a:pt x="124" y="1"/>
                    <a:pt x="84" y="0"/>
                    <a:pt x="44" y="2"/>
                  </a:cubicBezTo>
                  <a:cubicBezTo>
                    <a:pt x="33" y="2"/>
                    <a:pt x="22" y="7"/>
                    <a:pt x="12" y="10"/>
                  </a:cubicBezTo>
                  <a:cubicBezTo>
                    <a:pt x="10" y="11"/>
                    <a:pt x="6" y="12"/>
                    <a:pt x="6" y="12"/>
                  </a:cubicBezTo>
                  <a:cubicBezTo>
                    <a:pt x="4" y="18"/>
                    <a:pt x="0" y="30"/>
                    <a:pt x="0" y="30"/>
                  </a:cubicBezTo>
                  <a:cubicBezTo>
                    <a:pt x="2" y="55"/>
                    <a:pt x="7" y="79"/>
                    <a:pt x="10" y="104"/>
                  </a:cubicBezTo>
                  <a:cubicBezTo>
                    <a:pt x="12" y="117"/>
                    <a:pt x="14" y="142"/>
                    <a:pt x="14" y="142"/>
                  </a:cubicBezTo>
                  <a:cubicBezTo>
                    <a:pt x="15" y="159"/>
                    <a:pt x="18" y="187"/>
                    <a:pt x="18" y="206"/>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6" name="Freeform 18">
              <a:extLst>
                <a:ext uri="{FF2B5EF4-FFF2-40B4-BE49-F238E27FC236}">
                  <a16:creationId xmlns:a16="http://schemas.microsoft.com/office/drawing/2014/main" id="{EA6580CA-127B-4950-A17A-5F9F9AE6244F}"/>
                </a:ext>
              </a:extLst>
            </p:cNvPr>
            <p:cNvSpPr>
              <a:spLocks/>
            </p:cNvSpPr>
            <p:nvPr/>
          </p:nvSpPr>
          <p:spPr bwMode="auto">
            <a:xfrm rot="-5529664">
              <a:off x="4710" y="1906"/>
              <a:ext cx="224" cy="212"/>
            </a:xfrm>
            <a:custGeom>
              <a:avLst/>
              <a:gdLst>
                <a:gd name="T0" fmla="*/ 18 w 224"/>
                <a:gd name="T1" fmla="*/ 267 h 206"/>
                <a:gd name="T2" fmla="*/ 56 w 224"/>
                <a:gd name="T3" fmla="*/ 166 h 206"/>
                <a:gd name="T4" fmla="*/ 68 w 224"/>
                <a:gd name="T5" fmla="*/ 145 h 206"/>
                <a:gd name="T6" fmla="*/ 82 w 224"/>
                <a:gd name="T7" fmla="*/ 123 h 206"/>
                <a:gd name="T8" fmla="*/ 94 w 224"/>
                <a:gd name="T9" fmla="*/ 115 h 206"/>
                <a:gd name="T10" fmla="*/ 112 w 224"/>
                <a:gd name="T11" fmla="*/ 92 h 206"/>
                <a:gd name="T12" fmla="*/ 176 w 224"/>
                <a:gd name="T13" fmla="*/ 47 h 206"/>
                <a:gd name="T14" fmla="*/ 200 w 224"/>
                <a:gd name="T15" fmla="*/ 35 h 206"/>
                <a:gd name="T16" fmla="*/ 212 w 224"/>
                <a:gd name="T17" fmla="*/ 31 h 206"/>
                <a:gd name="T18" fmla="*/ 164 w 224"/>
                <a:gd name="T19" fmla="*/ 0 h 206"/>
                <a:gd name="T20" fmla="*/ 44 w 224"/>
                <a:gd name="T21" fmla="*/ 2 h 206"/>
                <a:gd name="T22" fmla="*/ 12 w 224"/>
                <a:gd name="T23" fmla="*/ 10 h 206"/>
                <a:gd name="T24" fmla="*/ 6 w 224"/>
                <a:gd name="T25" fmla="*/ 12 h 206"/>
                <a:gd name="T26" fmla="*/ 0 w 224"/>
                <a:gd name="T27" fmla="*/ 39 h 206"/>
                <a:gd name="T28" fmla="*/ 10 w 224"/>
                <a:gd name="T29" fmla="*/ 134 h 206"/>
                <a:gd name="T30" fmla="*/ 14 w 224"/>
                <a:gd name="T31" fmla="*/ 183 h 206"/>
                <a:gd name="T32" fmla="*/ 18 w 224"/>
                <a:gd name="T33" fmla="*/ 267 h 2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4"/>
                <a:gd name="T52" fmla="*/ 0 h 206"/>
                <a:gd name="T53" fmla="*/ 224 w 224"/>
                <a:gd name="T54" fmla="*/ 206 h 2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4" h="206">
                  <a:moveTo>
                    <a:pt x="18" y="206"/>
                  </a:moveTo>
                  <a:cubicBezTo>
                    <a:pt x="27" y="179"/>
                    <a:pt x="36" y="148"/>
                    <a:pt x="56" y="128"/>
                  </a:cubicBezTo>
                  <a:cubicBezTo>
                    <a:pt x="59" y="120"/>
                    <a:pt x="61" y="117"/>
                    <a:pt x="68" y="112"/>
                  </a:cubicBezTo>
                  <a:cubicBezTo>
                    <a:pt x="72" y="107"/>
                    <a:pt x="77" y="100"/>
                    <a:pt x="82" y="96"/>
                  </a:cubicBezTo>
                  <a:cubicBezTo>
                    <a:pt x="86" y="93"/>
                    <a:pt x="94" y="88"/>
                    <a:pt x="94" y="88"/>
                  </a:cubicBezTo>
                  <a:cubicBezTo>
                    <a:pt x="96" y="81"/>
                    <a:pt x="105" y="74"/>
                    <a:pt x="112" y="72"/>
                  </a:cubicBezTo>
                  <a:cubicBezTo>
                    <a:pt x="119" y="62"/>
                    <a:pt x="163" y="42"/>
                    <a:pt x="176" y="38"/>
                  </a:cubicBezTo>
                  <a:cubicBezTo>
                    <a:pt x="184" y="35"/>
                    <a:pt x="192" y="30"/>
                    <a:pt x="200" y="26"/>
                  </a:cubicBezTo>
                  <a:cubicBezTo>
                    <a:pt x="204" y="24"/>
                    <a:pt x="212" y="22"/>
                    <a:pt x="212" y="22"/>
                  </a:cubicBezTo>
                  <a:cubicBezTo>
                    <a:pt x="224" y="5"/>
                    <a:pt x="174" y="2"/>
                    <a:pt x="164" y="0"/>
                  </a:cubicBezTo>
                  <a:cubicBezTo>
                    <a:pt x="124" y="1"/>
                    <a:pt x="84" y="0"/>
                    <a:pt x="44" y="2"/>
                  </a:cubicBezTo>
                  <a:cubicBezTo>
                    <a:pt x="33" y="2"/>
                    <a:pt x="22" y="7"/>
                    <a:pt x="12" y="10"/>
                  </a:cubicBezTo>
                  <a:cubicBezTo>
                    <a:pt x="10" y="11"/>
                    <a:pt x="6" y="12"/>
                    <a:pt x="6" y="12"/>
                  </a:cubicBezTo>
                  <a:cubicBezTo>
                    <a:pt x="4" y="18"/>
                    <a:pt x="0" y="30"/>
                    <a:pt x="0" y="30"/>
                  </a:cubicBezTo>
                  <a:cubicBezTo>
                    <a:pt x="2" y="55"/>
                    <a:pt x="7" y="79"/>
                    <a:pt x="10" y="104"/>
                  </a:cubicBezTo>
                  <a:cubicBezTo>
                    <a:pt x="12" y="117"/>
                    <a:pt x="14" y="142"/>
                    <a:pt x="14" y="142"/>
                  </a:cubicBezTo>
                  <a:cubicBezTo>
                    <a:pt x="15" y="159"/>
                    <a:pt x="18" y="187"/>
                    <a:pt x="18" y="206"/>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7" name="Freeform 19">
              <a:extLst>
                <a:ext uri="{FF2B5EF4-FFF2-40B4-BE49-F238E27FC236}">
                  <a16:creationId xmlns:a16="http://schemas.microsoft.com/office/drawing/2014/main" id="{1A850C37-A80B-430F-B430-269533AF8295}"/>
                </a:ext>
              </a:extLst>
            </p:cNvPr>
            <p:cNvSpPr>
              <a:spLocks/>
            </p:cNvSpPr>
            <p:nvPr/>
          </p:nvSpPr>
          <p:spPr bwMode="auto">
            <a:xfrm rot="10407071">
              <a:off x="5025" y="1898"/>
              <a:ext cx="239" cy="214"/>
            </a:xfrm>
            <a:custGeom>
              <a:avLst/>
              <a:gdLst>
                <a:gd name="T0" fmla="*/ 31 w 224"/>
                <a:gd name="T1" fmla="*/ 290 h 206"/>
                <a:gd name="T2" fmla="*/ 101 w 224"/>
                <a:gd name="T3" fmla="*/ 180 h 206"/>
                <a:gd name="T4" fmla="*/ 123 w 224"/>
                <a:gd name="T5" fmla="*/ 158 h 206"/>
                <a:gd name="T6" fmla="*/ 147 w 224"/>
                <a:gd name="T7" fmla="*/ 136 h 206"/>
                <a:gd name="T8" fmla="*/ 169 w 224"/>
                <a:gd name="T9" fmla="*/ 124 h 206"/>
                <a:gd name="T10" fmla="*/ 202 w 224"/>
                <a:gd name="T11" fmla="*/ 101 h 206"/>
                <a:gd name="T12" fmla="*/ 314 w 224"/>
                <a:gd name="T13" fmla="*/ 55 h 206"/>
                <a:gd name="T14" fmla="*/ 356 w 224"/>
                <a:gd name="T15" fmla="*/ 35 h 206"/>
                <a:gd name="T16" fmla="*/ 379 w 224"/>
                <a:gd name="T17" fmla="*/ 31 h 206"/>
                <a:gd name="T18" fmla="*/ 293 w 224"/>
                <a:gd name="T19" fmla="*/ 0 h 206"/>
                <a:gd name="T20" fmla="*/ 79 w 224"/>
                <a:gd name="T21" fmla="*/ 2 h 206"/>
                <a:gd name="T22" fmla="*/ 21 w 224"/>
                <a:gd name="T23" fmla="*/ 10 h 206"/>
                <a:gd name="T24" fmla="*/ 6 w 224"/>
                <a:gd name="T25" fmla="*/ 12 h 206"/>
                <a:gd name="T26" fmla="*/ 0 w 224"/>
                <a:gd name="T27" fmla="*/ 39 h 206"/>
                <a:gd name="T28" fmla="*/ 19 w 224"/>
                <a:gd name="T29" fmla="*/ 146 h 206"/>
                <a:gd name="T30" fmla="*/ 23 w 224"/>
                <a:gd name="T31" fmla="*/ 200 h 206"/>
                <a:gd name="T32" fmla="*/ 31 w 224"/>
                <a:gd name="T33" fmla="*/ 290 h 2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4"/>
                <a:gd name="T52" fmla="*/ 0 h 206"/>
                <a:gd name="T53" fmla="*/ 224 w 224"/>
                <a:gd name="T54" fmla="*/ 206 h 2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4" h="206">
                  <a:moveTo>
                    <a:pt x="18" y="206"/>
                  </a:moveTo>
                  <a:cubicBezTo>
                    <a:pt x="27" y="179"/>
                    <a:pt x="36" y="148"/>
                    <a:pt x="56" y="128"/>
                  </a:cubicBezTo>
                  <a:cubicBezTo>
                    <a:pt x="59" y="120"/>
                    <a:pt x="61" y="117"/>
                    <a:pt x="68" y="112"/>
                  </a:cubicBezTo>
                  <a:cubicBezTo>
                    <a:pt x="72" y="107"/>
                    <a:pt x="77" y="100"/>
                    <a:pt x="82" y="96"/>
                  </a:cubicBezTo>
                  <a:cubicBezTo>
                    <a:pt x="86" y="93"/>
                    <a:pt x="94" y="88"/>
                    <a:pt x="94" y="88"/>
                  </a:cubicBezTo>
                  <a:cubicBezTo>
                    <a:pt x="96" y="81"/>
                    <a:pt x="105" y="74"/>
                    <a:pt x="112" y="72"/>
                  </a:cubicBezTo>
                  <a:cubicBezTo>
                    <a:pt x="119" y="62"/>
                    <a:pt x="163" y="42"/>
                    <a:pt x="176" y="38"/>
                  </a:cubicBezTo>
                  <a:cubicBezTo>
                    <a:pt x="184" y="35"/>
                    <a:pt x="192" y="30"/>
                    <a:pt x="200" y="26"/>
                  </a:cubicBezTo>
                  <a:cubicBezTo>
                    <a:pt x="204" y="24"/>
                    <a:pt x="212" y="22"/>
                    <a:pt x="212" y="22"/>
                  </a:cubicBezTo>
                  <a:cubicBezTo>
                    <a:pt x="224" y="5"/>
                    <a:pt x="174" y="2"/>
                    <a:pt x="164" y="0"/>
                  </a:cubicBezTo>
                  <a:cubicBezTo>
                    <a:pt x="124" y="1"/>
                    <a:pt x="84" y="0"/>
                    <a:pt x="44" y="2"/>
                  </a:cubicBezTo>
                  <a:cubicBezTo>
                    <a:pt x="33" y="2"/>
                    <a:pt x="22" y="7"/>
                    <a:pt x="12" y="10"/>
                  </a:cubicBezTo>
                  <a:cubicBezTo>
                    <a:pt x="10" y="11"/>
                    <a:pt x="6" y="12"/>
                    <a:pt x="6" y="12"/>
                  </a:cubicBezTo>
                  <a:cubicBezTo>
                    <a:pt x="4" y="18"/>
                    <a:pt x="0" y="30"/>
                    <a:pt x="0" y="30"/>
                  </a:cubicBezTo>
                  <a:cubicBezTo>
                    <a:pt x="2" y="55"/>
                    <a:pt x="7" y="79"/>
                    <a:pt x="10" y="104"/>
                  </a:cubicBezTo>
                  <a:cubicBezTo>
                    <a:pt x="12" y="117"/>
                    <a:pt x="14" y="142"/>
                    <a:pt x="14" y="142"/>
                  </a:cubicBezTo>
                  <a:cubicBezTo>
                    <a:pt x="15" y="159"/>
                    <a:pt x="18" y="187"/>
                    <a:pt x="18" y="206"/>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2542" name="Text Box 21">
            <a:extLst>
              <a:ext uri="{FF2B5EF4-FFF2-40B4-BE49-F238E27FC236}">
                <a16:creationId xmlns:a16="http://schemas.microsoft.com/office/drawing/2014/main" id="{04BCBD77-D75F-4BF0-ABF2-B03A51464D17}"/>
              </a:ext>
            </a:extLst>
          </p:cNvPr>
          <p:cNvSpPr txBox="1">
            <a:spLocks noChangeArrowheads="1"/>
          </p:cNvSpPr>
          <p:nvPr/>
        </p:nvSpPr>
        <p:spPr bwMode="auto">
          <a:xfrm>
            <a:off x="365125" y="5486400"/>
            <a:ext cx="83216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Unless the earth captured the moon sometime in the last billion years, it cannot be that old.  No mechanism has been identified for the earth to have captured it.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wipe(right)">
                                      <p:cBhvr>
                                        <p:cTn id="7" dur="1000"/>
                                        <p:tgtEl>
                                          <p:spTgt spid="17411"/>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nodeType="afterGroup">
                            <p:stCondLst>
                              <p:cond delay="2000"/>
                            </p:stCondLst>
                            <p:childTnLst>
                              <p:par>
                                <p:cTn id="13" presetID="0" presetClass="path" presetSubtype="0" accel="50000" decel="50000" fill="hold" nodeType="afterEffect">
                                  <p:stCondLst>
                                    <p:cond delay="0"/>
                                  </p:stCondLst>
                                  <p:childTnLst>
                                    <p:animMotion origin="layout" path="M 4.44444E-6 -2.83237E-6 C -0.08889 0.01249 -0.17917 0.01573 -0.26823 0.01711 C -0.29497 0.0222 -0.32188 0.0259 -0.34879 0.0289 C -0.35973 0.03307 -0.37118 0.03422 -0.38247 0.03677 C -0.39341 0.03908 -0.40521 0.04393 -0.41598 0.04786 C -0.42084 0.05411 -0.42743 0.05526 -0.43421 0.05781 C -0.43594 0.05827 -0.43768 0.05896 -0.43941 0.05966 C -0.44098 0.06035 -0.44445 0.06151 -0.44445 0.06174 C -0.454 0.07353 -0.43716 0.05411 -0.45764 0.06937 C -0.4625 0.07307 -0.46667 0.077 -0.47101 0.08093 C -0.47848 0.0874 -0.47691 0.0948 -0.48646 0.09827 C -0.49167 0.10821 -0.50226 0.11723 -0.50973 0.12532 C -0.5132 0.13781 -0.51789 0.15006 -0.52153 0.16208 C -0.52743 0.18197 -0.5316 0.20347 -0.54497 0.21827 C -0.54966 0.23468 -0.54948 0.25179 -0.55313 0.26867 C -0.55365 0.27122 -0.55434 0.27376 -0.55487 0.2763 C -0.55539 0.27885 -0.5566 0.28393 -0.5566 0.28416 C -0.55868 0.32116 -0.5566 0.30521 -0.56164 0.33434 C -0.56233 0.33919 -0.56806 0.36162 -0.56493 0.36162 " pathEditMode="relative" rAng="0" ptsTypes="ffffffffffffffffffA">
                                      <p:cBhvr>
                                        <p:cTn id="14" dur="2000" fill="hold"/>
                                        <p:tgtEl>
                                          <p:spTgt spid="3"/>
                                        </p:tgtEl>
                                        <p:attrNameLst>
                                          <p:attrName>ppt_x</p:attrName>
                                          <p:attrName>ppt_y</p:attrName>
                                        </p:attrNameLst>
                                      </p:cBhvr>
                                      <p:rCtr x="-28403" y="180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CB5DD808-7BE6-4BEB-A849-E971EA70DD74}"/>
              </a:ext>
            </a:extLst>
          </p:cNvPr>
          <p:cNvSpPr>
            <a:spLocks noGrp="1" noChangeArrowheads="1"/>
          </p:cNvSpPr>
          <p:nvPr>
            <p:ph type="title"/>
          </p:nvPr>
        </p:nvSpPr>
        <p:spPr/>
        <p:txBody>
          <a:bodyPr/>
          <a:lstStyle/>
          <a:p>
            <a:r>
              <a:rPr lang="en-US" altLang="en-US" dirty="0"/>
              <a:t>Evidences for a young universe</a:t>
            </a:r>
          </a:p>
        </p:txBody>
      </p:sp>
      <p:pic>
        <p:nvPicPr>
          <p:cNvPr id="35845" name="Picture 5" descr="Humphreys - planet tilts">
            <a:extLst>
              <a:ext uri="{FF2B5EF4-FFF2-40B4-BE49-F238E27FC236}">
                <a16:creationId xmlns:a16="http://schemas.microsoft.com/office/drawing/2014/main" id="{F6A5910C-2278-4B36-ABE1-326E6ABEDC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819400"/>
            <a:ext cx="3562350" cy="1933575"/>
          </a:xfrm>
          <a:prstGeom prst="rect">
            <a:avLst/>
          </a:prstGeom>
          <a:noFill/>
          <a:extLst>
            <a:ext uri="{909E8E84-426E-40DD-AFC4-6F175D3DCCD1}">
              <a14:hiddenFill xmlns:a14="http://schemas.microsoft.com/office/drawing/2010/main">
                <a:solidFill>
                  <a:srgbClr val="FFFFFF"/>
                </a:solidFill>
              </a14:hiddenFill>
            </a:ext>
          </a:extLst>
        </p:spPr>
      </p:pic>
      <p:sp>
        <p:nvSpPr>
          <p:cNvPr id="35843" name="Rectangle 3">
            <a:extLst>
              <a:ext uri="{FF2B5EF4-FFF2-40B4-BE49-F238E27FC236}">
                <a16:creationId xmlns:a16="http://schemas.microsoft.com/office/drawing/2014/main" id="{1E581B94-22CC-4424-AC0B-675790291E0E}"/>
              </a:ext>
            </a:extLst>
          </p:cNvPr>
          <p:cNvSpPr>
            <a:spLocks noGrp="1" noChangeArrowheads="1"/>
          </p:cNvSpPr>
          <p:nvPr>
            <p:ph type="body" idx="1"/>
          </p:nvPr>
        </p:nvSpPr>
        <p:spPr/>
        <p:txBody>
          <a:bodyPr>
            <a:normAutofit/>
          </a:bodyPr>
          <a:lstStyle/>
          <a:p>
            <a:pPr>
              <a:lnSpc>
                <a:spcPct val="80000"/>
              </a:lnSpc>
            </a:pPr>
            <a:r>
              <a:rPr lang="en-US" altLang="en-US" sz="3200" dirty="0"/>
              <a:t>Planet rotations don’t fit evolutionary theory</a:t>
            </a:r>
          </a:p>
          <a:p>
            <a:pPr>
              <a:lnSpc>
                <a:spcPct val="80000"/>
              </a:lnSpc>
            </a:pPr>
            <a:r>
              <a:rPr lang="en-US" altLang="en-US" sz="3200" dirty="0"/>
              <a:t>Sun rotates ‘too slow’</a:t>
            </a:r>
          </a:p>
          <a:p>
            <a:pPr>
              <a:lnSpc>
                <a:spcPct val="80000"/>
              </a:lnSpc>
            </a:pPr>
            <a:r>
              <a:rPr lang="en-US" altLang="en-US" sz="3200" dirty="0"/>
              <a:t>Planets orbiting other stars don’t fit evolution theory (too big/too close)</a:t>
            </a:r>
          </a:p>
          <a:p>
            <a:pPr>
              <a:lnSpc>
                <a:spcPct val="80000"/>
              </a:lnSpc>
            </a:pPr>
            <a:endParaRPr lang="en-US"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checkerboard(across)">
                                      <p:cBhvr>
                                        <p:cTn id="7" dur="500"/>
                                        <p:tgtEl>
                                          <p:spTgt spid="3584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5845"/>
                                        </p:tgtEl>
                                        <p:attrNameLst>
                                          <p:attrName>style.visibility</p:attrName>
                                        </p:attrNameLst>
                                      </p:cBhvr>
                                      <p:to>
                                        <p:strVal val="visible"/>
                                      </p:to>
                                    </p:set>
                                    <p:animEffect transition="in" filter="checkerboard(across)">
                                      <p:cBhvr>
                                        <p:cTn id="10" dur="500"/>
                                        <p:tgtEl>
                                          <p:spTgt spid="3584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5843">
                                            <p:txEl>
                                              <p:pRg st="1" end="1"/>
                                            </p:txEl>
                                          </p:spTgt>
                                        </p:tgtEl>
                                        <p:attrNameLst>
                                          <p:attrName>style.visibility</p:attrName>
                                        </p:attrNameLst>
                                      </p:cBhvr>
                                      <p:to>
                                        <p:strVal val="visible"/>
                                      </p:to>
                                    </p:set>
                                    <p:animEffect transition="in" filter="checkerboard(across)">
                                      <p:cBhvr>
                                        <p:cTn id="15" dur="500"/>
                                        <p:tgtEl>
                                          <p:spTgt spid="35843">
                                            <p:txEl>
                                              <p:pRg st="1" end="1"/>
                                            </p:txEl>
                                          </p:spTgt>
                                        </p:tgtEl>
                                      </p:cBhvr>
                                    </p:animEffect>
                                  </p:childTnLst>
                                </p:cTn>
                              </p:par>
                              <p:par>
                                <p:cTn id="16" presetID="5" presetClass="exit" presetSubtype="10" fill="hold" nodeType="withEffect">
                                  <p:stCondLst>
                                    <p:cond delay="0"/>
                                  </p:stCondLst>
                                  <p:childTnLst>
                                    <p:animEffect transition="out" filter="checkerboard(across)">
                                      <p:cBhvr>
                                        <p:cTn id="17" dur="500"/>
                                        <p:tgtEl>
                                          <p:spTgt spid="35845"/>
                                        </p:tgtEl>
                                      </p:cBhvr>
                                    </p:animEffect>
                                    <p:set>
                                      <p:cBhvr>
                                        <p:cTn id="18" dur="1" fill="hold">
                                          <p:stCondLst>
                                            <p:cond delay="499"/>
                                          </p:stCondLst>
                                        </p:cTn>
                                        <p:tgtEl>
                                          <p:spTgt spid="35845"/>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5843">
                                            <p:txEl>
                                              <p:pRg st="2" end="2"/>
                                            </p:txEl>
                                          </p:spTgt>
                                        </p:tgtEl>
                                        <p:attrNameLst>
                                          <p:attrName>style.visibility</p:attrName>
                                        </p:attrNameLst>
                                      </p:cBhvr>
                                      <p:to>
                                        <p:strVal val="visible"/>
                                      </p:to>
                                    </p:set>
                                    <p:animEffect transition="in" filter="checkerboard(across)">
                                      <p:cBhvr>
                                        <p:cTn id="23" dur="500"/>
                                        <p:tgtEl>
                                          <p:spTgt spid="35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1B0797C-EC42-4D67-B2AE-B20B5E31507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CFC995BF-44C0-49B5-9C39-B1E55A69CB6A}" type="slidenum">
              <a:rPr lang="en-US" altLang="en-US" smtClean="0"/>
              <a:pPr eaLnBrk="1" hangingPunct="1">
                <a:defRPr/>
              </a:pPr>
              <a:t>19</a:t>
            </a:fld>
            <a:endParaRPr lang="en-US" altLang="en-US"/>
          </a:p>
        </p:txBody>
      </p:sp>
      <p:sp>
        <p:nvSpPr>
          <p:cNvPr id="20482" name="Rectangle 2">
            <a:extLst>
              <a:ext uri="{FF2B5EF4-FFF2-40B4-BE49-F238E27FC236}">
                <a16:creationId xmlns:a16="http://schemas.microsoft.com/office/drawing/2014/main" id="{2EF81923-11E3-4682-96D5-CC577422CC49}"/>
              </a:ext>
            </a:extLst>
          </p:cNvPr>
          <p:cNvSpPr>
            <a:spLocks noGrp="1" noChangeArrowheads="1"/>
          </p:cNvSpPr>
          <p:nvPr>
            <p:ph type="title"/>
          </p:nvPr>
        </p:nvSpPr>
        <p:spPr/>
        <p:txBody>
          <a:bodyPr/>
          <a:lstStyle/>
          <a:p>
            <a:pPr eaLnBrk="1" hangingPunct="1">
              <a:defRPr/>
            </a:pPr>
            <a:r>
              <a:rPr lang="en-US"/>
              <a:t>Universe too big to be young?</a:t>
            </a:r>
          </a:p>
        </p:txBody>
      </p:sp>
      <p:sp>
        <p:nvSpPr>
          <p:cNvPr id="20483" name="Rectangle 3">
            <a:extLst>
              <a:ext uri="{FF2B5EF4-FFF2-40B4-BE49-F238E27FC236}">
                <a16:creationId xmlns:a16="http://schemas.microsoft.com/office/drawing/2014/main" id="{08F8600D-5EEB-4F50-80AD-793F0D7AB271}"/>
              </a:ext>
            </a:extLst>
          </p:cNvPr>
          <p:cNvSpPr>
            <a:spLocks noGrp="1" noChangeArrowheads="1"/>
          </p:cNvSpPr>
          <p:nvPr>
            <p:ph type="body" idx="1"/>
          </p:nvPr>
        </p:nvSpPr>
        <p:spPr/>
        <p:txBody>
          <a:bodyPr>
            <a:normAutofit/>
          </a:bodyPr>
          <a:lstStyle/>
          <a:p>
            <a:pPr eaLnBrk="1" hangingPunct="1">
              <a:lnSpc>
                <a:spcPct val="90000"/>
              </a:lnSpc>
              <a:defRPr/>
            </a:pPr>
            <a:r>
              <a:rPr lang="en-US" sz="2800" dirty="0"/>
              <a:t>Big Bang Theory has it’s own distant starlight problem (called the Horizon Problem)</a:t>
            </a:r>
          </a:p>
          <a:p>
            <a:pPr lvl="1" eaLnBrk="1" hangingPunct="1">
              <a:lnSpc>
                <a:spcPct val="90000"/>
              </a:lnSpc>
              <a:defRPr/>
            </a:pPr>
            <a:r>
              <a:rPr lang="en-US" sz="2400" dirty="0"/>
              <a:t>Even supposed 14 billion years is not enough time for distant reaches of universe to come to the same temperature, but it is the same temperature!</a:t>
            </a:r>
          </a:p>
          <a:p>
            <a:pPr lvl="1" eaLnBrk="1" hangingPunct="1">
              <a:lnSpc>
                <a:spcPct val="90000"/>
              </a:lnSpc>
              <a:defRPr/>
            </a:pPr>
            <a:r>
              <a:rPr lang="en-US" sz="2400" dirty="0"/>
              <a:t>A theory called the inflation model to try to get around this has no evidence backing it up and is finding rejection even among Big Bang scientists</a:t>
            </a:r>
          </a:p>
          <a:p>
            <a:pPr lvl="1" eaLnBrk="1" hangingPunct="1">
              <a:lnSpc>
                <a:spcPct val="90000"/>
              </a:lnSpc>
              <a:defRPr/>
            </a:pPr>
            <a:r>
              <a:rPr lang="en-US" sz="2000" dirty="0">
                <a:hlinkClick r:id="rId2"/>
              </a:rPr>
              <a:t>http://www.answersingenesis.org/articles/tba/age-of-the-universe-1#in-depth</a:t>
            </a:r>
            <a:r>
              <a:rPr lang="en-US" sz="2000"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diamond(in)">
                                      <p:cBhvr>
                                        <p:cTn id="7" dur="500"/>
                                        <p:tgtEl>
                                          <p:spTgt spid="20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diamond(in)">
                                      <p:cBhvr>
                                        <p:cTn id="12" dur="500"/>
                                        <p:tgtEl>
                                          <p:spTgt spid="204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diamond(in)">
                                      <p:cBhvr>
                                        <p:cTn id="17" dur="500"/>
                                        <p:tgtEl>
                                          <p:spTgt spid="20483">
                                            <p:txEl>
                                              <p:pRg st="2" end="2"/>
                                            </p:txEl>
                                          </p:spTgt>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20483">
                                            <p:txEl>
                                              <p:pRg st="3" end="3"/>
                                            </p:txEl>
                                          </p:spTgt>
                                        </p:tgtEl>
                                        <p:attrNameLst>
                                          <p:attrName>style.visibility</p:attrName>
                                        </p:attrNameLst>
                                      </p:cBhvr>
                                      <p:to>
                                        <p:strVal val="visible"/>
                                      </p:to>
                                    </p:set>
                                    <p:animEffect transition="in" filter="diamond(in)">
                                      <p:cBhvr>
                                        <p:cTn id="20" dur="5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93827B6-88B0-4897-8798-B41D8A62B689}"/>
              </a:ext>
            </a:extLst>
          </p:cNvPr>
          <p:cNvSpPr>
            <a:spLocks noGrp="1" noChangeArrowheads="1"/>
          </p:cNvSpPr>
          <p:nvPr>
            <p:ph type="title"/>
          </p:nvPr>
        </p:nvSpPr>
        <p:spPr>
          <a:xfrm>
            <a:off x="457200" y="304800"/>
            <a:ext cx="8229600" cy="1066800"/>
          </a:xfrm>
        </p:spPr>
        <p:txBody>
          <a:bodyPr/>
          <a:lstStyle/>
          <a:p>
            <a:r>
              <a:rPr lang="en-US" altLang="en-US"/>
              <a:t>Astronomy related scripture</a:t>
            </a:r>
          </a:p>
        </p:txBody>
      </p:sp>
      <p:sp>
        <p:nvSpPr>
          <p:cNvPr id="3075" name="Rectangle 3">
            <a:extLst>
              <a:ext uri="{FF2B5EF4-FFF2-40B4-BE49-F238E27FC236}">
                <a16:creationId xmlns:a16="http://schemas.microsoft.com/office/drawing/2014/main" id="{98F405C9-23FA-418B-ABA7-57C5DDF9E68F}"/>
              </a:ext>
            </a:extLst>
          </p:cNvPr>
          <p:cNvSpPr>
            <a:spLocks noGrp="1" noChangeArrowheads="1"/>
          </p:cNvSpPr>
          <p:nvPr>
            <p:ph type="body" idx="1"/>
          </p:nvPr>
        </p:nvSpPr>
        <p:spPr>
          <a:xfrm>
            <a:off x="381000" y="1524000"/>
            <a:ext cx="8610600" cy="5181600"/>
          </a:xfrm>
        </p:spPr>
        <p:txBody>
          <a:bodyPr>
            <a:normAutofit lnSpcReduction="10000"/>
          </a:bodyPr>
          <a:lstStyle/>
          <a:p>
            <a:pPr>
              <a:lnSpc>
                <a:spcPct val="80000"/>
              </a:lnSpc>
            </a:pPr>
            <a:r>
              <a:rPr lang="en-US" altLang="en-US" sz="2000" dirty="0">
                <a:solidFill>
                  <a:schemeClr val="hlink"/>
                </a:solidFill>
              </a:rPr>
              <a:t>Genesis 1:14-16</a:t>
            </a:r>
            <a:br>
              <a:rPr lang="en-US" altLang="en-US" sz="2000" dirty="0">
                <a:solidFill>
                  <a:schemeClr val="hlink"/>
                </a:solidFill>
              </a:rPr>
            </a:br>
            <a:r>
              <a:rPr lang="en-US" altLang="en-US" sz="2000" dirty="0"/>
              <a:t>And God said, "Let there be lights in the expanse of the sky to separate the day from the night, and </a:t>
            </a:r>
            <a:r>
              <a:rPr lang="en-US" altLang="en-US" sz="2000" b="1" dirty="0"/>
              <a:t>let them serve as signs to mark seasons and days and years, and let them be lights in the expanse of the sky to give light on the earth</a:t>
            </a:r>
            <a:r>
              <a:rPr lang="en-US" altLang="en-US" sz="2000" dirty="0"/>
              <a:t>." And it was so. God made two great lights—the greater light to govern the day and the lesser light to govern the night. </a:t>
            </a:r>
            <a:r>
              <a:rPr lang="en-US" altLang="en-US" sz="2000" b="1" dirty="0"/>
              <a:t>He also made the stars</a:t>
            </a:r>
            <a:r>
              <a:rPr lang="en-US" altLang="en-US" sz="2000" dirty="0"/>
              <a:t>.</a:t>
            </a:r>
          </a:p>
          <a:p>
            <a:pPr>
              <a:lnSpc>
                <a:spcPct val="80000"/>
              </a:lnSpc>
            </a:pPr>
            <a:r>
              <a:rPr lang="en-US" altLang="en-US" sz="2000" dirty="0">
                <a:solidFill>
                  <a:schemeClr val="hlink"/>
                </a:solidFill>
              </a:rPr>
              <a:t>Genesis 15:5</a:t>
            </a:r>
            <a:br>
              <a:rPr lang="en-US" altLang="en-US" sz="2000" dirty="0"/>
            </a:br>
            <a:r>
              <a:rPr lang="en-US" altLang="en-US" sz="2000" dirty="0"/>
              <a:t>He took him outside and said, "Look up at the heavens and </a:t>
            </a:r>
            <a:r>
              <a:rPr lang="en-US" altLang="en-US" sz="2000" b="1" u="sng" dirty="0"/>
              <a:t>count the stars—if indeed you can count them</a:t>
            </a:r>
            <a:r>
              <a:rPr lang="en-US" altLang="en-US" sz="2000" dirty="0"/>
              <a:t>." Then he said to him, "So shall your offspring be.“</a:t>
            </a:r>
          </a:p>
          <a:p>
            <a:pPr>
              <a:lnSpc>
                <a:spcPct val="80000"/>
              </a:lnSpc>
            </a:pPr>
            <a:r>
              <a:rPr lang="en-US" altLang="en-US" sz="2000" b="1" dirty="0">
                <a:hlinkClick r:id="rId2"/>
              </a:rPr>
              <a:t>Job 26:7</a:t>
            </a:r>
            <a:br>
              <a:rPr lang="en-US" altLang="en-US" sz="2000" dirty="0"/>
            </a:br>
            <a:r>
              <a:rPr lang="en-US" altLang="en-US" sz="2000" dirty="0"/>
              <a:t>He </a:t>
            </a:r>
            <a:r>
              <a:rPr lang="en-US" altLang="en-US" sz="2000" dirty="0" err="1"/>
              <a:t>stretcheth</a:t>
            </a:r>
            <a:r>
              <a:rPr lang="en-US" altLang="en-US" sz="2000" dirty="0"/>
              <a:t> out the north over the empty place, and </a:t>
            </a:r>
            <a:r>
              <a:rPr lang="en-US" altLang="en-US" sz="2000" b="1" u="sng" dirty="0" err="1"/>
              <a:t>hangeth</a:t>
            </a:r>
            <a:r>
              <a:rPr lang="en-US" altLang="en-US" sz="2000" b="1" u="sng" dirty="0"/>
              <a:t> the earth upon nothing</a:t>
            </a:r>
            <a:r>
              <a:rPr lang="en-US" altLang="en-US" sz="2000" dirty="0"/>
              <a:t>. </a:t>
            </a:r>
          </a:p>
          <a:p>
            <a:pPr>
              <a:lnSpc>
                <a:spcPct val="80000"/>
              </a:lnSpc>
            </a:pPr>
            <a:r>
              <a:rPr lang="en-US" altLang="en-US" sz="2000" dirty="0">
                <a:solidFill>
                  <a:schemeClr val="hlink"/>
                </a:solidFill>
              </a:rPr>
              <a:t>Job 38 31-33</a:t>
            </a:r>
            <a:br>
              <a:rPr lang="en-US" altLang="en-US" sz="2000" dirty="0"/>
            </a:br>
            <a:r>
              <a:rPr lang="en-US" altLang="en-US" sz="2000" dirty="0"/>
              <a:t> "Can you bind the beautiful </a:t>
            </a:r>
            <a:r>
              <a:rPr lang="en-US" altLang="en-US" sz="2000" b="1" dirty="0"/>
              <a:t>Pleiades</a:t>
            </a:r>
            <a:r>
              <a:rPr lang="en-US" altLang="en-US" sz="2000" dirty="0"/>
              <a:t>?  Can you loose the cords of </a:t>
            </a:r>
            <a:r>
              <a:rPr lang="en-US" altLang="en-US" sz="2000" b="1" dirty="0"/>
              <a:t>Orion</a:t>
            </a:r>
            <a:r>
              <a:rPr lang="en-US" altLang="en-US" sz="2000" dirty="0"/>
              <a:t>?   Can you bring forth the constellations in their seasons or lead out the Bear with its cubs? (KJV </a:t>
            </a:r>
            <a:r>
              <a:rPr lang="en-US" altLang="en-US" sz="2000" b="1" dirty="0"/>
              <a:t>Arcturus</a:t>
            </a:r>
            <a:r>
              <a:rPr lang="en-US" altLang="en-US" sz="2000" dirty="0"/>
              <a:t> with his sons?)  Do you know </a:t>
            </a:r>
            <a:r>
              <a:rPr lang="en-US" altLang="en-US" sz="2000" b="1" dirty="0"/>
              <a:t>the laws of the heavens</a:t>
            </a:r>
            <a:r>
              <a:rPr lang="en-US" altLang="en-US" sz="2000" dirty="0"/>
              <a:t>?  Can you set up God's dominion over the earth?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a:extLst>
              <a:ext uri="{FF2B5EF4-FFF2-40B4-BE49-F238E27FC236}">
                <a16:creationId xmlns:a16="http://schemas.microsoft.com/office/drawing/2014/main" id="{42018F81-61A8-460C-93BC-64F64F26D6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953" t="8582" r="17352" b="6697"/>
          <a:stretch>
            <a:fillRect/>
          </a:stretch>
        </p:blipFill>
        <p:spPr bwMode="auto">
          <a:xfrm>
            <a:off x="3505200" y="4001294"/>
            <a:ext cx="3978275" cy="2711450"/>
          </a:xfrm>
          <a:prstGeom prst="rect">
            <a:avLst/>
          </a:prstGeom>
          <a:noFill/>
          <a:ln w="38100">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Rectangle 3">
            <a:extLst>
              <a:ext uri="{FF2B5EF4-FFF2-40B4-BE49-F238E27FC236}">
                <a16:creationId xmlns:a16="http://schemas.microsoft.com/office/drawing/2014/main" id="{89C97D0D-83D0-4C92-818A-D19525B57DEC}"/>
              </a:ext>
            </a:extLst>
          </p:cNvPr>
          <p:cNvSpPr>
            <a:spLocks noGrp="1" noChangeArrowheads="1"/>
          </p:cNvSpPr>
          <p:nvPr>
            <p:ph type="body" idx="1"/>
          </p:nvPr>
        </p:nvSpPr>
        <p:spPr>
          <a:xfrm>
            <a:off x="628650" y="1744345"/>
            <a:ext cx="7886700" cy="4351338"/>
          </a:xfrm>
        </p:spPr>
        <p:txBody>
          <a:bodyPr>
            <a:normAutofit lnSpcReduction="10000"/>
          </a:bodyPr>
          <a:lstStyle/>
          <a:p>
            <a:pPr>
              <a:lnSpc>
                <a:spcPct val="80000"/>
              </a:lnSpc>
            </a:pPr>
            <a:r>
              <a:rPr lang="en-US" altLang="en-US" sz="2400" dirty="0"/>
              <a:t>No population 3 stars – the kind of stars that evolutionary theory says should exist of only Helium, Hydrogen (and maybe Lithium?)</a:t>
            </a:r>
          </a:p>
          <a:p>
            <a:pPr>
              <a:lnSpc>
                <a:spcPct val="80000"/>
              </a:lnSpc>
            </a:pPr>
            <a:r>
              <a:rPr lang="en-US" altLang="en-US" sz="2400" dirty="0"/>
              <a:t>No old super nova remnants (oldest ones only thousands of years old, fits Biblical time scale, ex. Supernova that created Crab nebula, seen by Chinese in 1054 AD)</a:t>
            </a:r>
          </a:p>
          <a:p>
            <a:pPr>
              <a:lnSpc>
                <a:spcPct val="80000"/>
              </a:lnSpc>
            </a:pPr>
            <a:r>
              <a:rPr lang="en-US" altLang="en-US" sz="2400" dirty="0"/>
              <a:t>Uniform background radiation not only does not fit into Big Bang theory (horizon problem), in fact also indicates we are in the center</a:t>
            </a:r>
          </a:p>
          <a:p>
            <a:pPr lvl="1">
              <a:lnSpc>
                <a:spcPct val="80000"/>
              </a:lnSpc>
            </a:pPr>
            <a:r>
              <a:rPr lang="en-US" altLang="en-US" sz="2000" dirty="0"/>
              <a:t>Hubble himself admitted the universe looks like we are in the center</a:t>
            </a:r>
          </a:p>
          <a:p>
            <a:pPr>
              <a:lnSpc>
                <a:spcPct val="80000"/>
              </a:lnSpc>
            </a:pPr>
            <a:r>
              <a:rPr lang="en-US" altLang="en-US" sz="2400" dirty="0"/>
              <a:t>Companion galaxies with very different red shifts, contrary to big bang (see next slide)</a:t>
            </a:r>
          </a:p>
        </p:txBody>
      </p:sp>
      <p:sp>
        <p:nvSpPr>
          <p:cNvPr id="7170" name="Rectangle 2">
            <a:extLst>
              <a:ext uri="{FF2B5EF4-FFF2-40B4-BE49-F238E27FC236}">
                <a16:creationId xmlns:a16="http://schemas.microsoft.com/office/drawing/2014/main" id="{9FFABA93-0DB6-4757-ACAF-12E3DC4213C4}"/>
              </a:ext>
            </a:extLst>
          </p:cNvPr>
          <p:cNvSpPr>
            <a:spLocks noGrp="1" noChangeArrowheads="1"/>
          </p:cNvSpPr>
          <p:nvPr>
            <p:ph type="title"/>
          </p:nvPr>
        </p:nvSpPr>
        <p:spPr/>
        <p:txBody>
          <a:bodyPr/>
          <a:lstStyle/>
          <a:p>
            <a:r>
              <a:rPr lang="en-US" altLang="en-US"/>
              <a:t>Other astronomy items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linds(horizontal)">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blinds(horizontal)">
                                      <p:cBhvr>
                                        <p:cTn id="12" dur="500"/>
                                        <p:tgtEl>
                                          <p:spTgt spid="7171">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7172"/>
                                        </p:tgtEl>
                                        <p:attrNameLst>
                                          <p:attrName>style.visibility</p:attrName>
                                        </p:attrNameLst>
                                      </p:cBhvr>
                                      <p:to>
                                        <p:strVal val="visible"/>
                                      </p:to>
                                    </p:set>
                                    <p:animEffect transition="in" filter="dissolve">
                                      <p:cBhvr>
                                        <p:cTn id="15" dur="500"/>
                                        <p:tgtEl>
                                          <p:spTgt spid="717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171">
                                            <p:txEl>
                                              <p:pRg st="2" end="2"/>
                                            </p:txEl>
                                          </p:spTgt>
                                        </p:tgtEl>
                                        <p:attrNameLst>
                                          <p:attrName>style.visibility</p:attrName>
                                        </p:attrNameLst>
                                      </p:cBhvr>
                                      <p:to>
                                        <p:strVal val="visible"/>
                                      </p:to>
                                    </p:set>
                                    <p:animEffect transition="in" filter="blinds(horizontal)">
                                      <p:cBhvr>
                                        <p:cTn id="20" dur="500"/>
                                        <p:tgtEl>
                                          <p:spTgt spid="7171">
                                            <p:txEl>
                                              <p:pRg st="2" end="2"/>
                                            </p:txEl>
                                          </p:spTgt>
                                        </p:tgtEl>
                                      </p:cBhvr>
                                    </p:animEffect>
                                  </p:childTnLst>
                                </p:cTn>
                              </p:par>
                              <p:par>
                                <p:cTn id="21" presetID="4" presetClass="exit" presetSubtype="16" fill="hold" nodeType="withEffect">
                                  <p:stCondLst>
                                    <p:cond delay="0"/>
                                  </p:stCondLst>
                                  <p:childTnLst>
                                    <p:animEffect transition="out" filter="box(in)">
                                      <p:cBhvr>
                                        <p:cTn id="22" dur="500"/>
                                        <p:tgtEl>
                                          <p:spTgt spid="7172"/>
                                        </p:tgtEl>
                                      </p:cBhvr>
                                    </p:animEffect>
                                    <p:set>
                                      <p:cBhvr>
                                        <p:cTn id="23" dur="1" fill="hold">
                                          <p:stCondLst>
                                            <p:cond delay="499"/>
                                          </p:stCondLst>
                                        </p:cTn>
                                        <p:tgtEl>
                                          <p:spTgt spid="7172"/>
                                        </p:tgtEl>
                                        <p:attrNameLst>
                                          <p:attrName>style.visibility</p:attrName>
                                        </p:attrNameLst>
                                      </p:cBhvr>
                                      <p:to>
                                        <p:strVal val="hidden"/>
                                      </p:to>
                                    </p:set>
                                  </p:childTnLst>
                                </p:cTn>
                              </p:par>
                              <p:par>
                                <p:cTn id="24" presetID="3" presetClass="entr" presetSubtype="10" fill="hold" grpId="0" nodeType="withEffect">
                                  <p:stCondLst>
                                    <p:cond delay="0"/>
                                  </p:stCondLst>
                                  <p:childTnLst>
                                    <p:set>
                                      <p:cBhvr>
                                        <p:cTn id="25" dur="1" fill="hold">
                                          <p:stCondLst>
                                            <p:cond delay="0"/>
                                          </p:stCondLst>
                                        </p:cTn>
                                        <p:tgtEl>
                                          <p:spTgt spid="7171">
                                            <p:txEl>
                                              <p:pRg st="3" end="3"/>
                                            </p:txEl>
                                          </p:spTgt>
                                        </p:tgtEl>
                                        <p:attrNameLst>
                                          <p:attrName>style.visibility</p:attrName>
                                        </p:attrNameLst>
                                      </p:cBhvr>
                                      <p:to>
                                        <p:strVal val="visible"/>
                                      </p:to>
                                    </p:set>
                                    <p:animEffect transition="in" filter="blinds(horizontal)">
                                      <p:cBhvr>
                                        <p:cTn id="26" dur="500"/>
                                        <p:tgtEl>
                                          <p:spTgt spid="7171">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Effect transition="in" filter="blinds(horizontal)">
                                      <p:cBhvr>
                                        <p:cTn id="31"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1EF1B2A4-BCCA-469C-AAA3-C32CD1113761}"/>
              </a:ext>
            </a:extLst>
          </p:cNvPr>
          <p:cNvSpPr>
            <a:spLocks noChangeArrowheads="1"/>
          </p:cNvSpPr>
          <p:nvPr/>
        </p:nvSpPr>
        <p:spPr bwMode="auto">
          <a:xfrm>
            <a:off x="0" y="5270500"/>
            <a:ext cx="9144000" cy="15875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1" name="Text Box 3">
            <a:extLst>
              <a:ext uri="{FF2B5EF4-FFF2-40B4-BE49-F238E27FC236}">
                <a16:creationId xmlns:a16="http://schemas.microsoft.com/office/drawing/2014/main" id="{AEA25552-47B4-4F83-AACC-19CE971177DA}"/>
              </a:ext>
            </a:extLst>
          </p:cNvPr>
          <p:cNvSpPr txBox="1">
            <a:spLocks noChangeArrowheads="1"/>
          </p:cNvSpPr>
          <p:nvPr/>
        </p:nvSpPr>
        <p:spPr bwMode="auto">
          <a:xfrm>
            <a:off x="76200" y="3429000"/>
            <a:ext cx="9067800" cy="160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10287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lgn="ctr" eaLnBrk="0" hangingPunct="0">
              <a:spcBef>
                <a:spcPct val="20000"/>
              </a:spcBef>
              <a:buClr>
                <a:srgbClr val="000066"/>
              </a:buClr>
              <a:buSzPct val="90000"/>
              <a:buFont typeface="Wingdings" panose="05000000000000000000" pitchFamily="2" charset="2"/>
              <a:buAutoNum type="arabicPeriod"/>
            </a:pPr>
            <a:r>
              <a:rPr lang="en-US" altLang="en-US" sz="3200">
                <a:solidFill>
                  <a:srgbClr val="000000"/>
                </a:solidFill>
              </a:rPr>
              <a:t>Describe the expansion of the universe</a:t>
            </a:r>
          </a:p>
          <a:p>
            <a:pPr algn="ctr" eaLnBrk="0" hangingPunct="0">
              <a:spcBef>
                <a:spcPct val="20000"/>
              </a:spcBef>
              <a:buClr>
                <a:srgbClr val="000066"/>
              </a:buClr>
              <a:buSzPct val="90000"/>
              <a:buFont typeface="Wingdings" panose="05000000000000000000" pitchFamily="2" charset="2"/>
              <a:buAutoNum type="arabicPeriod"/>
            </a:pPr>
            <a:r>
              <a:rPr lang="en-US" altLang="en-US" sz="3200">
                <a:solidFill>
                  <a:srgbClr val="000000"/>
                </a:solidFill>
              </a:rPr>
              <a:t>The distance of a galaxy from the earth</a:t>
            </a:r>
          </a:p>
          <a:p>
            <a:pPr algn="ctr" eaLnBrk="0" hangingPunct="0">
              <a:spcBef>
                <a:spcPct val="20000"/>
              </a:spcBef>
              <a:buClr>
                <a:srgbClr val="000066"/>
              </a:buClr>
              <a:buSzPct val="90000"/>
              <a:buFont typeface="Wingdings" panose="05000000000000000000" pitchFamily="2" charset="2"/>
              <a:buNone/>
            </a:pPr>
            <a:r>
              <a:rPr lang="en-US" altLang="en-US" sz="2400">
                <a:solidFill>
                  <a:srgbClr val="000000"/>
                </a:solidFill>
              </a:rPr>
              <a:t>So galaxies next to each other should not have different red shifts</a:t>
            </a:r>
          </a:p>
        </p:txBody>
      </p:sp>
      <p:grpSp>
        <p:nvGrpSpPr>
          <p:cNvPr id="37892" name="Group 4">
            <a:extLst>
              <a:ext uri="{FF2B5EF4-FFF2-40B4-BE49-F238E27FC236}">
                <a16:creationId xmlns:a16="http://schemas.microsoft.com/office/drawing/2014/main" id="{79A6A735-4415-4209-9948-7593CC303FEE}"/>
              </a:ext>
            </a:extLst>
          </p:cNvPr>
          <p:cNvGrpSpPr>
            <a:grpSpLocks/>
          </p:cNvGrpSpPr>
          <p:nvPr/>
        </p:nvGrpSpPr>
        <p:grpSpPr bwMode="auto">
          <a:xfrm>
            <a:off x="617538" y="2212975"/>
            <a:ext cx="2924175" cy="519113"/>
            <a:chOff x="389" y="1394"/>
            <a:chExt cx="1842" cy="327"/>
          </a:xfrm>
        </p:grpSpPr>
        <p:sp>
          <p:nvSpPr>
            <p:cNvPr id="37893" name="Text Box 5">
              <a:extLst>
                <a:ext uri="{FF2B5EF4-FFF2-40B4-BE49-F238E27FC236}">
                  <a16:creationId xmlns:a16="http://schemas.microsoft.com/office/drawing/2014/main" id="{C7080F80-F527-40F9-AC7B-A97F2F994BDC}"/>
                </a:ext>
              </a:extLst>
            </p:cNvPr>
            <p:cNvSpPr txBox="1">
              <a:spLocks noChangeArrowheads="1"/>
            </p:cNvSpPr>
            <p:nvPr/>
          </p:nvSpPr>
          <p:spPr bwMode="auto">
            <a:xfrm>
              <a:off x="389" y="1394"/>
              <a:ext cx="171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800">
                  <a:solidFill>
                    <a:srgbClr val="000099"/>
                  </a:solidFill>
                </a:rPr>
                <a:t>Moving toward</a:t>
              </a:r>
            </a:p>
          </p:txBody>
        </p:sp>
        <p:sp>
          <p:nvSpPr>
            <p:cNvPr id="37894" name="Line 6">
              <a:extLst>
                <a:ext uri="{FF2B5EF4-FFF2-40B4-BE49-F238E27FC236}">
                  <a16:creationId xmlns:a16="http://schemas.microsoft.com/office/drawing/2014/main" id="{271959E8-FAA0-4287-85AF-5F6BF52658DB}"/>
                </a:ext>
              </a:extLst>
            </p:cNvPr>
            <p:cNvSpPr>
              <a:spLocks noChangeShapeType="1"/>
            </p:cNvSpPr>
            <p:nvPr/>
          </p:nvSpPr>
          <p:spPr bwMode="auto">
            <a:xfrm>
              <a:off x="439" y="1710"/>
              <a:ext cx="1792" cy="0"/>
            </a:xfrm>
            <a:prstGeom prst="line">
              <a:avLst/>
            </a:prstGeom>
            <a:noFill/>
            <a:ln w="762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895" name="Group 7">
            <a:extLst>
              <a:ext uri="{FF2B5EF4-FFF2-40B4-BE49-F238E27FC236}">
                <a16:creationId xmlns:a16="http://schemas.microsoft.com/office/drawing/2014/main" id="{6A53C2B8-17BF-4E12-9ABA-F05D3CA357B2}"/>
              </a:ext>
            </a:extLst>
          </p:cNvPr>
          <p:cNvGrpSpPr>
            <a:grpSpLocks/>
          </p:cNvGrpSpPr>
          <p:nvPr/>
        </p:nvGrpSpPr>
        <p:grpSpPr bwMode="auto">
          <a:xfrm>
            <a:off x="5472113" y="2192338"/>
            <a:ext cx="2684462" cy="565150"/>
            <a:chOff x="3447" y="1381"/>
            <a:chExt cx="1691" cy="356"/>
          </a:xfrm>
        </p:grpSpPr>
        <p:sp>
          <p:nvSpPr>
            <p:cNvPr id="37896" name="Text Box 8">
              <a:extLst>
                <a:ext uri="{FF2B5EF4-FFF2-40B4-BE49-F238E27FC236}">
                  <a16:creationId xmlns:a16="http://schemas.microsoft.com/office/drawing/2014/main" id="{29F2BDC7-0E04-4A01-ABCE-ED328AB3831B}"/>
                </a:ext>
              </a:extLst>
            </p:cNvPr>
            <p:cNvSpPr txBox="1">
              <a:spLocks noChangeArrowheads="1"/>
            </p:cNvSpPr>
            <p:nvPr/>
          </p:nvSpPr>
          <p:spPr bwMode="auto">
            <a:xfrm>
              <a:off x="3565" y="1381"/>
              <a:ext cx="157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spcBef>
                  <a:spcPct val="50000"/>
                </a:spcBef>
              </a:pPr>
              <a:r>
                <a:rPr lang="en-US" altLang="en-US" sz="2800">
                  <a:solidFill>
                    <a:srgbClr val="FF0000"/>
                  </a:solidFill>
                </a:rPr>
                <a:t>Moving away</a:t>
              </a:r>
            </a:p>
          </p:txBody>
        </p:sp>
        <p:sp>
          <p:nvSpPr>
            <p:cNvPr id="37897" name="Line 9">
              <a:extLst>
                <a:ext uri="{FF2B5EF4-FFF2-40B4-BE49-F238E27FC236}">
                  <a16:creationId xmlns:a16="http://schemas.microsoft.com/office/drawing/2014/main" id="{65C9F732-2E14-4662-9D64-8AC61B619C49}"/>
                </a:ext>
              </a:extLst>
            </p:cNvPr>
            <p:cNvSpPr>
              <a:spLocks noChangeShapeType="1"/>
            </p:cNvSpPr>
            <p:nvPr/>
          </p:nvSpPr>
          <p:spPr bwMode="auto">
            <a:xfrm>
              <a:off x="3447" y="1737"/>
              <a:ext cx="1664"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7898" name="Picture 10" descr="earth">
            <a:extLst>
              <a:ext uri="{FF2B5EF4-FFF2-40B4-BE49-F238E27FC236}">
                <a16:creationId xmlns:a16="http://schemas.microsoft.com/office/drawing/2014/main" id="{F281CDF1-A648-47D8-9BE2-C6BE90E6D1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7325" y="2286000"/>
            <a:ext cx="963613" cy="950913"/>
          </a:xfrm>
          <a:prstGeom prst="rect">
            <a:avLst/>
          </a:prstGeom>
          <a:noFill/>
          <a:extLst>
            <a:ext uri="{909E8E84-426E-40DD-AFC4-6F175D3DCCD1}">
              <a14:hiddenFill xmlns:a14="http://schemas.microsoft.com/office/drawing/2010/main">
                <a:solidFill>
                  <a:srgbClr val="FFFFFF"/>
                </a:solidFill>
              </a14:hiddenFill>
            </a:ext>
          </a:extLst>
        </p:spPr>
      </p:pic>
      <p:grpSp>
        <p:nvGrpSpPr>
          <p:cNvPr id="37899" name="Group 11">
            <a:extLst>
              <a:ext uri="{FF2B5EF4-FFF2-40B4-BE49-F238E27FC236}">
                <a16:creationId xmlns:a16="http://schemas.microsoft.com/office/drawing/2014/main" id="{C1B58162-4162-49C9-998A-453A05BDD254}"/>
              </a:ext>
            </a:extLst>
          </p:cNvPr>
          <p:cNvGrpSpPr>
            <a:grpSpLocks/>
          </p:cNvGrpSpPr>
          <p:nvPr/>
        </p:nvGrpSpPr>
        <p:grpSpPr bwMode="auto">
          <a:xfrm>
            <a:off x="823913" y="1182688"/>
            <a:ext cx="7258050" cy="1101725"/>
            <a:chOff x="519" y="745"/>
            <a:chExt cx="4572" cy="694"/>
          </a:xfrm>
        </p:grpSpPr>
        <p:pic>
          <p:nvPicPr>
            <p:cNvPr id="37900" name="Picture 12" descr="img006">
              <a:extLst>
                <a:ext uri="{FF2B5EF4-FFF2-40B4-BE49-F238E27FC236}">
                  <a16:creationId xmlns:a16="http://schemas.microsoft.com/office/drawing/2014/main" id="{DD4C52E5-9C90-4003-8127-6C5D3EA7DA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765" t="35619" r="13332" b="49129"/>
            <a:stretch>
              <a:fillRect/>
            </a:stretch>
          </p:blipFill>
          <p:spPr bwMode="auto">
            <a:xfrm>
              <a:off x="553" y="1090"/>
              <a:ext cx="4502" cy="349"/>
            </a:xfrm>
            <a:prstGeom prst="rect">
              <a:avLst/>
            </a:prstGeom>
            <a:noFill/>
            <a:extLst>
              <a:ext uri="{909E8E84-426E-40DD-AFC4-6F175D3DCCD1}">
                <a14:hiddenFill xmlns:a14="http://schemas.microsoft.com/office/drawing/2010/main">
                  <a:solidFill>
                    <a:srgbClr val="FFFFFF"/>
                  </a:solidFill>
                </a14:hiddenFill>
              </a:ext>
            </a:extLst>
          </p:spPr>
        </p:pic>
        <p:sp>
          <p:nvSpPr>
            <p:cNvPr id="37901" name="Rectangle 13">
              <a:extLst>
                <a:ext uri="{FF2B5EF4-FFF2-40B4-BE49-F238E27FC236}">
                  <a16:creationId xmlns:a16="http://schemas.microsoft.com/office/drawing/2014/main" id="{7283CD9F-A904-421E-BFC5-4D36BFBD67A0}"/>
                </a:ext>
              </a:extLst>
            </p:cNvPr>
            <p:cNvSpPr>
              <a:spLocks noChangeArrowheads="1"/>
            </p:cNvSpPr>
            <p:nvPr/>
          </p:nvSpPr>
          <p:spPr bwMode="auto">
            <a:xfrm>
              <a:off x="4192" y="1097"/>
              <a:ext cx="83" cy="32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2" name="Rectangle 14">
              <a:extLst>
                <a:ext uri="{FF2B5EF4-FFF2-40B4-BE49-F238E27FC236}">
                  <a16:creationId xmlns:a16="http://schemas.microsoft.com/office/drawing/2014/main" id="{CD426FFE-B054-4DFC-9ACC-58EC32E10AFC}"/>
                </a:ext>
              </a:extLst>
            </p:cNvPr>
            <p:cNvSpPr>
              <a:spLocks noChangeArrowheads="1"/>
            </p:cNvSpPr>
            <p:nvPr/>
          </p:nvSpPr>
          <p:spPr bwMode="auto">
            <a:xfrm>
              <a:off x="3561" y="1102"/>
              <a:ext cx="83" cy="32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3" name="Rectangle 15">
              <a:extLst>
                <a:ext uri="{FF2B5EF4-FFF2-40B4-BE49-F238E27FC236}">
                  <a16:creationId xmlns:a16="http://schemas.microsoft.com/office/drawing/2014/main" id="{916BFAF5-C794-444E-ADCE-24ACA54A508E}"/>
                </a:ext>
              </a:extLst>
            </p:cNvPr>
            <p:cNvSpPr>
              <a:spLocks noChangeArrowheads="1"/>
            </p:cNvSpPr>
            <p:nvPr/>
          </p:nvSpPr>
          <p:spPr bwMode="auto">
            <a:xfrm>
              <a:off x="3159" y="1101"/>
              <a:ext cx="83" cy="32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4" name="Text Box 16">
              <a:extLst>
                <a:ext uri="{FF2B5EF4-FFF2-40B4-BE49-F238E27FC236}">
                  <a16:creationId xmlns:a16="http://schemas.microsoft.com/office/drawing/2014/main" id="{CDD42040-7861-4359-B380-1C2050CD5430}"/>
                </a:ext>
              </a:extLst>
            </p:cNvPr>
            <p:cNvSpPr txBox="1">
              <a:spLocks noChangeArrowheads="1"/>
            </p:cNvSpPr>
            <p:nvPr/>
          </p:nvSpPr>
          <p:spPr bwMode="auto">
            <a:xfrm>
              <a:off x="1994" y="745"/>
              <a:ext cx="219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3200">
                  <a:solidFill>
                    <a:srgbClr val="000000"/>
                  </a:solidFill>
                </a:rPr>
                <a:t>Light Spectrum</a:t>
              </a:r>
            </a:p>
          </p:txBody>
        </p:sp>
        <p:sp>
          <p:nvSpPr>
            <p:cNvPr id="37905" name="Text Box 17">
              <a:extLst>
                <a:ext uri="{FF2B5EF4-FFF2-40B4-BE49-F238E27FC236}">
                  <a16:creationId xmlns:a16="http://schemas.microsoft.com/office/drawing/2014/main" id="{93092A60-7259-4976-89AA-749C6F3CAB4B}"/>
                </a:ext>
              </a:extLst>
            </p:cNvPr>
            <p:cNvSpPr txBox="1">
              <a:spLocks noChangeArrowheads="1"/>
            </p:cNvSpPr>
            <p:nvPr/>
          </p:nvSpPr>
          <p:spPr bwMode="auto">
            <a:xfrm>
              <a:off x="4527" y="1065"/>
              <a:ext cx="56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3200">
                  <a:solidFill>
                    <a:srgbClr val="FFFFFF"/>
                  </a:solidFill>
                  <a:effectLst>
                    <a:outerShdw blurRad="38100" dist="38100" dir="2700000" algn="tl">
                      <a:srgbClr val="C0C0C0"/>
                    </a:outerShdw>
                  </a:effectLst>
                  <a:latin typeface="Times New Roman" panose="02020603050405020304" pitchFamily="18" charset="0"/>
                </a:rPr>
                <a:t>Red</a:t>
              </a:r>
            </a:p>
          </p:txBody>
        </p:sp>
        <p:sp>
          <p:nvSpPr>
            <p:cNvPr id="37906" name="Text Box 18">
              <a:extLst>
                <a:ext uri="{FF2B5EF4-FFF2-40B4-BE49-F238E27FC236}">
                  <a16:creationId xmlns:a16="http://schemas.microsoft.com/office/drawing/2014/main" id="{23BE1DEE-12D6-4D48-B097-48AC2310B595}"/>
                </a:ext>
              </a:extLst>
            </p:cNvPr>
            <p:cNvSpPr txBox="1">
              <a:spLocks noChangeArrowheads="1"/>
            </p:cNvSpPr>
            <p:nvPr/>
          </p:nvSpPr>
          <p:spPr bwMode="auto">
            <a:xfrm>
              <a:off x="519" y="1053"/>
              <a:ext cx="69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3200">
                  <a:solidFill>
                    <a:srgbClr val="FFFFFF"/>
                  </a:solidFill>
                  <a:effectLst>
                    <a:outerShdw blurRad="38100" dist="38100" dir="2700000" algn="tl">
                      <a:srgbClr val="C0C0C0"/>
                    </a:outerShdw>
                  </a:effectLst>
                  <a:latin typeface="Times New Roman" panose="02020603050405020304" pitchFamily="18" charset="0"/>
                </a:rPr>
                <a:t>Blue</a:t>
              </a:r>
            </a:p>
          </p:txBody>
        </p:sp>
        <p:grpSp>
          <p:nvGrpSpPr>
            <p:cNvPr id="37907" name="Group 19">
              <a:extLst>
                <a:ext uri="{FF2B5EF4-FFF2-40B4-BE49-F238E27FC236}">
                  <a16:creationId xmlns:a16="http://schemas.microsoft.com/office/drawing/2014/main" id="{17EDDE90-DA56-451B-914B-8C9DAA88B162}"/>
                </a:ext>
              </a:extLst>
            </p:cNvPr>
            <p:cNvGrpSpPr>
              <a:grpSpLocks/>
            </p:cNvGrpSpPr>
            <p:nvPr/>
          </p:nvGrpSpPr>
          <p:grpSpPr bwMode="auto">
            <a:xfrm>
              <a:off x="1250" y="1094"/>
              <a:ext cx="588" cy="329"/>
              <a:chOff x="1250" y="1094"/>
              <a:chExt cx="588" cy="329"/>
            </a:xfrm>
          </p:grpSpPr>
          <p:sp>
            <p:nvSpPr>
              <p:cNvPr id="37908" name="Line 20">
                <a:extLst>
                  <a:ext uri="{FF2B5EF4-FFF2-40B4-BE49-F238E27FC236}">
                    <a16:creationId xmlns:a16="http://schemas.microsoft.com/office/drawing/2014/main" id="{0708B682-1A6D-4C50-B185-44470C95B419}"/>
                  </a:ext>
                </a:extLst>
              </p:cNvPr>
              <p:cNvSpPr>
                <a:spLocks noChangeShapeType="1"/>
              </p:cNvSpPr>
              <p:nvPr/>
            </p:nvSpPr>
            <p:spPr bwMode="auto">
              <a:xfrm>
                <a:off x="1838" y="1094"/>
                <a:ext cx="0" cy="329"/>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9" name="Line 21">
                <a:extLst>
                  <a:ext uri="{FF2B5EF4-FFF2-40B4-BE49-F238E27FC236}">
                    <a16:creationId xmlns:a16="http://schemas.microsoft.com/office/drawing/2014/main" id="{25C640C4-A9E9-4D02-B67D-51CA9E7554EB}"/>
                  </a:ext>
                </a:extLst>
              </p:cNvPr>
              <p:cNvSpPr>
                <a:spLocks noChangeShapeType="1"/>
              </p:cNvSpPr>
              <p:nvPr/>
            </p:nvSpPr>
            <p:spPr bwMode="auto">
              <a:xfrm>
                <a:off x="1634" y="1094"/>
                <a:ext cx="0" cy="329"/>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0" name="Line 22">
                <a:extLst>
                  <a:ext uri="{FF2B5EF4-FFF2-40B4-BE49-F238E27FC236}">
                    <a16:creationId xmlns:a16="http://schemas.microsoft.com/office/drawing/2014/main" id="{55341835-A627-41D7-A5CD-29958A1A2C9B}"/>
                  </a:ext>
                </a:extLst>
              </p:cNvPr>
              <p:cNvSpPr>
                <a:spLocks noChangeShapeType="1"/>
              </p:cNvSpPr>
              <p:nvPr/>
            </p:nvSpPr>
            <p:spPr bwMode="auto">
              <a:xfrm>
                <a:off x="1250" y="1094"/>
                <a:ext cx="0" cy="329"/>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911" name="Group 23">
              <a:extLst>
                <a:ext uri="{FF2B5EF4-FFF2-40B4-BE49-F238E27FC236}">
                  <a16:creationId xmlns:a16="http://schemas.microsoft.com/office/drawing/2014/main" id="{1FEE91F1-81DA-47C6-A134-FA2BA730B150}"/>
                </a:ext>
              </a:extLst>
            </p:cNvPr>
            <p:cNvGrpSpPr>
              <a:grpSpLocks/>
            </p:cNvGrpSpPr>
            <p:nvPr/>
          </p:nvGrpSpPr>
          <p:grpSpPr bwMode="auto">
            <a:xfrm>
              <a:off x="3456" y="1100"/>
              <a:ext cx="564" cy="320"/>
              <a:chOff x="3456" y="1100"/>
              <a:chExt cx="564" cy="320"/>
            </a:xfrm>
          </p:grpSpPr>
          <p:sp>
            <p:nvSpPr>
              <p:cNvPr id="37912" name="Line 24">
                <a:extLst>
                  <a:ext uri="{FF2B5EF4-FFF2-40B4-BE49-F238E27FC236}">
                    <a16:creationId xmlns:a16="http://schemas.microsoft.com/office/drawing/2014/main" id="{6A7E1A6B-1417-42E5-896B-27A710145A79}"/>
                  </a:ext>
                </a:extLst>
              </p:cNvPr>
              <p:cNvSpPr>
                <a:spLocks noChangeShapeType="1"/>
              </p:cNvSpPr>
              <p:nvPr/>
            </p:nvSpPr>
            <p:spPr bwMode="auto">
              <a:xfrm>
                <a:off x="3456" y="1100"/>
                <a:ext cx="0" cy="320"/>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3" name="Line 25">
                <a:extLst>
                  <a:ext uri="{FF2B5EF4-FFF2-40B4-BE49-F238E27FC236}">
                    <a16:creationId xmlns:a16="http://schemas.microsoft.com/office/drawing/2014/main" id="{49A62292-C231-4A6D-A364-8C385A029B01}"/>
                  </a:ext>
                </a:extLst>
              </p:cNvPr>
              <p:cNvSpPr>
                <a:spLocks noChangeShapeType="1"/>
              </p:cNvSpPr>
              <p:nvPr/>
            </p:nvSpPr>
            <p:spPr bwMode="auto">
              <a:xfrm>
                <a:off x="3846" y="1100"/>
                <a:ext cx="0" cy="320"/>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4" name="Line 26">
                <a:extLst>
                  <a:ext uri="{FF2B5EF4-FFF2-40B4-BE49-F238E27FC236}">
                    <a16:creationId xmlns:a16="http://schemas.microsoft.com/office/drawing/2014/main" id="{3B97606B-83CB-4897-898E-E1DB4FD18F1A}"/>
                  </a:ext>
                </a:extLst>
              </p:cNvPr>
              <p:cNvSpPr>
                <a:spLocks noChangeShapeType="1"/>
              </p:cNvSpPr>
              <p:nvPr/>
            </p:nvSpPr>
            <p:spPr bwMode="auto">
              <a:xfrm>
                <a:off x="4020" y="1100"/>
                <a:ext cx="0" cy="320"/>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37915" name="Group 27">
            <a:extLst>
              <a:ext uri="{FF2B5EF4-FFF2-40B4-BE49-F238E27FC236}">
                <a16:creationId xmlns:a16="http://schemas.microsoft.com/office/drawing/2014/main" id="{C31F8FC2-85E2-4C38-BC4A-AD95212F5508}"/>
              </a:ext>
            </a:extLst>
          </p:cNvPr>
          <p:cNvGrpSpPr>
            <a:grpSpLocks/>
          </p:cNvGrpSpPr>
          <p:nvPr/>
        </p:nvGrpSpPr>
        <p:grpSpPr bwMode="auto">
          <a:xfrm>
            <a:off x="165100" y="5360988"/>
            <a:ext cx="3543300" cy="1395412"/>
            <a:chOff x="104" y="3377"/>
            <a:chExt cx="2232" cy="879"/>
          </a:xfrm>
        </p:grpSpPr>
        <p:grpSp>
          <p:nvGrpSpPr>
            <p:cNvPr id="37916" name="Group 28">
              <a:extLst>
                <a:ext uri="{FF2B5EF4-FFF2-40B4-BE49-F238E27FC236}">
                  <a16:creationId xmlns:a16="http://schemas.microsoft.com/office/drawing/2014/main" id="{94C45908-4FE2-4D7A-9EDA-8F509AB3D22B}"/>
                </a:ext>
              </a:extLst>
            </p:cNvPr>
            <p:cNvGrpSpPr>
              <a:grpSpLocks/>
            </p:cNvGrpSpPr>
            <p:nvPr/>
          </p:nvGrpSpPr>
          <p:grpSpPr bwMode="auto">
            <a:xfrm rot="240851">
              <a:off x="373" y="3377"/>
              <a:ext cx="1001" cy="570"/>
              <a:chOff x="277" y="3419"/>
              <a:chExt cx="2898" cy="570"/>
            </a:xfrm>
          </p:grpSpPr>
          <p:grpSp>
            <p:nvGrpSpPr>
              <p:cNvPr id="37917" name="Group 29">
                <a:extLst>
                  <a:ext uri="{FF2B5EF4-FFF2-40B4-BE49-F238E27FC236}">
                    <a16:creationId xmlns:a16="http://schemas.microsoft.com/office/drawing/2014/main" id="{B7FE84E4-8140-4344-96F4-60E8CFDE4111}"/>
                  </a:ext>
                </a:extLst>
              </p:cNvPr>
              <p:cNvGrpSpPr>
                <a:grpSpLocks/>
              </p:cNvGrpSpPr>
              <p:nvPr/>
            </p:nvGrpSpPr>
            <p:grpSpPr bwMode="auto">
              <a:xfrm>
                <a:off x="277" y="3459"/>
                <a:ext cx="1450" cy="530"/>
                <a:chOff x="549" y="3291"/>
                <a:chExt cx="1922" cy="794"/>
              </a:xfrm>
            </p:grpSpPr>
            <p:grpSp>
              <p:nvGrpSpPr>
                <p:cNvPr id="37918" name="Group 30">
                  <a:extLst>
                    <a:ext uri="{FF2B5EF4-FFF2-40B4-BE49-F238E27FC236}">
                      <a16:creationId xmlns:a16="http://schemas.microsoft.com/office/drawing/2014/main" id="{406675A9-87C3-42D1-B6BE-990B49136217}"/>
                    </a:ext>
                  </a:extLst>
                </p:cNvPr>
                <p:cNvGrpSpPr>
                  <a:grpSpLocks/>
                </p:cNvGrpSpPr>
                <p:nvPr/>
              </p:nvGrpSpPr>
              <p:grpSpPr bwMode="auto">
                <a:xfrm>
                  <a:off x="549" y="3315"/>
                  <a:ext cx="962" cy="770"/>
                  <a:chOff x="549" y="3315"/>
                  <a:chExt cx="962" cy="770"/>
                </a:xfrm>
              </p:grpSpPr>
              <p:sp>
                <p:nvSpPr>
                  <p:cNvPr id="37919" name="Arc 31">
                    <a:extLst>
                      <a:ext uri="{FF2B5EF4-FFF2-40B4-BE49-F238E27FC236}">
                        <a16:creationId xmlns:a16="http://schemas.microsoft.com/office/drawing/2014/main" id="{F11D5B72-83A3-469E-A198-4042CDDA7DF4}"/>
                      </a:ext>
                    </a:extLst>
                  </p:cNvPr>
                  <p:cNvSpPr>
                    <a:spLocks/>
                  </p:cNvSpPr>
                  <p:nvPr/>
                </p:nvSpPr>
                <p:spPr bwMode="auto">
                  <a:xfrm rot="-5400000">
                    <a:off x="583" y="3281"/>
                    <a:ext cx="413" cy="481"/>
                  </a:xfrm>
                  <a:custGeom>
                    <a:avLst/>
                    <a:gdLst>
                      <a:gd name="G0" fmla="+- 3026 0 0"/>
                      <a:gd name="G1" fmla="+- 21600 0 0"/>
                      <a:gd name="G2" fmla="+- 21600 0 0"/>
                      <a:gd name="T0" fmla="*/ 0 w 24626"/>
                      <a:gd name="T1" fmla="*/ 213 h 43200"/>
                      <a:gd name="T2" fmla="*/ 120 w 24626"/>
                      <a:gd name="T3" fmla="*/ 43004 h 43200"/>
                      <a:gd name="T4" fmla="*/ 3026 w 24626"/>
                      <a:gd name="T5" fmla="*/ 21600 h 43200"/>
                    </a:gdLst>
                    <a:ahLst/>
                    <a:cxnLst>
                      <a:cxn ang="0">
                        <a:pos x="T0" y="T1"/>
                      </a:cxn>
                      <a:cxn ang="0">
                        <a:pos x="T2" y="T3"/>
                      </a:cxn>
                      <a:cxn ang="0">
                        <a:pos x="T4" y="T5"/>
                      </a:cxn>
                    </a:cxnLst>
                    <a:rect l="0" t="0" r="r" b="b"/>
                    <a:pathLst>
                      <a:path w="24626" h="43200" fill="none" extrusionOk="0">
                        <a:moveTo>
                          <a:pt x="0" y="213"/>
                        </a:moveTo>
                        <a:cubicBezTo>
                          <a:pt x="1002" y="71"/>
                          <a:pt x="2013" y="0"/>
                          <a:pt x="3026" y="0"/>
                        </a:cubicBezTo>
                        <a:cubicBezTo>
                          <a:pt x="14955" y="0"/>
                          <a:pt x="24626" y="9670"/>
                          <a:pt x="24626" y="21600"/>
                        </a:cubicBezTo>
                        <a:cubicBezTo>
                          <a:pt x="24626" y="33529"/>
                          <a:pt x="14955" y="43200"/>
                          <a:pt x="3026" y="43200"/>
                        </a:cubicBezTo>
                        <a:cubicBezTo>
                          <a:pt x="2054" y="43200"/>
                          <a:pt x="1083" y="43134"/>
                          <a:pt x="120" y="43003"/>
                        </a:cubicBezTo>
                      </a:path>
                      <a:path w="24626" h="43200" stroke="0" extrusionOk="0">
                        <a:moveTo>
                          <a:pt x="0" y="213"/>
                        </a:moveTo>
                        <a:cubicBezTo>
                          <a:pt x="1002" y="71"/>
                          <a:pt x="2013" y="0"/>
                          <a:pt x="3026" y="0"/>
                        </a:cubicBezTo>
                        <a:cubicBezTo>
                          <a:pt x="14955" y="0"/>
                          <a:pt x="24626" y="9670"/>
                          <a:pt x="24626" y="21600"/>
                        </a:cubicBezTo>
                        <a:cubicBezTo>
                          <a:pt x="24626" y="33529"/>
                          <a:pt x="14955" y="43200"/>
                          <a:pt x="3026" y="43200"/>
                        </a:cubicBezTo>
                        <a:cubicBezTo>
                          <a:pt x="2054" y="43200"/>
                          <a:pt x="1083" y="43134"/>
                          <a:pt x="120" y="43003"/>
                        </a:cubicBezTo>
                        <a:lnTo>
                          <a:pt x="3026" y="21600"/>
                        </a:lnTo>
                        <a:close/>
                      </a:path>
                    </a:pathLst>
                  </a:custGeom>
                  <a:noFill/>
                  <a:ln w="571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0" name="Arc 32">
                    <a:extLst>
                      <a:ext uri="{FF2B5EF4-FFF2-40B4-BE49-F238E27FC236}">
                        <a16:creationId xmlns:a16="http://schemas.microsoft.com/office/drawing/2014/main" id="{98640822-2509-47B0-B597-96B5AA56A134}"/>
                      </a:ext>
                    </a:extLst>
                  </p:cNvPr>
                  <p:cNvSpPr>
                    <a:spLocks/>
                  </p:cNvSpPr>
                  <p:nvPr/>
                </p:nvSpPr>
                <p:spPr bwMode="auto">
                  <a:xfrm rot="5400000" flipV="1">
                    <a:off x="1064" y="3638"/>
                    <a:ext cx="413" cy="481"/>
                  </a:xfrm>
                  <a:custGeom>
                    <a:avLst/>
                    <a:gdLst>
                      <a:gd name="G0" fmla="+- 3026 0 0"/>
                      <a:gd name="G1" fmla="+- 21600 0 0"/>
                      <a:gd name="G2" fmla="+- 21600 0 0"/>
                      <a:gd name="T0" fmla="*/ 0 w 24626"/>
                      <a:gd name="T1" fmla="*/ 213 h 43200"/>
                      <a:gd name="T2" fmla="*/ 120 w 24626"/>
                      <a:gd name="T3" fmla="*/ 43004 h 43200"/>
                      <a:gd name="T4" fmla="*/ 3026 w 24626"/>
                      <a:gd name="T5" fmla="*/ 21600 h 43200"/>
                    </a:gdLst>
                    <a:ahLst/>
                    <a:cxnLst>
                      <a:cxn ang="0">
                        <a:pos x="T0" y="T1"/>
                      </a:cxn>
                      <a:cxn ang="0">
                        <a:pos x="T2" y="T3"/>
                      </a:cxn>
                      <a:cxn ang="0">
                        <a:pos x="T4" y="T5"/>
                      </a:cxn>
                    </a:cxnLst>
                    <a:rect l="0" t="0" r="r" b="b"/>
                    <a:pathLst>
                      <a:path w="24626" h="43200" fill="none" extrusionOk="0">
                        <a:moveTo>
                          <a:pt x="0" y="213"/>
                        </a:moveTo>
                        <a:cubicBezTo>
                          <a:pt x="1002" y="71"/>
                          <a:pt x="2013" y="0"/>
                          <a:pt x="3026" y="0"/>
                        </a:cubicBezTo>
                        <a:cubicBezTo>
                          <a:pt x="14955" y="0"/>
                          <a:pt x="24626" y="9670"/>
                          <a:pt x="24626" y="21600"/>
                        </a:cubicBezTo>
                        <a:cubicBezTo>
                          <a:pt x="24626" y="33529"/>
                          <a:pt x="14955" y="43200"/>
                          <a:pt x="3026" y="43200"/>
                        </a:cubicBezTo>
                        <a:cubicBezTo>
                          <a:pt x="2054" y="43200"/>
                          <a:pt x="1083" y="43134"/>
                          <a:pt x="120" y="43003"/>
                        </a:cubicBezTo>
                      </a:path>
                      <a:path w="24626" h="43200" stroke="0" extrusionOk="0">
                        <a:moveTo>
                          <a:pt x="0" y="213"/>
                        </a:moveTo>
                        <a:cubicBezTo>
                          <a:pt x="1002" y="71"/>
                          <a:pt x="2013" y="0"/>
                          <a:pt x="3026" y="0"/>
                        </a:cubicBezTo>
                        <a:cubicBezTo>
                          <a:pt x="14955" y="0"/>
                          <a:pt x="24626" y="9670"/>
                          <a:pt x="24626" y="21600"/>
                        </a:cubicBezTo>
                        <a:cubicBezTo>
                          <a:pt x="24626" y="33529"/>
                          <a:pt x="14955" y="43200"/>
                          <a:pt x="3026" y="43200"/>
                        </a:cubicBezTo>
                        <a:cubicBezTo>
                          <a:pt x="2054" y="43200"/>
                          <a:pt x="1083" y="43134"/>
                          <a:pt x="120" y="43003"/>
                        </a:cubicBezTo>
                        <a:lnTo>
                          <a:pt x="3026" y="21600"/>
                        </a:lnTo>
                        <a:close/>
                      </a:path>
                    </a:pathLst>
                  </a:custGeom>
                  <a:noFill/>
                  <a:ln w="571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921" name="Group 33">
                  <a:extLst>
                    <a:ext uri="{FF2B5EF4-FFF2-40B4-BE49-F238E27FC236}">
                      <a16:creationId xmlns:a16="http://schemas.microsoft.com/office/drawing/2014/main" id="{4E999B36-BC13-4F26-AD04-24563BE89ADC}"/>
                    </a:ext>
                  </a:extLst>
                </p:cNvPr>
                <p:cNvGrpSpPr>
                  <a:grpSpLocks/>
                </p:cNvGrpSpPr>
                <p:nvPr/>
              </p:nvGrpSpPr>
              <p:grpSpPr bwMode="auto">
                <a:xfrm>
                  <a:off x="1509" y="3291"/>
                  <a:ext cx="962" cy="770"/>
                  <a:chOff x="549" y="3315"/>
                  <a:chExt cx="962" cy="770"/>
                </a:xfrm>
              </p:grpSpPr>
              <p:sp>
                <p:nvSpPr>
                  <p:cNvPr id="37922" name="Arc 34">
                    <a:extLst>
                      <a:ext uri="{FF2B5EF4-FFF2-40B4-BE49-F238E27FC236}">
                        <a16:creationId xmlns:a16="http://schemas.microsoft.com/office/drawing/2014/main" id="{5429D8D2-AF76-48E7-B813-1FB1A54CD0C6}"/>
                      </a:ext>
                    </a:extLst>
                  </p:cNvPr>
                  <p:cNvSpPr>
                    <a:spLocks/>
                  </p:cNvSpPr>
                  <p:nvPr/>
                </p:nvSpPr>
                <p:spPr bwMode="auto">
                  <a:xfrm rot="-5400000">
                    <a:off x="583" y="3281"/>
                    <a:ext cx="413" cy="481"/>
                  </a:xfrm>
                  <a:custGeom>
                    <a:avLst/>
                    <a:gdLst>
                      <a:gd name="G0" fmla="+- 3026 0 0"/>
                      <a:gd name="G1" fmla="+- 21600 0 0"/>
                      <a:gd name="G2" fmla="+- 21600 0 0"/>
                      <a:gd name="T0" fmla="*/ 0 w 24626"/>
                      <a:gd name="T1" fmla="*/ 213 h 43200"/>
                      <a:gd name="T2" fmla="*/ 120 w 24626"/>
                      <a:gd name="T3" fmla="*/ 43004 h 43200"/>
                      <a:gd name="T4" fmla="*/ 3026 w 24626"/>
                      <a:gd name="T5" fmla="*/ 21600 h 43200"/>
                    </a:gdLst>
                    <a:ahLst/>
                    <a:cxnLst>
                      <a:cxn ang="0">
                        <a:pos x="T0" y="T1"/>
                      </a:cxn>
                      <a:cxn ang="0">
                        <a:pos x="T2" y="T3"/>
                      </a:cxn>
                      <a:cxn ang="0">
                        <a:pos x="T4" y="T5"/>
                      </a:cxn>
                    </a:cxnLst>
                    <a:rect l="0" t="0" r="r" b="b"/>
                    <a:pathLst>
                      <a:path w="24626" h="43200" fill="none" extrusionOk="0">
                        <a:moveTo>
                          <a:pt x="0" y="213"/>
                        </a:moveTo>
                        <a:cubicBezTo>
                          <a:pt x="1002" y="71"/>
                          <a:pt x="2013" y="0"/>
                          <a:pt x="3026" y="0"/>
                        </a:cubicBezTo>
                        <a:cubicBezTo>
                          <a:pt x="14955" y="0"/>
                          <a:pt x="24626" y="9670"/>
                          <a:pt x="24626" y="21600"/>
                        </a:cubicBezTo>
                        <a:cubicBezTo>
                          <a:pt x="24626" y="33529"/>
                          <a:pt x="14955" y="43200"/>
                          <a:pt x="3026" y="43200"/>
                        </a:cubicBezTo>
                        <a:cubicBezTo>
                          <a:pt x="2054" y="43200"/>
                          <a:pt x="1083" y="43134"/>
                          <a:pt x="120" y="43003"/>
                        </a:cubicBezTo>
                      </a:path>
                      <a:path w="24626" h="43200" stroke="0" extrusionOk="0">
                        <a:moveTo>
                          <a:pt x="0" y="213"/>
                        </a:moveTo>
                        <a:cubicBezTo>
                          <a:pt x="1002" y="71"/>
                          <a:pt x="2013" y="0"/>
                          <a:pt x="3026" y="0"/>
                        </a:cubicBezTo>
                        <a:cubicBezTo>
                          <a:pt x="14955" y="0"/>
                          <a:pt x="24626" y="9670"/>
                          <a:pt x="24626" y="21600"/>
                        </a:cubicBezTo>
                        <a:cubicBezTo>
                          <a:pt x="24626" y="33529"/>
                          <a:pt x="14955" y="43200"/>
                          <a:pt x="3026" y="43200"/>
                        </a:cubicBezTo>
                        <a:cubicBezTo>
                          <a:pt x="2054" y="43200"/>
                          <a:pt x="1083" y="43134"/>
                          <a:pt x="120" y="43003"/>
                        </a:cubicBezTo>
                        <a:lnTo>
                          <a:pt x="3026" y="21600"/>
                        </a:lnTo>
                        <a:close/>
                      </a:path>
                    </a:pathLst>
                  </a:custGeom>
                  <a:noFill/>
                  <a:ln w="571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3" name="Arc 35">
                    <a:extLst>
                      <a:ext uri="{FF2B5EF4-FFF2-40B4-BE49-F238E27FC236}">
                        <a16:creationId xmlns:a16="http://schemas.microsoft.com/office/drawing/2014/main" id="{E4B8C628-6148-480F-87C5-9E7711316D37}"/>
                      </a:ext>
                    </a:extLst>
                  </p:cNvPr>
                  <p:cNvSpPr>
                    <a:spLocks/>
                  </p:cNvSpPr>
                  <p:nvPr/>
                </p:nvSpPr>
                <p:spPr bwMode="auto">
                  <a:xfrm rot="5400000" flipV="1">
                    <a:off x="1064" y="3638"/>
                    <a:ext cx="413" cy="481"/>
                  </a:xfrm>
                  <a:custGeom>
                    <a:avLst/>
                    <a:gdLst>
                      <a:gd name="G0" fmla="+- 3026 0 0"/>
                      <a:gd name="G1" fmla="+- 21600 0 0"/>
                      <a:gd name="G2" fmla="+- 21600 0 0"/>
                      <a:gd name="T0" fmla="*/ 0 w 24626"/>
                      <a:gd name="T1" fmla="*/ 213 h 43200"/>
                      <a:gd name="T2" fmla="*/ 120 w 24626"/>
                      <a:gd name="T3" fmla="*/ 43004 h 43200"/>
                      <a:gd name="T4" fmla="*/ 3026 w 24626"/>
                      <a:gd name="T5" fmla="*/ 21600 h 43200"/>
                    </a:gdLst>
                    <a:ahLst/>
                    <a:cxnLst>
                      <a:cxn ang="0">
                        <a:pos x="T0" y="T1"/>
                      </a:cxn>
                      <a:cxn ang="0">
                        <a:pos x="T2" y="T3"/>
                      </a:cxn>
                      <a:cxn ang="0">
                        <a:pos x="T4" y="T5"/>
                      </a:cxn>
                    </a:cxnLst>
                    <a:rect l="0" t="0" r="r" b="b"/>
                    <a:pathLst>
                      <a:path w="24626" h="43200" fill="none" extrusionOk="0">
                        <a:moveTo>
                          <a:pt x="0" y="213"/>
                        </a:moveTo>
                        <a:cubicBezTo>
                          <a:pt x="1002" y="71"/>
                          <a:pt x="2013" y="0"/>
                          <a:pt x="3026" y="0"/>
                        </a:cubicBezTo>
                        <a:cubicBezTo>
                          <a:pt x="14955" y="0"/>
                          <a:pt x="24626" y="9670"/>
                          <a:pt x="24626" y="21600"/>
                        </a:cubicBezTo>
                        <a:cubicBezTo>
                          <a:pt x="24626" y="33529"/>
                          <a:pt x="14955" y="43200"/>
                          <a:pt x="3026" y="43200"/>
                        </a:cubicBezTo>
                        <a:cubicBezTo>
                          <a:pt x="2054" y="43200"/>
                          <a:pt x="1083" y="43134"/>
                          <a:pt x="120" y="43003"/>
                        </a:cubicBezTo>
                      </a:path>
                      <a:path w="24626" h="43200" stroke="0" extrusionOk="0">
                        <a:moveTo>
                          <a:pt x="0" y="213"/>
                        </a:moveTo>
                        <a:cubicBezTo>
                          <a:pt x="1002" y="71"/>
                          <a:pt x="2013" y="0"/>
                          <a:pt x="3026" y="0"/>
                        </a:cubicBezTo>
                        <a:cubicBezTo>
                          <a:pt x="14955" y="0"/>
                          <a:pt x="24626" y="9670"/>
                          <a:pt x="24626" y="21600"/>
                        </a:cubicBezTo>
                        <a:cubicBezTo>
                          <a:pt x="24626" y="33529"/>
                          <a:pt x="14955" y="43200"/>
                          <a:pt x="3026" y="43200"/>
                        </a:cubicBezTo>
                        <a:cubicBezTo>
                          <a:pt x="2054" y="43200"/>
                          <a:pt x="1083" y="43134"/>
                          <a:pt x="120" y="43003"/>
                        </a:cubicBezTo>
                        <a:lnTo>
                          <a:pt x="3026" y="21600"/>
                        </a:lnTo>
                        <a:close/>
                      </a:path>
                    </a:pathLst>
                  </a:custGeom>
                  <a:noFill/>
                  <a:ln w="571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7924" name="Group 36">
                <a:extLst>
                  <a:ext uri="{FF2B5EF4-FFF2-40B4-BE49-F238E27FC236}">
                    <a16:creationId xmlns:a16="http://schemas.microsoft.com/office/drawing/2014/main" id="{A74544CD-987F-4865-8773-6342A0B09EE2}"/>
                  </a:ext>
                </a:extLst>
              </p:cNvPr>
              <p:cNvGrpSpPr>
                <a:grpSpLocks/>
              </p:cNvGrpSpPr>
              <p:nvPr/>
            </p:nvGrpSpPr>
            <p:grpSpPr bwMode="auto">
              <a:xfrm>
                <a:off x="1725" y="3419"/>
                <a:ext cx="1450" cy="530"/>
                <a:chOff x="549" y="3291"/>
                <a:chExt cx="1922" cy="794"/>
              </a:xfrm>
            </p:grpSpPr>
            <p:grpSp>
              <p:nvGrpSpPr>
                <p:cNvPr id="37925" name="Group 37">
                  <a:extLst>
                    <a:ext uri="{FF2B5EF4-FFF2-40B4-BE49-F238E27FC236}">
                      <a16:creationId xmlns:a16="http://schemas.microsoft.com/office/drawing/2014/main" id="{7D93D3CC-FECE-44EF-9DC7-4EAEB3A12E71}"/>
                    </a:ext>
                  </a:extLst>
                </p:cNvPr>
                <p:cNvGrpSpPr>
                  <a:grpSpLocks/>
                </p:cNvGrpSpPr>
                <p:nvPr/>
              </p:nvGrpSpPr>
              <p:grpSpPr bwMode="auto">
                <a:xfrm>
                  <a:off x="549" y="3315"/>
                  <a:ext cx="962" cy="770"/>
                  <a:chOff x="549" y="3315"/>
                  <a:chExt cx="962" cy="770"/>
                </a:xfrm>
              </p:grpSpPr>
              <p:sp>
                <p:nvSpPr>
                  <p:cNvPr id="37926" name="Arc 38">
                    <a:extLst>
                      <a:ext uri="{FF2B5EF4-FFF2-40B4-BE49-F238E27FC236}">
                        <a16:creationId xmlns:a16="http://schemas.microsoft.com/office/drawing/2014/main" id="{4D11F9DC-8CB0-4C98-8CD4-C1FCCB0F6BE5}"/>
                      </a:ext>
                    </a:extLst>
                  </p:cNvPr>
                  <p:cNvSpPr>
                    <a:spLocks/>
                  </p:cNvSpPr>
                  <p:nvPr/>
                </p:nvSpPr>
                <p:spPr bwMode="auto">
                  <a:xfrm rot="-5400000">
                    <a:off x="583" y="3281"/>
                    <a:ext cx="413" cy="481"/>
                  </a:xfrm>
                  <a:custGeom>
                    <a:avLst/>
                    <a:gdLst>
                      <a:gd name="G0" fmla="+- 3026 0 0"/>
                      <a:gd name="G1" fmla="+- 21600 0 0"/>
                      <a:gd name="G2" fmla="+- 21600 0 0"/>
                      <a:gd name="T0" fmla="*/ 0 w 24626"/>
                      <a:gd name="T1" fmla="*/ 213 h 43200"/>
                      <a:gd name="T2" fmla="*/ 120 w 24626"/>
                      <a:gd name="T3" fmla="*/ 43004 h 43200"/>
                      <a:gd name="T4" fmla="*/ 3026 w 24626"/>
                      <a:gd name="T5" fmla="*/ 21600 h 43200"/>
                    </a:gdLst>
                    <a:ahLst/>
                    <a:cxnLst>
                      <a:cxn ang="0">
                        <a:pos x="T0" y="T1"/>
                      </a:cxn>
                      <a:cxn ang="0">
                        <a:pos x="T2" y="T3"/>
                      </a:cxn>
                      <a:cxn ang="0">
                        <a:pos x="T4" y="T5"/>
                      </a:cxn>
                    </a:cxnLst>
                    <a:rect l="0" t="0" r="r" b="b"/>
                    <a:pathLst>
                      <a:path w="24626" h="43200" fill="none" extrusionOk="0">
                        <a:moveTo>
                          <a:pt x="0" y="213"/>
                        </a:moveTo>
                        <a:cubicBezTo>
                          <a:pt x="1002" y="71"/>
                          <a:pt x="2013" y="0"/>
                          <a:pt x="3026" y="0"/>
                        </a:cubicBezTo>
                        <a:cubicBezTo>
                          <a:pt x="14955" y="0"/>
                          <a:pt x="24626" y="9670"/>
                          <a:pt x="24626" y="21600"/>
                        </a:cubicBezTo>
                        <a:cubicBezTo>
                          <a:pt x="24626" y="33529"/>
                          <a:pt x="14955" y="43200"/>
                          <a:pt x="3026" y="43200"/>
                        </a:cubicBezTo>
                        <a:cubicBezTo>
                          <a:pt x="2054" y="43200"/>
                          <a:pt x="1083" y="43134"/>
                          <a:pt x="120" y="43003"/>
                        </a:cubicBezTo>
                      </a:path>
                      <a:path w="24626" h="43200" stroke="0" extrusionOk="0">
                        <a:moveTo>
                          <a:pt x="0" y="213"/>
                        </a:moveTo>
                        <a:cubicBezTo>
                          <a:pt x="1002" y="71"/>
                          <a:pt x="2013" y="0"/>
                          <a:pt x="3026" y="0"/>
                        </a:cubicBezTo>
                        <a:cubicBezTo>
                          <a:pt x="14955" y="0"/>
                          <a:pt x="24626" y="9670"/>
                          <a:pt x="24626" y="21600"/>
                        </a:cubicBezTo>
                        <a:cubicBezTo>
                          <a:pt x="24626" y="33529"/>
                          <a:pt x="14955" y="43200"/>
                          <a:pt x="3026" y="43200"/>
                        </a:cubicBezTo>
                        <a:cubicBezTo>
                          <a:pt x="2054" y="43200"/>
                          <a:pt x="1083" y="43134"/>
                          <a:pt x="120" y="43003"/>
                        </a:cubicBezTo>
                        <a:lnTo>
                          <a:pt x="3026" y="21600"/>
                        </a:lnTo>
                        <a:close/>
                      </a:path>
                    </a:pathLst>
                  </a:custGeom>
                  <a:noFill/>
                  <a:ln w="571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7" name="Arc 39">
                    <a:extLst>
                      <a:ext uri="{FF2B5EF4-FFF2-40B4-BE49-F238E27FC236}">
                        <a16:creationId xmlns:a16="http://schemas.microsoft.com/office/drawing/2014/main" id="{06AE3838-DA6E-4F08-833B-C67BCE9E9F0F}"/>
                      </a:ext>
                    </a:extLst>
                  </p:cNvPr>
                  <p:cNvSpPr>
                    <a:spLocks/>
                  </p:cNvSpPr>
                  <p:nvPr/>
                </p:nvSpPr>
                <p:spPr bwMode="auto">
                  <a:xfrm rot="5400000" flipV="1">
                    <a:off x="1064" y="3638"/>
                    <a:ext cx="413" cy="481"/>
                  </a:xfrm>
                  <a:custGeom>
                    <a:avLst/>
                    <a:gdLst>
                      <a:gd name="G0" fmla="+- 3026 0 0"/>
                      <a:gd name="G1" fmla="+- 21600 0 0"/>
                      <a:gd name="G2" fmla="+- 21600 0 0"/>
                      <a:gd name="T0" fmla="*/ 0 w 24626"/>
                      <a:gd name="T1" fmla="*/ 213 h 43200"/>
                      <a:gd name="T2" fmla="*/ 120 w 24626"/>
                      <a:gd name="T3" fmla="*/ 43004 h 43200"/>
                      <a:gd name="T4" fmla="*/ 3026 w 24626"/>
                      <a:gd name="T5" fmla="*/ 21600 h 43200"/>
                    </a:gdLst>
                    <a:ahLst/>
                    <a:cxnLst>
                      <a:cxn ang="0">
                        <a:pos x="T0" y="T1"/>
                      </a:cxn>
                      <a:cxn ang="0">
                        <a:pos x="T2" y="T3"/>
                      </a:cxn>
                      <a:cxn ang="0">
                        <a:pos x="T4" y="T5"/>
                      </a:cxn>
                    </a:cxnLst>
                    <a:rect l="0" t="0" r="r" b="b"/>
                    <a:pathLst>
                      <a:path w="24626" h="43200" fill="none" extrusionOk="0">
                        <a:moveTo>
                          <a:pt x="0" y="213"/>
                        </a:moveTo>
                        <a:cubicBezTo>
                          <a:pt x="1002" y="71"/>
                          <a:pt x="2013" y="0"/>
                          <a:pt x="3026" y="0"/>
                        </a:cubicBezTo>
                        <a:cubicBezTo>
                          <a:pt x="14955" y="0"/>
                          <a:pt x="24626" y="9670"/>
                          <a:pt x="24626" y="21600"/>
                        </a:cubicBezTo>
                        <a:cubicBezTo>
                          <a:pt x="24626" y="33529"/>
                          <a:pt x="14955" y="43200"/>
                          <a:pt x="3026" y="43200"/>
                        </a:cubicBezTo>
                        <a:cubicBezTo>
                          <a:pt x="2054" y="43200"/>
                          <a:pt x="1083" y="43134"/>
                          <a:pt x="120" y="43003"/>
                        </a:cubicBezTo>
                      </a:path>
                      <a:path w="24626" h="43200" stroke="0" extrusionOk="0">
                        <a:moveTo>
                          <a:pt x="0" y="213"/>
                        </a:moveTo>
                        <a:cubicBezTo>
                          <a:pt x="1002" y="71"/>
                          <a:pt x="2013" y="0"/>
                          <a:pt x="3026" y="0"/>
                        </a:cubicBezTo>
                        <a:cubicBezTo>
                          <a:pt x="14955" y="0"/>
                          <a:pt x="24626" y="9670"/>
                          <a:pt x="24626" y="21600"/>
                        </a:cubicBezTo>
                        <a:cubicBezTo>
                          <a:pt x="24626" y="33529"/>
                          <a:pt x="14955" y="43200"/>
                          <a:pt x="3026" y="43200"/>
                        </a:cubicBezTo>
                        <a:cubicBezTo>
                          <a:pt x="2054" y="43200"/>
                          <a:pt x="1083" y="43134"/>
                          <a:pt x="120" y="43003"/>
                        </a:cubicBezTo>
                        <a:lnTo>
                          <a:pt x="3026" y="21600"/>
                        </a:lnTo>
                        <a:close/>
                      </a:path>
                    </a:pathLst>
                  </a:custGeom>
                  <a:noFill/>
                  <a:ln w="571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928" name="Group 40">
                  <a:extLst>
                    <a:ext uri="{FF2B5EF4-FFF2-40B4-BE49-F238E27FC236}">
                      <a16:creationId xmlns:a16="http://schemas.microsoft.com/office/drawing/2014/main" id="{1365E2BC-0491-4665-BD5F-79B58AF59668}"/>
                    </a:ext>
                  </a:extLst>
                </p:cNvPr>
                <p:cNvGrpSpPr>
                  <a:grpSpLocks/>
                </p:cNvGrpSpPr>
                <p:nvPr/>
              </p:nvGrpSpPr>
              <p:grpSpPr bwMode="auto">
                <a:xfrm>
                  <a:off x="1509" y="3291"/>
                  <a:ext cx="962" cy="770"/>
                  <a:chOff x="549" y="3315"/>
                  <a:chExt cx="962" cy="770"/>
                </a:xfrm>
              </p:grpSpPr>
              <p:sp>
                <p:nvSpPr>
                  <p:cNvPr id="37929" name="Arc 41">
                    <a:extLst>
                      <a:ext uri="{FF2B5EF4-FFF2-40B4-BE49-F238E27FC236}">
                        <a16:creationId xmlns:a16="http://schemas.microsoft.com/office/drawing/2014/main" id="{378D81D2-9BD2-4CCA-8470-C7326CF53972}"/>
                      </a:ext>
                    </a:extLst>
                  </p:cNvPr>
                  <p:cNvSpPr>
                    <a:spLocks/>
                  </p:cNvSpPr>
                  <p:nvPr/>
                </p:nvSpPr>
                <p:spPr bwMode="auto">
                  <a:xfrm rot="-5400000">
                    <a:off x="583" y="3281"/>
                    <a:ext cx="413" cy="481"/>
                  </a:xfrm>
                  <a:custGeom>
                    <a:avLst/>
                    <a:gdLst>
                      <a:gd name="G0" fmla="+- 3026 0 0"/>
                      <a:gd name="G1" fmla="+- 21600 0 0"/>
                      <a:gd name="G2" fmla="+- 21600 0 0"/>
                      <a:gd name="T0" fmla="*/ 0 w 24626"/>
                      <a:gd name="T1" fmla="*/ 213 h 43200"/>
                      <a:gd name="T2" fmla="*/ 120 w 24626"/>
                      <a:gd name="T3" fmla="*/ 43004 h 43200"/>
                      <a:gd name="T4" fmla="*/ 3026 w 24626"/>
                      <a:gd name="T5" fmla="*/ 21600 h 43200"/>
                    </a:gdLst>
                    <a:ahLst/>
                    <a:cxnLst>
                      <a:cxn ang="0">
                        <a:pos x="T0" y="T1"/>
                      </a:cxn>
                      <a:cxn ang="0">
                        <a:pos x="T2" y="T3"/>
                      </a:cxn>
                      <a:cxn ang="0">
                        <a:pos x="T4" y="T5"/>
                      </a:cxn>
                    </a:cxnLst>
                    <a:rect l="0" t="0" r="r" b="b"/>
                    <a:pathLst>
                      <a:path w="24626" h="43200" fill="none" extrusionOk="0">
                        <a:moveTo>
                          <a:pt x="0" y="213"/>
                        </a:moveTo>
                        <a:cubicBezTo>
                          <a:pt x="1002" y="71"/>
                          <a:pt x="2013" y="0"/>
                          <a:pt x="3026" y="0"/>
                        </a:cubicBezTo>
                        <a:cubicBezTo>
                          <a:pt x="14955" y="0"/>
                          <a:pt x="24626" y="9670"/>
                          <a:pt x="24626" y="21600"/>
                        </a:cubicBezTo>
                        <a:cubicBezTo>
                          <a:pt x="24626" y="33529"/>
                          <a:pt x="14955" y="43200"/>
                          <a:pt x="3026" y="43200"/>
                        </a:cubicBezTo>
                        <a:cubicBezTo>
                          <a:pt x="2054" y="43200"/>
                          <a:pt x="1083" y="43134"/>
                          <a:pt x="120" y="43003"/>
                        </a:cubicBezTo>
                      </a:path>
                      <a:path w="24626" h="43200" stroke="0" extrusionOk="0">
                        <a:moveTo>
                          <a:pt x="0" y="213"/>
                        </a:moveTo>
                        <a:cubicBezTo>
                          <a:pt x="1002" y="71"/>
                          <a:pt x="2013" y="0"/>
                          <a:pt x="3026" y="0"/>
                        </a:cubicBezTo>
                        <a:cubicBezTo>
                          <a:pt x="14955" y="0"/>
                          <a:pt x="24626" y="9670"/>
                          <a:pt x="24626" y="21600"/>
                        </a:cubicBezTo>
                        <a:cubicBezTo>
                          <a:pt x="24626" y="33529"/>
                          <a:pt x="14955" y="43200"/>
                          <a:pt x="3026" y="43200"/>
                        </a:cubicBezTo>
                        <a:cubicBezTo>
                          <a:pt x="2054" y="43200"/>
                          <a:pt x="1083" y="43134"/>
                          <a:pt x="120" y="43003"/>
                        </a:cubicBezTo>
                        <a:lnTo>
                          <a:pt x="3026" y="21600"/>
                        </a:lnTo>
                        <a:close/>
                      </a:path>
                    </a:pathLst>
                  </a:custGeom>
                  <a:noFill/>
                  <a:ln w="571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30" name="Arc 42">
                    <a:extLst>
                      <a:ext uri="{FF2B5EF4-FFF2-40B4-BE49-F238E27FC236}">
                        <a16:creationId xmlns:a16="http://schemas.microsoft.com/office/drawing/2014/main" id="{A1772EDA-F833-43C7-9E4A-E1070674425D}"/>
                      </a:ext>
                    </a:extLst>
                  </p:cNvPr>
                  <p:cNvSpPr>
                    <a:spLocks/>
                  </p:cNvSpPr>
                  <p:nvPr/>
                </p:nvSpPr>
                <p:spPr bwMode="auto">
                  <a:xfrm rot="5400000" flipV="1">
                    <a:off x="1064" y="3638"/>
                    <a:ext cx="413" cy="481"/>
                  </a:xfrm>
                  <a:custGeom>
                    <a:avLst/>
                    <a:gdLst>
                      <a:gd name="G0" fmla="+- 3026 0 0"/>
                      <a:gd name="G1" fmla="+- 21600 0 0"/>
                      <a:gd name="G2" fmla="+- 21600 0 0"/>
                      <a:gd name="T0" fmla="*/ 0 w 24626"/>
                      <a:gd name="T1" fmla="*/ 213 h 43200"/>
                      <a:gd name="T2" fmla="*/ 120 w 24626"/>
                      <a:gd name="T3" fmla="*/ 43004 h 43200"/>
                      <a:gd name="T4" fmla="*/ 3026 w 24626"/>
                      <a:gd name="T5" fmla="*/ 21600 h 43200"/>
                    </a:gdLst>
                    <a:ahLst/>
                    <a:cxnLst>
                      <a:cxn ang="0">
                        <a:pos x="T0" y="T1"/>
                      </a:cxn>
                      <a:cxn ang="0">
                        <a:pos x="T2" y="T3"/>
                      </a:cxn>
                      <a:cxn ang="0">
                        <a:pos x="T4" y="T5"/>
                      </a:cxn>
                    </a:cxnLst>
                    <a:rect l="0" t="0" r="r" b="b"/>
                    <a:pathLst>
                      <a:path w="24626" h="43200" fill="none" extrusionOk="0">
                        <a:moveTo>
                          <a:pt x="0" y="213"/>
                        </a:moveTo>
                        <a:cubicBezTo>
                          <a:pt x="1002" y="71"/>
                          <a:pt x="2013" y="0"/>
                          <a:pt x="3026" y="0"/>
                        </a:cubicBezTo>
                        <a:cubicBezTo>
                          <a:pt x="14955" y="0"/>
                          <a:pt x="24626" y="9670"/>
                          <a:pt x="24626" y="21600"/>
                        </a:cubicBezTo>
                        <a:cubicBezTo>
                          <a:pt x="24626" y="33529"/>
                          <a:pt x="14955" y="43200"/>
                          <a:pt x="3026" y="43200"/>
                        </a:cubicBezTo>
                        <a:cubicBezTo>
                          <a:pt x="2054" y="43200"/>
                          <a:pt x="1083" y="43134"/>
                          <a:pt x="120" y="43003"/>
                        </a:cubicBezTo>
                      </a:path>
                      <a:path w="24626" h="43200" stroke="0" extrusionOk="0">
                        <a:moveTo>
                          <a:pt x="0" y="213"/>
                        </a:moveTo>
                        <a:cubicBezTo>
                          <a:pt x="1002" y="71"/>
                          <a:pt x="2013" y="0"/>
                          <a:pt x="3026" y="0"/>
                        </a:cubicBezTo>
                        <a:cubicBezTo>
                          <a:pt x="14955" y="0"/>
                          <a:pt x="24626" y="9670"/>
                          <a:pt x="24626" y="21600"/>
                        </a:cubicBezTo>
                        <a:cubicBezTo>
                          <a:pt x="24626" y="33529"/>
                          <a:pt x="14955" y="43200"/>
                          <a:pt x="3026" y="43200"/>
                        </a:cubicBezTo>
                        <a:cubicBezTo>
                          <a:pt x="2054" y="43200"/>
                          <a:pt x="1083" y="43134"/>
                          <a:pt x="120" y="43003"/>
                        </a:cubicBezTo>
                        <a:lnTo>
                          <a:pt x="3026" y="21600"/>
                        </a:lnTo>
                        <a:close/>
                      </a:path>
                    </a:pathLst>
                  </a:custGeom>
                  <a:noFill/>
                  <a:ln w="571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37931" name="Text Box 43">
              <a:extLst>
                <a:ext uri="{FF2B5EF4-FFF2-40B4-BE49-F238E27FC236}">
                  <a16:creationId xmlns:a16="http://schemas.microsoft.com/office/drawing/2014/main" id="{763A92AF-9886-4FF4-B83D-9DAE4491CAE1}"/>
                </a:ext>
              </a:extLst>
            </p:cNvPr>
            <p:cNvSpPr txBox="1">
              <a:spLocks noChangeArrowheads="1"/>
            </p:cNvSpPr>
            <p:nvPr/>
          </p:nvSpPr>
          <p:spPr bwMode="auto">
            <a:xfrm>
              <a:off x="104" y="3968"/>
              <a:ext cx="22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a:solidFill>
                    <a:srgbClr val="FFFFFF"/>
                  </a:solidFill>
                </a:rPr>
                <a:t>Compressed (blue side)</a:t>
              </a:r>
            </a:p>
          </p:txBody>
        </p:sp>
      </p:grpSp>
      <p:grpSp>
        <p:nvGrpSpPr>
          <p:cNvPr id="37932" name="Group 44">
            <a:extLst>
              <a:ext uri="{FF2B5EF4-FFF2-40B4-BE49-F238E27FC236}">
                <a16:creationId xmlns:a16="http://schemas.microsoft.com/office/drawing/2014/main" id="{B25E3AE8-29DD-4565-A6A7-92B2C11E42C1}"/>
              </a:ext>
            </a:extLst>
          </p:cNvPr>
          <p:cNvGrpSpPr>
            <a:grpSpLocks/>
          </p:cNvGrpSpPr>
          <p:nvPr/>
        </p:nvGrpSpPr>
        <p:grpSpPr bwMode="auto">
          <a:xfrm>
            <a:off x="3694113" y="5389563"/>
            <a:ext cx="4927600" cy="1366837"/>
            <a:chOff x="2327" y="3395"/>
            <a:chExt cx="3104" cy="861"/>
          </a:xfrm>
        </p:grpSpPr>
        <p:grpSp>
          <p:nvGrpSpPr>
            <p:cNvPr id="37933" name="Group 45">
              <a:extLst>
                <a:ext uri="{FF2B5EF4-FFF2-40B4-BE49-F238E27FC236}">
                  <a16:creationId xmlns:a16="http://schemas.microsoft.com/office/drawing/2014/main" id="{764BDB22-5317-416E-BADB-AFC20DF7BAE1}"/>
                </a:ext>
              </a:extLst>
            </p:cNvPr>
            <p:cNvGrpSpPr>
              <a:grpSpLocks/>
            </p:cNvGrpSpPr>
            <p:nvPr/>
          </p:nvGrpSpPr>
          <p:grpSpPr bwMode="auto">
            <a:xfrm>
              <a:off x="2327" y="3395"/>
              <a:ext cx="3104" cy="562"/>
              <a:chOff x="277" y="3419"/>
              <a:chExt cx="2898" cy="570"/>
            </a:xfrm>
          </p:grpSpPr>
          <p:grpSp>
            <p:nvGrpSpPr>
              <p:cNvPr id="37934" name="Group 46">
                <a:extLst>
                  <a:ext uri="{FF2B5EF4-FFF2-40B4-BE49-F238E27FC236}">
                    <a16:creationId xmlns:a16="http://schemas.microsoft.com/office/drawing/2014/main" id="{0B854DFA-E061-4379-9DDA-6C8E8BC73217}"/>
                  </a:ext>
                </a:extLst>
              </p:cNvPr>
              <p:cNvGrpSpPr>
                <a:grpSpLocks/>
              </p:cNvGrpSpPr>
              <p:nvPr/>
            </p:nvGrpSpPr>
            <p:grpSpPr bwMode="auto">
              <a:xfrm>
                <a:off x="277" y="3459"/>
                <a:ext cx="1450" cy="530"/>
                <a:chOff x="549" y="3291"/>
                <a:chExt cx="1922" cy="794"/>
              </a:xfrm>
            </p:grpSpPr>
            <p:grpSp>
              <p:nvGrpSpPr>
                <p:cNvPr id="37935" name="Group 47">
                  <a:extLst>
                    <a:ext uri="{FF2B5EF4-FFF2-40B4-BE49-F238E27FC236}">
                      <a16:creationId xmlns:a16="http://schemas.microsoft.com/office/drawing/2014/main" id="{5E4053CB-75C5-4811-A242-77A81D2D372C}"/>
                    </a:ext>
                  </a:extLst>
                </p:cNvPr>
                <p:cNvGrpSpPr>
                  <a:grpSpLocks/>
                </p:cNvGrpSpPr>
                <p:nvPr/>
              </p:nvGrpSpPr>
              <p:grpSpPr bwMode="auto">
                <a:xfrm>
                  <a:off x="549" y="3315"/>
                  <a:ext cx="962" cy="770"/>
                  <a:chOff x="549" y="3315"/>
                  <a:chExt cx="962" cy="770"/>
                </a:xfrm>
              </p:grpSpPr>
              <p:sp>
                <p:nvSpPr>
                  <p:cNvPr id="37936" name="Arc 48">
                    <a:extLst>
                      <a:ext uri="{FF2B5EF4-FFF2-40B4-BE49-F238E27FC236}">
                        <a16:creationId xmlns:a16="http://schemas.microsoft.com/office/drawing/2014/main" id="{702BF3F8-AC49-4594-9E04-B0E0B5D07527}"/>
                      </a:ext>
                    </a:extLst>
                  </p:cNvPr>
                  <p:cNvSpPr>
                    <a:spLocks/>
                  </p:cNvSpPr>
                  <p:nvPr/>
                </p:nvSpPr>
                <p:spPr bwMode="auto">
                  <a:xfrm rot="-5400000">
                    <a:off x="583" y="3281"/>
                    <a:ext cx="413" cy="481"/>
                  </a:xfrm>
                  <a:custGeom>
                    <a:avLst/>
                    <a:gdLst>
                      <a:gd name="G0" fmla="+- 3026 0 0"/>
                      <a:gd name="G1" fmla="+- 21600 0 0"/>
                      <a:gd name="G2" fmla="+- 21600 0 0"/>
                      <a:gd name="T0" fmla="*/ 0 w 24626"/>
                      <a:gd name="T1" fmla="*/ 213 h 43200"/>
                      <a:gd name="T2" fmla="*/ 120 w 24626"/>
                      <a:gd name="T3" fmla="*/ 43004 h 43200"/>
                      <a:gd name="T4" fmla="*/ 3026 w 24626"/>
                      <a:gd name="T5" fmla="*/ 21600 h 43200"/>
                    </a:gdLst>
                    <a:ahLst/>
                    <a:cxnLst>
                      <a:cxn ang="0">
                        <a:pos x="T0" y="T1"/>
                      </a:cxn>
                      <a:cxn ang="0">
                        <a:pos x="T2" y="T3"/>
                      </a:cxn>
                      <a:cxn ang="0">
                        <a:pos x="T4" y="T5"/>
                      </a:cxn>
                    </a:cxnLst>
                    <a:rect l="0" t="0" r="r" b="b"/>
                    <a:pathLst>
                      <a:path w="24626" h="43200" fill="none" extrusionOk="0">
                        <a:moveTo>
                          <a:pt x="0" y="213"/>
                        </a:moveTo>
                        <a:cubicBezTo>
                          <a:pt x="1002" y="71"/>
                          <a:pt x="2013" y="0"/>
                          <a:pt x="3026" y="0"/>
                        </a:cubicBezTo>
                        <a:cubicBezTo>
                          <a:pt x="14955" y="0"/>
                          <a:pt x="24626" y="9670"/>
                          <a:pt x="24626" y="21600"/>
                        </a:cubicBezTo>
                        <a:cubicBezTo>
                          <a:pt x="24626" y="33529"/>
                          <a:pt x="14955" y="43200"/>
                          <a:pt x="3026" y="43200"/>
                        </a:cubicBezTo>
                        <a:cubicBezTo>
                          <a:pt x="2054" y="43200"/>
                          <a:pt x="1083" y="43134"/>
                          <a:pt x="120" y="43003"/>
                        </a:cubicBezTo>
                      </a:path>
                      <a:path w="24626" h="43200" stroke="0" extrusionOk="0">
                        <a:moveTo>
                          <a:pt x="0" y="213"/>
                        </a:moveTo>
                        <a:cubicBezTo>
                          <a:pt x="1002" y="71"/>
                          <a:pt x="2013" y="0"/>
                          <a:pt x="3026" y="0"/>
                        </a:cubicBezTo>
                        <a:cubicBezTo>
                          <a:pt x="14955" y="0"/>
                          <a:pt x="24626" y="9670"/>
                          <a:pt x="24626" y="21600"/>
                        </a:cubicBezTo>
                        <a:cubicBezTo>
                          <a:pt x="24626" y="33529"/>
                          <a:pt x="14955" y="43200"/>
                          <a:pt x="3026" y="43200"/>
                        </a:cubicBezTo>
                        <a:cubicBezTo>
                          <a:pt x="2054" y="43200"/>
                          <a:pt x="1083" y="43134"/>
                          <a:pt x="120" y="43003"/>
                        </a:cubicBezTo>
                        <a:lnTo>
                          <a:pt x="3026" y="21600"/>
                        </a:lnTo>
                        <a:close/>
                      </a:path>
                    </a:pathLst>
                  </a:custGeom>
                  <a:noFill/>
                  <a:ln w="571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37" name="Arc 49">
                    <a:extLst>
                      <a:ext uri="{FF2B5EF4-FFF2-40B4-BE49-F238E27FC236}">
                        <a16:creationId xmlns:a16="http://schemas.microsoft.com/office/drawing/2014/main" id="{FBFCDA5F-E21C-431E-A781-C1C0825DB407}"/>
                      </a:ext>
                    </a:extLst>
                  </p:cNvPr>
                  <p:cNvSpPr>
                    <a:spLocks/>
                  </p:cNvSpPr>
                  <p:nvPr/>
                </p:nvSpPr>
                <p:spPr bwMode="auto">
                  <a:xfrm rot="5400000" flipV="1">
                    <a:off x="1064" y="3638"/>
                    <a:ext cx="413" cy="481"/>
                  </a:xfrm>
                  <a:custGeom>
                    <a:avLst/>
                    <a:gdLst>
                      <a:gd name="G0" fmla="+- 3026 0 0"/>
                      <a:gd name="G1" fmla="+- 21600 0 0"/>
                      <a:gd name="G2" fmla="+- 21600 0 0"/>
                      <a:gd name="T0" fmla="*/ 0 w 24626"/>
                      <a:gd name="T1" fmla="*/ 213 h 43200"/>
                      <a:gd name="T2" fmla="*/ 120 w 24626"/>
                      <a:gd name="T3" fmla="*/ 43004 h 43200"/>
                      <a:gd name="T4" fmla="*/ 3026 w 24626"/>
                      <a:gd name="T5" fmla="*/ 21600 h 43200"/>
                    </a:gdLst>
                    <a:ahLst/>
                    <a:cxnLst>
                      <a:cxn ang="0">
                        <a:pos x="T0" y="T1"/>
                      </a:cxn>
                      <a:cxn ang="0">
                        <a:pos x="T2" y="T3"/>
                      </a:cxn>
                      <a:cxn ang="0">
                        <a:pos x="T4" y="T5"/>
                      </a:cxn>
                    </a:cxnLst>
                    <a:rect l="0" t="0" r="r" b="b"/>
                    <a:pathLst>
                      <a:path w="24626" h="43200" fill="none" extrusionOk="0">
                        <a:moveTo>
                          <a:pt x="0" y="213"/>
                        </a:moveTo>
                        <a:cubicBezTo>
                          <a:pt x="1002" y="71"/>
                          <a:pt x="2013" y="0"/>
                          <a:pt x="3026" y="0"/>
                        </a:cubicBezTo>
                        <a:cubicBezTo>
                          <a:pt x="14955" y="0"/>
                          <a:pt x="24626" y="9670"/>
                          <a:pt x="24626" y="21600"/>
                        </a:cubicBezTo>
                        <a:cubicBezTo>
                          <a:pt x="24626" y="33529"/>
                          <a:pt x="14955" y="43200"/>
                          <a:pt x="3026" y="43200"/>
                        </a:cubicBezTo>
                        <a:cubicBezTo>
                          <a:pt x="2054" y="43200"/>
                          <a:pt x="1083" y="43134"/>
                          <a:pt x="120" y="43003"/>
                        </a:cubicBezTo>
                      </a:path>
                      <a:path w="24626" h="43200" stroke="0" extrusionOk="0">
                        <a:moveTo>
                          <a:pt x="0" y="213"/>
                        </a:moveTo>
                        <a:cubicBezTo>
                          <a:pt x="1002" y="71"/>
                          <a:pt x="2013" y="0"/>
                          <a:pt x="3026" y="0"/>
                        </a:cubicBezTo>
                        <a:cubicBezTo>
                          <a:pt x="14955" y="0"/>
                          <a:pt x="24626" y="9670"/>
                          <a:pt x="24626" y="21600"/>
                        </a:cubicBezTo>
                        <a:cubicBezTo>
                          <a:pt x="24626" y="33529"/>
                          <a:pt x="14955" y="43200"/>
                          <a:pt x="3026" y="43200"/>
                        </a:cubicBezTo>
                        <a:cubicBezTo>
                          <a:pt x="2054" y="43200"/>
                          <a:pt x="1083" y="43134"/>
                          <a:pt x="120" y="43003"/>
                        </a:cubicBezTo>
                        <a:lnTo>
                          <a:pt x="3026" y="21600"/>
                        </a:lnTo>
                        <a:close/>
                      </a:path>
                    </a:pathLst>
                  </a:custGeom>
                  <a:noFill/>
                  <a:ln w="571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938" name="Group 50">
                  <a:extLst>
                    <a:ext uri="{FF2B5EF4-FFF2-40B4-BE49-F238E27FC236}">
                      <a16:creationId xmlns:a16="http://schemas.microsoft.com/office/drawing/2014/main" id="{664B24D3-13ED-4733-BF17-6A7D6C92F7C4}"/>
                    </a:ext>
                  </a:extLst>
                </p:cNvPr>
                <p:cNvGrpSpPr>
                  <a:grpSpLocks/>
                </p:cNvGrpSpPr>
                <p:nvPr/>
              </p:nvGrpSpPr>
              <p:grpSpPr bwMode="auto">
                <a:xfrm>
                  <a:off x="1509" y="3291"/>
                  <a:ext cx="962" cy="770"/>
                  <a:chOff x="549" y="3315"/>
                  <a:chExt cx="962" cy="770"/>
                </a:xfrm>
              </p:grpSpPr>
              <p:sp>
                <p:nvSpPr>
                  <p:cNvPr id="37939" name="Arc 51">
                    <a:extLst>
                      <a:ext uri="{FF2B5EF4-FFF2-40B4-BE49-F238E27FC236}">
                        <a16:creationId xmlns:a16="http://schemas.microsoft.com/office/drawing/2014/main" id="{AF77453D-B1B5-41BA-A166-75459EB868FA}"/>
                      </a:ext>
                    </a:extLst>
                  </p:cNvPr>
                  <p:cNvSpPr>
                    <a:spLocks/>
                  </p:cNvSpPr>
                  <p:nvPr/>
                </p:nvSpPr>
                <p:spPr bwMode="auto">
                  <a:xfrm rot="-5400000">
                    <a:off x="583" y="3281"/>
                    <a:ext cx="413" cy="481"/>
                  </a:xfrm>
                  <a:custGeom>
                    <a:avLst/>
                    <a:gdLst>
                      <a:gd name="G0" fmla="+- 3026 0 0"/>
                      <a:gd name="G1" fmla="+- 21600 0 0"/>
                      <a:gd name="G2" fmla="+- 21600 0 0"/>
                      <a:gd name="T0" fmla="*/ 0 w 24626"/>
                      <a:gd name="T1" fmla="*/ 213 h 43200"/>
                      <a:gd name="T2" fmla="*/ 120 w 24626"/>
                      <a:gd name="T3" fmla="*/ 43004 h 43200"/>
                      <a:gd name="T4" fmla="*/ 3026 w 24626"/>
                      <a:gd name="T5" fmla="*/ 21600 h 43200"/>
                    </a:gdLst>
                    <a:ahLst/>
                    <a:cxnLst>
                      <a:cxn ang="0">
                        <a:pos x="T0" y="T1"/>
                      </a:cxn>
                      <a:cxn ang="0">
                        <a:pos x="T2" y="T3"/>
                      </a:cxn>
                      <a:cxn ang="0">
                        <a:pos x="T4" y="T5"/>
                      </a:cxn>
                    </a:cxnLst>
                    <a:rect l="0" t="0" r="r" b="b"/>
                    <a:pathLst>
                      <a:path w="24626" h="43200" fill="none" extrusionOk="0">
                        <a:moveTo>
                          <a:pt x="0" y="213"/>
                        </a:moveTo>
                        <a:cubicBezTo>
                          <a:pt x="1002" y="71"/>
                          <a:pt x="2013" y="0"/>
                          <a:pt x="3026" y="0"/>
                        </a:cubicBezTo>
                        <a:cubicBezTo>
                          <a:pt x="14955" y="0"/>
                          <a:pt x="24626" y="9670"/>
                          <a:pt x="24626" y="21600"/>
                        </a:cubicBezTo>
                        <a:cubicBezTo>
                          <a:pt x="24626" y="33529"/>
                          <a:pt x="14955" y="43200"/>
                          <a:pt x="3026" y="43200"/>
                        </a:cubicBezTo>
                        <a:cubicBezTo>
                          <a:pt x="2054" y="43200"/>
                          <a:pt x="1083" y="43134"/>
                          <a:pt x="120" y="43003"/>
                        </a:cubicBezTo>
                      </a:path>
                      <a:path w="24626" h="43200" stroke="0" extrusionOk="0">
                        <a:moveTo>
                          <a:pt x="0" y="213"/>
                        </a:moveTo>
                        <a:cubicBezTo>
                          <a:pt x="1002" y="71"/>
                          <a:pt x="2013" y="0"/>
                          <a:pt x="3026" y="0"/>
                        </a:cubicBezTo>
                        <a:cubicBezTo>
                          <a:pt x="14955" y="0"/>
                          <a:pt x="24626" y="9670"/>
                          <a:pt x="24626" y="21600"/>
                        </a:cubicBezTo>
                        <a:cubicBezTo>
                          <a:pt x="24626" y="33529"/>
                          <a:pt x="14955" y="43200"/>
                          <a:pt x="3026" y="43200"/>
                        </a:cubicBezTo>
                        <a:cubicBezTo>
                          <a:pt x="2054" y="43200"/>
                          <a:pt x="1083" y="43134"/>
                          <a:pt x="120" y="43003"/>
                        </a:cubicBezTo>
                        <a:lnTo>
                          <a:pt x="3026" y="21600"/>
                        </a:lnTo>
                        <a:close/>
                      </a:path>
                    </a:pathLst>
                  </a:custGeom>
                  <a:noFill/>
                  <a:ln w="571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40" name="Arc 52">
                    <a:extLst>
                      <a:ext uri="{FF2B5EF4-FFF2-40B4-BE49-F238E27FC236}">
                        <a16:creationId xmlns:a16="http://schemas.microsoft.com/office/drawing/2014/main" id="{9C1937DF-7D08-4700-8756-330ADB2108F6}"/>
                      </a:ext>
                    </a:extLst>
                  </p:cNvPr>
                  <p:cNvSpPr>
                    <a:spLocks/>
                  </p:cNvSpPr>
                  <p:nvPr/>
                </p:nvSpPr>
                <p:spPr bwMode="auto">
                  <a:xfrm rot="5400000" flipV="1">
                    <a:off x="1064" y="3638"/>
                    <a:ext cx="413" cy="481"/>
                  </a:xfrm>
                  <a:custGeom>
                    <a:avLst/>
                    <a:gdLst>
                      <a:gd name="G0" fmla="+- 3026 0 0"/>
                      <a:gd name="G1" fmla="+- 21600 0 0"/>
                      <a:gd name="G2" fmla="+- 21600 0 0"/>
                      <a:gd name="T0" fmla="*/ 0 w 24626"/>
                      <a:gd name="T1" fmla="*/ 213 h 43200"/>
                      <a:gd name="T2" fmla="*/ 120 w 24626"/>
                      <a:gd name="T3" fmla="*/ 43004 h 43200"/>
                      <a:gd name="T4" fmla="*/ 3026 w 24626"/>
                      <a:gd name="T5" fmla="*/ 21600 h 43200"/>
                    </a:gdLst>
                    <a:ahLst/>
                    <a:cxnLst>
                      <a:cxn ang="0">
                        <a:pos x="T0" y="T1"/>
                      </a:cxn>
                      <a:cxn ang="0">
                        <a:pos x="T2" y="T3"/>
                      </a:cxn>
                      <a:cxn ang="0">
                        <a:pos x="T4" y="T5"/>
                      </a:cxn>
                    </a:cxnLst>
                    <a:rect l="0" t="0" r="r" b="b"/>
                    <a:pathLst>
                      <a:path w="24626" h="43200" fill="none" extrusionOk="0">
                        <a:moveTo>
                          <a:pt x="0" y="213"/>
                        </a:moveTo>
                        <a:cubicBezTo>
                          <a:pt x="1002" y="71"/>
                          <a:pt x="2013" y="0"/>
                          <a:pt x="3026" y="0"/>
                        </a:cubicBezTo>
                        <a:cubicBezTo>
                          <a:pt x="14955" y="0"/>
                          <a:pt x="24626" y="9670"/>
                          <a:pt x="24626" y="21600"/>
                        </a:cubicBezTo>
                        <a:cubicBezTo>
                          <a:pt x="24626" y="33529"/>
                          <a:pt x="14955" y="43200"/>
                          <a:pt x="3026" y="43200"/>
                        </a:cubicBezTo>
                        <a:cubicBezTo>
                          <a:pt x="2054" y="43200"/>
                          <a:pt x="1083" y="43134"/>
                          <a:pt x="120" y="43003"/>
                        </a:cubicBezTo>
                      </a:path>
                      <a:path w="24626" h="43200" stroke="0" extrusionOk="0">
                        <a:moveTo>
                          <a:pt x="0" y="213"/>
                        </a:moveTo>
                        <a:cubicBezTo>
                          <a:pt x="1002" y="71"/>
                          <a:pt x="2013" y="0"/>
                          <a:pt x="3026" y="0"/>
                        </a:cubicBezTo>
                        <a:cubicBezTo>
                          <a:pt x="14955" y="0"/>
                          <a:pt x="24626" y="9670"/>
                          <a:pt x="24626" y="21600"/>
                        </a:cubicBezTo>
                        <a:cubicBezTo>
                          <a:pt x="24626" y="33529"/>
                          <a:pt x="14955" y="43200"/>
                          <a:pt x="3026" y="43200"/>
                        </a:cubicBezTo>
                        <a:cubicBezTo>
                          <a:pt x="2054" y="43200"/>
                          <a:pt x="1083" y="43134"/>
                          <a:pt x="120" y="43003"/>
                        </a:cubicBezTo>
                        <a:lnTo>
                          <a:pt x="3026" y="21600"/>
                        </a:lnTo>
                        <a:close/>
                      </a:path>
                    </a:pathLst>
                  </a:custGeom>
                  <a:noFill/>
                  <a:ln w="571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7941" name="Group 53">
                <a:extLst>
                  <a:ext uri="{FF2B5EF4-FFF2-40B4-BE49-F238E27FC236}">
                    <a16:creationId xmlns:a16="http://schemas.microsoft.com/office/drawing/2014/main" id="{BB73039F-F214-424A-867A-28EF683BAA2C}"/>
                  </a:ext>
                </a:extLst>
              </p:cNvPr>
              <p:cNvGrpSpPr>
                <a:grpSpLocks/>
              </p:cNvGrpSpPr>
              <p:nvPr/>
            </p:nvGrpSpPr>
            <p:grpSpPr bwMode="auto">
              <a:xfrm>
                <a:off x="1725" y="3419"/>
                <a:ext cx="1450" cy="530"/>
                <a:chOff x="549" y="3291"/>
                <a:chExt cx="1922" cy="794"/>
              </a:xfrm>
            </p:grpSpPr>
            <p:grpSp>
              <p:nvGrpSpPr>
                <p:cNvPr id="37942" name="Group 54">
                  <a:extLst>
                    <a:ext uri="{FF2B5EF4-FFF2-40B4-BE49-F238E27FC236}">
                      <a16:creationId xmlns:a16="http://schemas.microsoft.com/office/drawing/2014/main" id="{D552BEDC-2627-4964-AB31-9B59BF7CBEE2}"/>
                    </a:ext>
                  </a:extLst>
                </p:cNvPr>
                <p:cNvGrpSpPr>
                  <a:grpSpLocks/>
                </p:cNvGrpSpPr>
                <p:nvPr/>
              </p:nvGrpSpPr>
              <p:grpSpPr bwMode="auto">
                <a:xfrm>
                  <a:off x="549" y="3315"/>
                  <a:ext cx="962" cy="770"/>
                  <a:chOff x="549" y="3315"/>
                  <a:chExt cx="962" cy="770"/>
                </a:xfrm>
              </p:grpSpPr>
              <p:sp>
                <p:nvSpPr>
                  <p:cNvPr id="37943" name="Arc 55">
                    <a:extLst>
                      <a:ext uri="{FF2B5EF4-FFF2-40B4-BE49-F238E27FC236}">
                        <a16:creationId xmlns:a16="http://schemas.microsoft.com/office/drawing/2014/main" id="{DBAD0380-AE54-42AD-B4DD-17B38796B3AC}"/>
                      </a:ext>
                    </a:extLst>
                  </p:cNvPr>
                  <p:cNvSpPr>
                    <a:spLocks/>
                  </p:cNvSpPr>
                  <p:nvPr/>
                </p:nvSpPr>
                <p:spPr bwMode="auto">
                  <a:xfrm rot="-5400000">
                    <a:off x="583" y="3281"/>
                    <a:ext cx="413" cy="481"/>
                  </a:xfrm>
                  <a:custGeom>
                    <a:avLst/>
                    <a:gdLst>
                      <a:gd name="G0" fmla="+- 3026 0 0"/>
                      <a:gd name="G1" fmla="+- 21600 0 0"/>
                      <a:gd name="G2" fmla="+- 21600 0 0"/>
                      <a:gd name="T0" fmla="*/ 0 w 24626"/>
                      <a:gd name="T1" fmla="*/ 213 h 43200"/>
                      <a:gd name="T2" fmla="*/ 120 w 24626"/>
                      <a:gd name="T3" fmla="*/ 43004 h 43200"/>
                      <a:gd name="T4" fmla="*/ 3026 w 24626"/>
                      <a:gd name="T5" fmla="*/ 21600 h 43200"/>
                    </a:gdLst>
                    <a:ahLst/>
                    <a:cxnLst>
                      <a:cxn ang="0">
                        <a:pos x="T0" y="T1"/>
                      </a:cxn>
                      <a:cxn ang="0">
                        <a:pos x="T2" y="T3"/>
                      </a:cxn>
                      <a:cxn ang="0">
                        <a:pos x="T4" y="T5"/>
                      </a:cxn>
                    </a:cxnLst>
                    <a:rect l="0" t="0" r="r" b="b"/>
                    <a:pathLst>
                      <a:path w="24626" h="43200" fill="none" extrusionOk="0">
                        <a:moveTo>
                          <a:pt x="0" y="213"/>
                        </a:moveTo>
                        <a:cubicBezTo>
                          <a:pt x="1002" y="71"/>
                          <a:pt x="2013" y="0"/>
                          <a:pt x="3026" y="0"/>
                        </a:cubicBezTo>
                        <a:cubicBezTo>
                          <a:pt x="14955" y="0"/>
                          <a:pt x="24626" y="9670"/>
                          <a:pt x="24626" y="21600"/>
                        </a:cubicBezTo>
                        <a:cubicBezTo>
                          <a:pt x="24626" y="33529"/>
                          <a:pt x="14955" y="43200"/>
                          <a:pt x="3026" y="43200"/>
                        </a:cubicBezTo>
                        <a:cubicBezTo>
                          <a:pt x="2054" y="43200"/>
                          <a:pt x="1083" y="43134"/>
                          <a:pt x="120" y="43003"/>
                        </a:cubicBezTo>
                      </a:path>
                      <a:path w="24626" h="43200" stroke="0" extrusionOk="0">
                        <a:moveTo>
                          <a:pt x="0" y="213"/>
                        </a:moveTo>
                        <a:cubicBezTo>
                          <a:pt x="1002" y="71"/>
                          <a:pt x="2013" y="0"/>
                          <a:pt x="3026" y="0"/>
                        </a:cubicBezTo>
                        <a:cubicBezTo>
                          <a:pt x="14955" y="0"/>
                          <a:pt x="24626" y="9670"/>
                          <a:pt x="24626" y="21600"/>
                        </a:cubicBezTo>
                        <a:cubicBezTo>
                          <a:pt x="24626" y="33529"/>
                          <a:pt x="14955" y="43200"/>
                          <a:pt x="3026" y="43200"/>
                        </a:cubicBezTo>
                        <a:cubicBezTo>
                          <a:pt x="2054" y="43200"/>
                          <a:pt x="1083" y="43134"/>
                          <a:pt x="120" y="43003"/>
                        </a:cubicBezTo>
                        <a:lnTo>
                          <a:pt x="3026" y="21600"/>
                        </a:lnTo>
                        <a:close/>
                      </a:path>
                    </a:pathLst>
                  </a:custGeom>
                  <a:noFill/>
                  <a:ln w="571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44" name="Arc 56">
                    <a:extLst>
                      <a:ext uri="{FF2B5EF4-FFF2-40B4-BE49-F238E27FC236}">
                        <a16:creationId xmlns:a16="http://schemas.microsoft.com/office/drawing/2014/main" id="{368E1FE2-9386-4D7E-8D4F-58FBA6AE0415}"/>
                      </a:ext>
                    </a:extLst>
                  </p:cNvPr>
                  <p:cNvSpPr>
                    <a:spLocks/>
                  </p:cNvSpPr>
                  <p:nvPr/>
                </p:nvSpPr>
                <p:spPr bwMode="auto">
                  <a:xfrm rot="5400000" flipV="1">
                    <a:off x="1064" y="3638"/>
                    <a:ext cx="413" cy="481"/>
                  </a:xfrm>
                  <a:custGeom>
                    <a:avLst/>
                    <a:gdLst>
                      <a:gd name="G0" fmla="+- 3026 0 0"/>
                      <a:gd name="G1" fmla="+- 21600 0 0"/>
                      <a:gd name="G2" fmla="+- 21600 0 0"/>
                      <a:gd name="T0" fmla="*/ 0 w 24626"/>
                      <a:gd name="T1" fmla="*/ 213 h 43200"/>
                      <a:gd name="T2" fmla="*/ 120 w 24626"/>
                      <a:gd name="T3" fmla="*/ 43004 h 43200"/>
                      <a:gd name="T4" fmla="*/ 3026 w 24626"/>
                      <a:gd name="T5" fmla="*/ 21600 h 43200"/>
                    </a:gdLst>
                    <a:ahLst/>
                    <a:cxnLst>
                      <a:cxn ang="0">
                        <a:pos x="T0" y="T1"/>
                      </a:cxn>
                      <a:cxn ang="0">
                        <a:pos x="T2" y="T3"/>
                      </a:cxn>
                      <a:cxn ang="0">
                        <a:pos x="T4" y="T5"/>
                      </a:cxn>
                    </a:cxnLst>
                    <a:rect l="0" t="0" r="r" b="b"/>
                    <a:pathLst>
                      <a:path w="24626" h="43200" fill="none" extrusionOk="0">
                        <a:moveTo>
                          <a:pt x="0" y="213"/>
                        </a:moveTo>
                        <a:cubicBezTo>
                          <a:pt x="1002" y="71"/>
                          <a:pt x="2013" y="0"/>
                          <a:pt x="3026" y="0"/>
                        </a:cubicBezTo>
                        <a:cubicBezTo>
                          <a:pt x="14955" y="0"/>
                          <a:pt x="24626" y="9670"/>
                          <a:pt x="24626" y="21600"/>
                        </a:cubicBezTo>
                        <a:cubicBezTo>
                          <a:pt x="24626" y="33529"/>
                          <a:pt x="14955" y="43200"/>
                          <a:pt x="3026" y="43200"/>
                        </a:cubicBezTo>
                        <a:cubicBezTo>
                          <a:pt x="2054" y="43200"/>
                          <a:pt x="1083" y="43134"/>
                          <a:pt x="120" y="43003"/>
                        </a:cubicBezTo>
                      </a:path>
                      <a:path w="24626" h="43200" stroke="0" extrusionOk="0">
                        <a:moveTo>
                          <a:pt x="0" y="213"/>
                        </a:moveTo>
                        <a:cubicBezTo>
                          <a:pt x="1002" y="71"/>
                          <a:pt x="2013" y="0"/>
                          <a:pt x="3026" y="0"/>
                        </a:cubicBezTo>
                        <a:cubicBezTo>
                          <a:pt x="14955" y="0"/>
                          <a:pt x="24626" y="9670"/>
                          <a:pt x="24626" y="21600"/>
                        </a:cubicBezTo>
                        <a:cubicBezTo>
                          <a:pt x="24626" y="33529"/>
                          <a:pt x="14955" y="43200"/>
                          <a:pt x="3026" y="43200"/>
                        </a:cubicBezTo>
                        <a:cubicBezTo>
                          <a:pt x="2054" y="43200"/>
                          <a:pt x="1083" y="43134"/>
                          <a:pt x="120" y="43003"/>
                        </a:cubicBezTo>
                        <a:lnTo>
                          <a:pt x="3026" y="21600"/>
                        </a:lnTo>
                        <a:close/>
                      </a:path>
                    </a:pathLst>
                  </a:custGeom>
                  <a:noFill/>
                  <a:ln w="571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945" name="Group 57">
                  <a:extLst>
                    <a:ext uri="{FF2B5EF4-FFF2-40B4-BE49-F238E27FC236}">
                      <a16:creationId xmlns:a16="http://schemas.microsoft.com/office/drawing/2014/main" id="{86573020-5867-49B1-A04B-A7888EF9B5CF}"/>
                    </a:ext>
                  </a:extLst>
                </p:cNvPr>
                <p:cNvGrpSpPr>
                  <a:grpSpLocks/>
                </p:cNvGrpSpPr>
                <p:nvPr/>
              </p:nvGrpSpPr>
              <p:grpSpPr bwMode="auto">
                <a:xfrm>
                  <a:off x="1509" y="3291"/>
                  <a:ext cx="962" cy="770"/>
                  <a:chOff x="549" y="3315"/>
                  <a:chExt cx="962" cy="770"/>
                </a:xfrm>
              </p:grpSpPr>
              <p:sp>
                <p:nvSpPr>
                  <p:cNvPr id="37946" name="Arc 58">
                    <a:extLst>
                      <a:ext uri="{FF2B5EF4-FFF2-40B4-BE49-F238E27FC236}">
                        <a16:creationId xmlns:a16="http://schemas.microsoft.com/office/drawing/2014/main" id="{D8EC8705-3092-4A87-9B8A-AB94F42DE8A7}"/>
                      </a:ext>
                    </a:extLst>
                  </p:cNvPr>
                  <p:cNvSpPr>
                    <a:spLocks/>
                  </p:cNvSpPr>
                  <p:nvPr/>
                </p:nvSpPr>
                <p:spPr bwMode="auto">
                  <a:xfrm rot="-5400000">
                    <a:off x="583" y="3281"/>
                    <a:ext cx="413" cy="481"/>
                  </a:xfrm>
                  <a:custGeom>
                    <a:avLst/>
                    <a:gdLst>
                      <a:gd name="G0" fmla="+- 3026 0 0"/>
                      <a:gd name="G1" fmla="+- 21600 0 0"/>
                      <a:gd name="G2" fmla="+- 21600 0 0"/>
                      <a:gd name="T0" fmla="*/ 0 w 24626"/>
                      <a:gd name="T1" fmla="*/ 213 h 43200"/>
                      <a:gd name="T2" fmla="*/ 120 w 24626"/>
                      <a:gd name="T3" fmla="*/ 43004 h 43200"/>
                      <a:gd name="T4" fmla="*/ 3026 w 24626"/>
                      <a:gd name="T5" fmla="*/ 21600 h 43200"/>
                    </a:gdLst>
                    <a:ahLst/>
                    <a:cxnLst>
                      <a:cxn ang="0">
                        <a:pos x="T0" y="T1"/>
                      </a:cxn>
                      <a:cxn ang="0">
                        <a:pos x="T2" y="T3"/>
                      </a:cxn>
                      <a:cxn ang="0">
                        <a:pos x="T4" y="T5"/>
                      </a:cxn>
                    </a:cxnLst>
                    <a:rect l="0" t="0" r="r" b="b"/>
                    <a:pathLst>
                      <a:path w="24626" h="43200" fill="none" extrusionOk="0">
                        <a:moveTo>
                          <a:pt x="0" y="213"/>
                        </a:moveTo>
                        <a:cubicBezTo>
                          <a:pt x="1002" y="71"/>
                          <a:pt x="2013" y="0"/>
                          <a:pt x="3026" y="0"/>
                        </a:cubicBezTo>
                        <a:cubicBezTo>
                          <a:pt x="14955" y="0"/>
                          <a:pt x="24626" y="9670"/>
                          <a:pt x="24626" y="21600"/>
                        </a:cubicBezTo>
                        <a:cubicBezTo>
                          <a:pt x="24626" y="33529"/>
                          <a:pt x="14955" y="43200"/>
                          <a:pt x="3026" y="43200"/>
                        </a:cubicBezTo>
                        <a:cubicBezTo>
                          <a:pt x="2054" y="43200"/>
                          <a:pt x="1083" y="43134"/>
                          <a:pt x="120" y="43003"/>
                        </a:cubicBezTo>
                      </a:path>
                      <a:path w="24626" h="43200" stroke="0" extrusionOk="0">
                        <a:moveTo>
                          <a:pt x="0" y="213"/>
                        </a:moveTo>
                        <a:cubicBezTo>
                          <a:pt x="1002" y="71"/>
                          <a:pt x="2013" y="0"/>
                          <a:pt x="3026" y="0"/>
                        </a:cubicBezTo>
                        <a:cubicBezTo>
                          <a:pt x="14955" y="0"/>
                          <a:pt x="24626" y="9670"/>
                          <a:pt x="24626" y="21600"/>
                        </a:cubicBezTo>
                        <a:cubicBezTo>
                          <a:pt x="24626" y="33529"/>
                          <a:pt x="14955" y="43200"/>
                          <a:pt x="3026" y="43200"/>
                        </a:cubicBezTo>
                        <a:cubicBezTo>
                          <a:pt x="2054" y="43200"/>
                          <a:pt x="1083" y="43134"/>
                          <a:pt x="120" y="43003"/>
                        </a:cubicBezTo>
                        <a:lnTo>
                          <a:pt x="3026" y="21600"/>
                        </a:lnTo>
                        <a:close/>
                      </a:path>
                    </a:pathLst>
                  </a:custGeom>
                  <a:noFill/>
                  <a:ln w="571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47" name="Arc 59">
                    <a:extLst>
                      <a:ext uri="{FF2B5EF4-FFF2-40B4-BE49-F238E27FC236}">
                        <a16:creationId xmlns:a16="http://schemas.microsoft.com/office/drawing/2014/main" id="{4BFEBD87-3696-4E87-82BE-BDA312E3AED8}"/>
                      </a:ext>
                    </a:extLst>
                  </p:cNvPr>
                  <p:cNvSpPr>
                    <a:spLocks/>
                  </p:cNvSpPr>
                  <p:nvPr/>
                </p:nvSpPr>
                <p:spPr bwMode="auto">
                  <a:xfrm rot="5400000" flipV="1">
                    <a:off x="1064" y="3638"/>
                    <a:ext cx="413" cy="481"/>
                  </a:xfrm>
                  <a:custGeom>
                    <a:avLst/>
                    <a:gdLst>
                      <a:gd name="G0" fmla="+- 3026 0 0"/>
                      <a:gd name="G1" fmla="+- 21600 0 0"/>
                      <a:gd name="G2" fmla="+- 21600 0 0"/>
                      <a:gd name="T0" fmla="*/ 0 w 24626"/>
                      <a:gd name="T1" fmla="*/ 213 h 43200"/>
                      <a:gd name="T2" fmla="*/ 120 w 24626"/>
                      <a:gd name="T3" fmla="*/ 43004 h 43200"/>
                      <a:gd name="T4" fmla="*/ 3026 w 24626"/>
                      <a:gd name="T5" fmla="*/ 21600 h 43200"/>
                    </a:gdLst>
                    <a:ahLst/>
                    <a:cxnLst>
                      <a:cxn ang="0">
                        <a:pos x="T0" y="T1"/>
                      </a:cxn>
                      <a:cxn ang="0">
                        <a:pos x="T2" y="T3"/>
                      </a:cxn>
                      <a:cxn ang="0">
                        <a:pos x="T4" y="T5"/>
                      </a:cxn>
                    </a:cxnLst>
                    <a:rect l="0" t="0" r="r" b="b"/>
                    <a:pathLst>
                      <a:path w="24626" h="43200" fill="none" extrusionOk="0">
                        <a:moveTo>
                          <a:pt x="0" y="213"/>
                        </a:moveTo>
                        <a:cubicBezTo>
                          <a:pt x="1002" y="71"/>
                          <a:pt x="2013" y="0"/>
                          <a:pt x="3026" y="0"/>
                        </a:cubicBezTo>
                        <a:cubicBezTo>
                          <a:pt x="14955" y="0"/>
                          <a:pt x="24626" y="9670"/>
                          <a:pt x="24626" y="21600"/>
                        </a:cubicBezTo>
                        <a:cubicBezTo>
                          <a:pt x="24626" y="33529"/>
                          <a:pt x="14955" y="43200"/>
                          <a:pt x="3026" y="43200"/>
                        </a:cubicBezTo>
                        <a:cubicBezTo>
                          <a:pt x="2054" y="43200"/>
                          <a:pt x="1083" y="43134"/>
                          <a:pt x="120" y="43003"/>
                        </a:cubicBezTo>
                      </a:path>
                      <a:path w="24626" h="43200" stroke="0" extrusionOk="0">
                        <a:moveTo>
                          <a:pt x="0" y="213"/>
                        </a:moveTo>
                        <a:cubicBezTo>
                          <a:pt x="1002" y="71"/>
                          <a:pt x="2013" y="0"/>
                          <a:pt x="3026" y="0"/>
                        </a:cubicBezTo>
                        <a:cubicBezTo>
                          <a:pt x="14955" y="0"/>
                          <a:pt x="24626" y="9670"/>
                          <a:pt x="24626" y="21600"/>
                        </a:cubicBezTo>
                        <a:cubicBezTo>
                          <a:pt x="24626" y="33529"/>
                          <a:pt x="14955" y="43200"/>
                          <a:pt x="3026" y="43200"/>
                        </a:cubicBezTo>
                        <a:cubicBezTo>
                          <a:pt x="2054" y="43200"/>
                          <a:pt x="1083" y="43134"/>
                          <a:pt x="120" y="43003"/>
                        </a:cubicBezTo>
                        <a:lnTo>
                          <a:pt x="3026" y="21600"/>
                        </a:lnTo>
                        <a:close/>
                      </a:path>
                    </a:pathLst>
                  </a:custGeom>
                  <a:noFill/>
                  <a:ln w="571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37948" name="Text Box 60">
              <a:extLst>
                <a:ext uri="{FF2B5EF4-FFF2-40B4-BE49-F238E27FC236}">
                  <a16:creationId xmlns:a16="http://schemas.microsoft.com/office/drawing/2014/main" id="{35AEF91F-F7C4-46B8-B9BF-2E79326FAFEE}"/>
                </a:ext>
              </a:extLst>
            </p:cNvPr>
            <p:cNvSpPr txBox="1">
              <a:spLocks noChangeArrowheads="1"/>
            </p:cNvSpPr>
            <p:nvPr/>
          </p:nvSpPr>
          <p:spPr bwMode="auto">
            <a:xfrm>
              <a:off x="3136" y="3968"/>
              <a:ext cx="21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a:solidFill>
                    <a:srgbClr val="FFFFFF"/>
                  </a:solidFill>
                </a:rPr>
                <a:t>Stretched (red side)</a:t>
              </a:r>
            </a:p>
          </p:txBody>
        </p:sp>
      </p:grpSp>
      <p:sp>
        <p:nvSpPr>
          <p:cNvPr id="37949" name="Text Box 61">
            <a:extLst>
              <a:ext uri="{FF2B5EF4-FFF2-40B4-BE49-F238E27FC236}">
                <a16:creationId xmlns:a16="http://schemas.microsoft.com/office/drawing/2014/main" id="{AF3A4605-A6D6-4C84-A8FC-E68A15C6022B}"/>
              </a:ext>
            </a:extLst>
          </p:cNvPr>
          <p:cNvSpPr txBox="1">
            <a:spLocks noChangeArrowheads="1"/>
          </p:cNvSpPr>
          <p:nvPr/>
        </p:nvSpPr>
        <p:spPr bwMode="auto">
          <a:xfrm>
            <a:off x="131763" y="1798638"/>
            <a:ext cx="8556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3600" b="1"/>
              <a:t>UV</a:t>
            </a:r>
          </a:p>
        </p:txBody>
      </p:sp>
      <p:sp>
        <p:nvSpPr>
          <p:cNvPr id="37950" name="Text Box 62">
            <a:extLst>
              <a:ext uri="{FF2B5EF4-FFF2-40B4-BE49-F238E27FC236}">
                <a16:creationId xmlns:a16="http://schemas.microsoft.com/office/drawing/2014/main" id="{05AEED0A-CAB5-482D-AC03-F888BC24EAFE}"/>
              </a:ext>
            </a:extLst>
          </p:cNvPr>
          <p:cNvSpPr txBox="1">
            <a:spLocks noChangeArrowheads="1"/>
          </p:cNvSpPr>
          <p:nvPr/>
        </p:nvSpPr>
        <p:spPr bwMode="auto">
          <a:xfrm>
            <a:off x="8004175" y="1792288"/>
            <a:ext cx="6524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3200" b="1"/>
              <a:t>IR</a:t>
            </a:r>
          </a:p>
        </p:txBody>
      </p:sp>
      <p:sp>
        <p:nvSpPr>
          <p:cNvPr id="37951" name="Rectangle 63">
            <a:extLst>
              <a:ext uri="{FF2B5EF4-FFF2-40B4-BE49-F238E27FC236}">
                <a16:creationId xmlns:a16="http://schemas.microsoft.com/office/drawing/2014/main" id="{4945D9AE-FEDA-4FE4-B8F7-CD227E7FEFC2}"/>
              </a:ext>
            </a:extLst>
          </p:cNvPr>
          <p:cNvSpPr>
            <a:spLocks noGrp="1" noChangeArrowheads="1"/>
          </p:cNvSpPr>
          <p:nvPr>
            <p:ph type="title"/>
          </p:nvPr>
        </p:nvSpPr>
        <p:spPr/>
        <p:txBody>
          <a:bodyPr/>
          <a:lstStyle/>
          <a:p>
            <a:r>
              <a:rPr lang="en-US" altLang="en-US"/>
              <a:t>Redshift of Starlight</a:t>
            </a:r>
          </a:p>
        </p:txBody>
      </p:sp>
      <p:sp>
        <p:nvSpPr>
          <p:cNvPr id="37952" name="Text Box 64">
            <a:extLst>
              <a:ext uri="{FF2B5EF4-FFF2-40B4-BE49-F238E27FC236}">
                <a16:creationId xmlns:a16="http://schemas.microsoft.com/office/drawing/2014/main" id="{E9B7321D-70A0-447D-9226-B17A1C302B4B}"/>
              </a:ext>
            </a:extLst>
          </p:cNvPr>
          <p:cNvSpPr txBox="1">
            <a:spLocks noChangeArrowheads="1"/>
          </p:cNvSpPr>
          <p:nvPr/>
        </p:nvSpPr>
        <p:spPr bwMode="auto">
          <a:xfrm>
            <a:off x="2362200" y="4913313"/>
            <a:ext cx="5527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t>Extracted from presentation by Mike Riddle www.Train2Equip.com</a:t>
            </a:r>
          </a:p>
        </p:txBody>
      </p:sp>
      <p:sp>
        <p:nvSpPr>
          <p:cNvPr id="37953" name="Text Box 65">
            <a:extLst>
              <a:ext uri="{FF2B5EF4-FFF2-40B4-BE49-F238E27FC236}">
                <a16:creationId xmlns:a16="http://schemas.microsoft.com/office/drawing/2014/main" id="{435A301A-48D1-4507-8FEF-65A1136058C4}"/>
              </a:ext>
            </a:extLst>
          </p:cNvPr>
          <p:cNvSpPr txBox="1">
            <a:spLocks noChangeArrowheads="1"/>
          </p:cNvSpPr>
          <p:nvPr/>
        </p:nvSpPr>
        <p:spPr bwMode="auto">
          <a:xfrm>
            <a:off x="533400" y="3048000"/>
            <a:ext cx="16287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Used 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7898"/>
                                        </p:tgtEl>
                                        <p:attrNameLst>
                                          <p:attrName>style.visibility</p:attrName>
                                        </p:attrNameLst>
                                      </p:cBhvr>
                                      <p:to>
                                        <p:strVal val="visible"/>
                                      </p:to>
                                    </p:set>
                                    <p:animEffect transition="in" filter="fade">
                                      <p:cBhvr>
                                        <p:cTn id="7" dur="500"/>
                                        <p:tgtEl>
                                          <p:spTgt spid="378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7892"/>
                                        </p:tgtEl>
                                        <p:attrNameLst>
                                          <p:attrName>style.visibility</p:attrName>
                                        </p:attrNameLst>
                                      </p:cBhvr>
                                      <p:to>
                                        <p:strVal val="visible"/>
                                      </p:to>
                                    </p:set>
                                    <p:animEffect transition="in" filter="wipe(left)">
                                      <p:cBhvr>
                                        <p:cTn id="12" dur="500"/>
                                        <p:tgtEl>
                                          <p:spTgt spid="37892"/>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37890"/>
                                        </p:tgtEl>
                                        <p:attrNameLst>
                                          <p:attrName>style.visibility</p:attrName>
                                        </p:attrNameLst>
                                      </p:cBhvr>
                                      <p:to>
                                        <p:strVal val="visible"/>
                                      </p:to>
                                    </p:set>
                                    <p:animEffect transition="in" filter="fade">
                                      <p:cBhvr>
                                        <p:cTn id="16" dur="500"/>
                                        <p:tgtEl>
                                          <p:spTgt spid="37890"/>
                                        </p:tgtEl>
                                      </p:cBhvr>
                                    </p:animEffect>
                                  </p:childTnLst>
                                </p:cTn>
                              </p:par>
                            </p:childTnLst>
                          </p:cTn>
                        </p:par>
                        <p:par>
                          <p:cTn id="17" fill="hold" nodeType="afterGroup">
                            <p:stCondLst>
                              <p:cond delay="1000"/>
                            </p:stCondLst>
                            <p:childTnLst>
                              <p:par>
                                <p:cTn id="18" presetID="10" presetClass="entr" presetSubtype="0" fill="hold" nodeType="afterEffect">
                                  <p:stCondLst>
                                    <p:cond delay="0"/>
                                  </p:stCondLst>
                                  <p:childTnLst>
                                    <p:set>
                                      <p:cBhvr>
                                        <p:cTn id="19" dur="1" fill="hold">
                                          <p:stCondLst>
                                            <p:cond delay="0"/>
                                          </p:stCondLst>
                                        </p:cTn>
                                        <p:tgtEl>
                                          <p:spTgt spid="37915"/>
                                        </p:tgtEl>
                                        <p:attrNameLst>
                                          <p:attrName>style.visibility</p:attrName>
                                        </p:attrNameLst>
                                      </p:cBhvr>
                                      <p:to>
                                        <p:strVal val="visible"/>
                                      </p:to>
                                    </p:set>
                                    <p:animEffect transition="in" filter="fade">
                                      <p:cBhvr>
                                        <p:cTn id="20" dur="500"/>
                                        <p:tgtEl>
                                          <p:spTgt spid="3791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37895"/>
                                        </p:tgtEl>
                                        <p:attrNameLst>
                                          <p:attrName>style.visibility</p:attrName>
                                        </p:attrNameLst>
                                      </p:cBhvr>
                                      <p:to>
                                        <p:strVal val="visible"/>
                                      </p:to>
                                    </p:set>
                                    <p:animEffect transition="in" filter="wipe(left)">
                                      <p:cBhvr>
                                        <p:cTn id="25" dur="500"/>
                                        <p:tgtEl>
                                          <p:spTgt spid="37895"/>
                                        </p:tgtEl>
                                      </p:cBhvr>
                                    </p:animEffect>
                                  </p:childTnLst>
                                </p:cTn>
                              </p:par>
                            </p:childTnLst>
                          </p:cTn>
                        </p:par>
                        <p:par>
                          <p:cTn id="26" fill="hold" nodeType="afterGroup">
                            <p:stCondLst>
                              <p:cond delay="500"/>
                            </p:stCondLst>
                            <p:childTnLst>
                              <p:par>
                                <p:cTn id="27" presetID="10" presetClass="entr" presetSubtype="0" fill="hold" nodeType="afterEffect">
                                  <p:stCondLst>
                                    <p:cond delay="0"/>
                                  </p:stCondLst>
                                  <p:childTnLst>
                                    <p:set>
                                      <p:cBhvr>
                                        <p:cTn id="28" dur="1" fill="hold">
                                          <p:stCondLst>
                                            <p:cond delay="0"/>
                                          </p:stCondLst>
                                        </p:cTn>
                                        <p:tgtEl>
                                          <p:spTgt spid="37932"/>
                                        </p:tgtEl>
                                        <p:attrNameLst>
                                          <p:attrName>style.visibility</p:attrName>
                                        </p:attrNameLst>
                                      </p:cBhvr>
                                      <p:to>
                                        <p:strVal val="visible"/>
                                      </p:to>
                                    </p:set>
                                    <p:animEffect transition="in" filter="fade">
                                      <p:cBhvr>
                                        <p:cTn id="29" dur="500"/>
                                        <p:tgtEl>
                                          <p:spTgt spid="3793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37953"/>
                                        </p:tgtEl>
                                        <p:attrNameLst>
                                          <p:attrName>style.visibility</p:attrName>
                                        </p:attrNameLst>
                                      </p:cBhvr>
                                      <p:to>
                                        <p:strVal val="visible"/>
                                      </p:to>
                                    </p:set>
                                    <p:animEffect transition="in" filter="blinds(horizontal)">
                                      <p:cBhvr>
                                        <p:cTn id="34" dur="500"/>
                                        <p:tgtEl>
                                          <p:spTgt spid="3795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37891">
                                            <p:txEl>
                                              <p:pRg st="0" end="0"/>
                                            </p:txEl>
                                          </p:spTgt>
                                        </p:tgtEl>
                                        <p:attrNameLst>
                                          <p:attrName>style.visibility</p:attrName>
                                        </p:attrNameLst>
                                      </p:cBhvr>
                                      <p:to>
                                        <p:strVal val="visible"/>
                                      </p:to>
                                    </p:set>
                                    <p:animEffect transition="in" filter="dissolve">
                                      <p:cBhvr>
                                        <p:cTn id="39" dur="500"/>
                                        <p:tgtEl>
                                          <p:spTgt spid="37891">
                                            <p:txEl>
                                              <p:pRg st="0" end="0"/>
                                            </p:tx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37891">
                                            <p:txEl>
                                              <p:pRg st="1" end="1"/>
                                            </p:txEl>
                                          </p:spTgt>
                                        </p:tgtEl>
                                        <p:attrNameLst>
                                          <p:attrName>style.visibility</p:attrName>
                                        </p:attrNameLst>
                                      </p:cBhvr>
                                      <p:to>
                                        <p:strVal val="visible"/>
                                      </p:to>
                                    </p:set>
                                    <p:animEffect transition="in" filter="dissolve">
                                      <p:cBhvr>
                                        <p:cTn id="42" dur="500"/>
                                        <p:tgtEl>
                                          <p:spTgt spid="37891">
                                            <p:txEl>
                                              <p:pRg st="1" end="1"/>
                                            </p:txEl>
                                          </p:spTgt>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37891">
                                            <p:txEl>
                                              <p:pRg st="2" end="2"/>
                                            </p:txEl>
                                          </p:spTgt>
                                        </p:tgtEl>
                                        <p:attrNameLst>
                                          <p:attrName>style.visibility</p:attrName>
                                        </p:attrNameLst>
                                      </p:cBhvr>
                                      <p:to>
                                        <p:strVal val="visible"/>
                                      </p:to>
                                    </p:set>
                                    <p:animEffect transition="in" filter="dissolve">
                                      <p:cBhvr>
                                        <p:cTn id="45" dur="500"/>
                                        <p:tgtEl>
                                          <p:spTgt spid="378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uiExpand="1" build="p" autoUpdateAnimBg="0"/>
      <p:bldP spid="3795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91A2A-929E-48CC-A8D7-FE5D228B629A}"/>
              </a:ext>
            </a:extLst>
          </p:cNvPr>
          <p:cNvSpPr>
            <a:spLocks noGrp="1"/>
          </p:cNvSpPr>
          <p:nvPr>
            <p:ph type="title"/>
          </p:nvPr>
        </p:nvSpPr>
        <p:spPr/>
        <p:txBody>
          <a:bodyPr/>
          <a:lstStyle/>
          <a:p>
            <a:r>
              <a:rPr lang="en-US" dirty="0"/>
              <a:t>Our perfect sun</a:t>
            </a:r>
          </a:p>
        </p:txBody>
      </p:sp>
      <p:sp>
        <p:nvSpPr>
          <p:cNvPr id="3" name="Content Placeholder 2">
            <a:extLst>
              <a:ext uri="{FF2B5EF4-FFF2-40B4-BE49-F238E27FC236}">
                <a16:creationId xmlns:a16="http://schemas.microsoft.com/office/drawing/2014/main" id="{845FA070-51E1-42E1-AF1E-29964C23FD7B}"/>
              </a:ext>
            </a:extLst>
          </p:cNvPr>
          <p:cNvSpPr>
            <a:spLocks noGrp="1"/>
          </p:cNvSpPr>
          <p:nvPr>
            <p:ph idx="1"/>
          </p:nvPr>
        </p:nvSpPr>
        <p:spPr/>
        <p:txBody>
          <a:bodyPr>
            <a:normAutofit fontScale="92500"/>
          </a:bodyPr>
          <a:lstStyle/>
          <a:p>
            <a:pPr lvl="0"/>
            <a:r>
              <a:rPr lang="en-US" dirty="0">
                <a:effectLst/>
              </a:rPr>
              <a:t>Did you know that astronomers are hard pressed to find another star a suitable for life as our sun?</a:t>
            </a:r>
            <a:endParaRPr lang="en-US" sz="2400" dirty="0">
              <a:effectLst/>
            </a:endParaRPr>
          </a:p>
          <a:p>
            <a:pPr lvl="1"/>
            <a:r>
              <a:rPr lang="en-US" dirty="0">
                <a:effectLst/>
              </a:rPr>
              <a:t>Larger or smaller, cooler or hotter, all present problems for life on planets around them</a:t>
            </a:r>
            <a:endParaRPr lang="en-US" sz="2000" dirty="0">
              <a:effectLst/>
            </a:endParaRPr>
          </a:p>
          <a:p>
            <a:pPr lvl="1"/>
            <a:r>
              <a:rPr lang="en-US" dirty="0">
                <a:effectLst/>
              </a:rPr>
              <a:t>But even with the stars similar to our sun, none have been found to be as stable as the sun</a:t>
            </a:r>
            <a:endParaRPr lang="en-US" sz="2000" dirty="0">
              <a:effectLst/>
            </a:endParaRPr>
          </a:p>
          <a:p>
            <a:pPr lvl="2"/>
            <a:r>
              <a:rPr lang="en-US" dirty="0">
                <a:effectLst/>
              </a:rPr>
              <a:t>Flares and other fluctuations seen in similar stars are deadly for life around them</a:t>
            </a:r>
            <a:endParaRPr lang="en-US" sz="1800" dirty="0">
              <a:effectLst/>
            </a:endParaRPr>
          </a:p>
          <a:p>
            <a:pPr lvl="1"/>
            <a:r>
              <a:rPr lang="en-US" dirty="0">
                <a:effectLst/>
              </a:rPr>
              <a:t>Yet even as stable as our sun is, it is impossible for it to have been at just the right size and temperature for the billions of years that evolution demands for life to have started and developed on earth. (if 4.5 B years old it would have brightened by 40% over that time)</a:t>
            </a:r>
            <a:endParaRPr lang="en-US" sz="2000" dirty="0">
              <a:effectLst/>
            </a:endParaRPr>
          </a:p>
        </p:txBody>
      </p:sp>
    </p:spTree>
    <p:extLst>
      <p:ext uri="{BB962C8B-B14F-4D97-AF65-F5344CB8AC3E}">
        <p14:creationId xmlns:p14="http://schemas.microsoft.com/office/powerpoint/2010/main" val="1288143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9" name="Picture 5" descr="NGC4319">
            <a:extLst>
              <a:ext uri="{FF2B5EF4-FFF2-40B4-BE49-F238E27FC236}">
                <a16:creationId xmlns:a16="http://schemas.microsoft.com/office/drawing/2014/main" id="{A0EDD15B-9F05-4391-9B68-6E311370E0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438400"/>
            <a:ext cx="3390900" cy="2925763"/>
          </a:xfrm>
          <a:prstGeom prst="rect">
            <a:avLst/>
          </a:prstGeom>
          <a:noFill/>
          <a:extLst>
            <a:ext uri="{909E8E84-426E-40DD-AFC4-6F175D3DCCD1}">
              <a14:hiddenFill xmlns:a14="http://schemas.microsoft.com/office/drawing/2010/main">
                <a:solidFill>
                  <a:srgbClr val="FFFFFF"/>
                </a:solidFill>
              </a14:hiddenFill>
            </a:ext>
          </a:extLst>
        </p:spPr>
      </p:pic>
      <p:sp>
        <p:nvSpPr>
          <p:cNvPr id="36867" name="Rectangle 3">
            <a:extLst>
              <a:ext uri="{FF2B5EF4-FFF2-40B4-BE49-F238E27FC236}">
                <a16:creationId xmlns:a16="http://schemas.microsoft.com/office/drawing/2014/main" id="{AB648541-6FFA-4339-A869-D6BB2342E1AC}"/>
              </a:ext>
            </a:extLst>
          </p:cNvPr>
          <p:cNvSpPr>
            <a:spLocks noGrp="1" noChangeArrowheads="1"/>
          </p:cNvSpPr>
          <p:nvPr>
            <p:ph type="body" idx="1"/>
          </p:nvPr>
        </p:nvSpPr>
        <p:spPr/>
        <p:txBody>
          <a:bodyPr/>
          <a:lstStyle/>
          <a:p>
            <a:pPr>
              <a:lnSpc>
                <a:spcPct val="80000"/>
              </a:lnSpc>
            </a:pPr>
            <a:r>
              <a:rPr lang="en-US" altLang="en-US" sz="2800"/>
              <a:t>quasars tied in pairs to galaxies – showing cannot be ‘at edge’ of universe (again very different red shifts)</a:t>
            </a:r>
          </a:p>
          <a:p>
            <a:pPr>
              <a:lnSpc>
                <a:spcPct val="80000"/>
              </a:lnSpc>
            </a:pPr>
            <a:r>
              <a:rPr lang="en-US" altLang="en-US" sz="2800"/>
              <a:t>Big Bang predicts ‘monopoles’ (like a magnet with one pole) but none have ever been found.</a:t>
            </a:r>
          </a:p>
          <a:p>
            <a:pPr>
              <a:lnSpc>
                <a:spcPct val="80000"/>
              </a:lnSpc>
            </a:pPr>
            <a:r>
              <a:rPr lang="en-US" altLang="en-US" sz="2800"/>
              <a:t>Big Bang predicts there should be equal amount of matter and anti-matter.  But (thankfully) there exists only traces of anti-matter</a:t>
            </a:r>
          </a:p>
          <a:p>
            <a:pPr>
              <a:lnSpc>
                <a:spcPct val="80000"/>
              </a:lnSpc>
            </a:pPr>
            <a:r>
              <a:rPr lang="en-US" altLang="en-US" sz="2800"/>
              <a:t>Strong evidence the moon is still geologically active</a:t>
            </a:r>
          </a:p>
        </p:txBody>
      </p:sp>
      <p:sp>
        <p:nvSpPr>
          <p:cNvPr id="36866" name="Rectangle 2">
            <a:extLst>
              <a:ext uri="{FF2B5EF4-FFF2-40B4-BE49-F238E27FC236}">
                <a16:creationId xmlns:a16="http://schemas.microsoft.com/office/drawing/2014/main" id="{21EC3862-6BF1-44EC-B95C-7A1A0382D9FE}"/>
              </a:ext>
            </a:extLst>
          </p:cNvPr>
          <p:cNvSpPr>
            <a:spLocks noGrp="1" noChangeArrowheads="1"/>
          </p:cNvSpPr>
          <p:nvPr>
            <p:ph type="title"/>
          </p:nvPr>
        </p:nvSpPr>
        <p:spPr/>
        <p:txBody>
          <a:bodyPr/>
          <a:lstStyle/>
          <a:p>
            <a:r>
              <a:rPr lang="en-US" altLang="en-US"/>
              <a:t>Other astronomy items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36869"/>
                                        </p:tgtEl>
                                        <p:attrNameLst>
                                          <p:attrName>style.visibility</p:attrName>
                                        </p:attrNameLst>
                                      </p:cBhvr>
                                      <p:to>
                                        <p:strVal val="visible"/>
                                      </p:to>
                                    </p:set>
                                    <p:animEffect transition="in" filter="blinds(horizontal)">
                                      <p:cBhvr>
                                        <p:cTn id="11" dur="500"/>
                                        <p:tgtEl>
                                          <p:spTgt spid="3686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6867">
                                            <p:txEl>
                                              <p:pRg st="1" end="1"/>
                                            </p:txEl>
                                          </p:spTgt>
                                        </p:tgtEl>
                                        <p:attrNameLst>
                                          <p:attrName>style.visibility</p:attrName>
                                        </p:attrNameLst>
                                      </p:cBhvr>
                                      <p:to>
                                        <p:strVal val="visible"/>
                                      </p:to>
                                    </p:set>
                                    <p:anim calcmode="lin" valueType="num">
                                      <p:cBhvr additive="base">
                                        <p:cTn id="16"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6867">
                                            <p:txEl>
                                              <p:pRg st="1" end="1"/>
                                            </p:txEl>
                                          </p:spTgt>
                                        </p:tgtEl>
                                        <p:attrNameLst>
                                          <p:attrName>ppt_y</p:attrName>
                                        </p:attrNameLst>
                                      </p:cBhvr>
                                      <p:tavLst>
                                        <p:tav tm="0">
                                          <p:val>
                                            <p:strVal val="1+#ppt_h/2"/>
                                          </p:val>
                                        </p:tav>
                                        <p:tav tm="100000">
                                          <p:val>
                                            <p:strVal val="#ppt_y"/>
                                          </p:val>
                                        </p:tav>
                                      </p:tavLst>
                                    </p:anim>
                                  </p:childTnLst>
                                </p:cTn>
                              </p:par>
                              <p:par>
                                <p:cTn id="18" presetID="3" presetClass="exit" presetSubtype="10" fill="hold" nodeType="withEffect">
                                  <p:stCondLst>
                                    <p:cond delay="0"/>
                                  </p:stCondLst>
                                  <p:childTnLst>
                                    <p:animEffect transition="out" filter="blinds(horizontal)">
                                      <p:cBhvr>
                                        <p:cTn id="19" dur="500"/>
                                        <p:tgtEl>
                                          <p:spTgt spid="36869"/>
                                        </p:tgtEl>
                                      </p:cBhvr>
                                    </p:animEffect>
                                    <p:set>
                                      <p:cBhvr>
                                        <p:cTn id="20" dur="1" fill="hold">
                                          <p:stCondLst>
                                            <p:cond delay="499"/>
                                          </p:stCondLst>
                                        </p:cTn>
                                        <p:tgtEl>
                                          <p:spTgt spid="36869"/>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867">
                                            <p:txEl>
                                              <p:pRg st="2" end="2"/>
                                            </p:txEl>
                                          </p:spTgt>
                                        </p:tgtEl>
                                        <p:attrNameLst>
                                          <p:attrName>style.visibility</p:attrName>
                                        </p:attrNameLst>
                                      </p:cBhvr>
                                      <p:to>
                                        <p:strVal val="visible"/>
                                      </p:to>
                                    </p:set>
                                    <p:anim calcmode="lin" valueType="num">
                                      <p:cBhvr additive="base">
                                        <p:cTn id="25"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8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6867">
                                            <p:txEl>
                                              <p:pRg st="3" end="3"/>
                                            </p:txEl>
                                          </p:spTgt>
                                        </p:tgtEl>
                                        <p:attrNameLst>
                                          <p:attrName>style.visibility</p:attrName>
                                        </p:attrNameLst>
                                      </p:cBhvr>
                                      <p:to>
                                        <p:strVal val="visible"/>
                                      </p:to>
                                    </p:set>
                                    <p:anim calcmode="lin" valueType="num">
                                      <p:cBhvr additive="base">
                                        <p:cTn id="31" dur="5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68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5075" name="Picture 19" descr="Mountains_spitzer_f800">
            <a:extLst>
              <a:ext uri="{FF2B5EF4-FFF2-40B4-BE49-F238E27FC236}">
                <a16:creationId xmlns:a16="http://schemas.microsoft.com/office/drawing/2014/main" id="{53B5F13B-4D57-4B2C-878C-CCDEA75939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14475"/>
            <a:ext cx="7620000" cy="5343525"/>
          </a:xfrm>
          <a:prstGeom prst="rect">
            <a:avLst/>
          </a:prstGeom>
          <a:noFill/>
          <a:extLst>
            <a:ext uri="{909E8E84-426E-40DD-AFC4-6F175D3DCCD1}">
              <a14:hiddenFill xmlns:a14="http://schemas.microsoft.com/office/drawing/2010/main">
                <a:solidFill>
                  <a:srgbClr val="FFFFFF"/>
                </a:solidFill>
              </a14:hiddenFill>
            </a:ext>
          </a:extLst>
        </p:spPr>
      </p:pic>
      <p:sp>
        <p:nvSpPr>
          <p:cNvPr id="45058" name="Rectangle 2">
            <a:extLst>
              <a:ext uri="{FF2B5EF4-FFF2-40B4-BE49-F238E27FC236}">
                <a16:creationId xmlns:a16="http://schemas.microsoft.com/office/drawing/2014/main" id="{E2C24B4D-FE8E-4671-8907-74E0E796AD7B}"/>
              </a:ext>
            </a:extLst>
          </p:cNvPr>
          <p:cNvSpPr>
            <a:spLocks noGrp="1" noChangeArrowheads="1"/>
          </p:cNvSpPr>
          <p:nvPr>
            <p:ph type="body" idx="1"/>
          </p:nvPr>
        </p:nvSpPr>
        <p:spPr>
          <a:xfrm>
            <a:off x="474663" y="1635125"/>
            <a:ext cx="8212137" cy="1109663"/>
          </a:xfrm>
        </p:spPr>
        <p:txBody>
          <a:bodyPr>
            <a:normAutofit fontScale="85000" lnSpcReduction="20000"/>
          </a:bodyPr>
          <a:lstStyle/>
          <a:p>
            <a:pPr marL="0" indent="0">
              <a:buFontTx/>
              <a:buNone/>
            </a:pPr>
            <a:r>
              <a:rPr lang="en-US" altLang="en-US" sz="3600"/>
              <a:t>The popular theory </a:t>
            </a:r>
            <a:r>
              <a:rPr lang="en-US" altLang="en-US" sz="3600">
                <a:cs typeface="Times New Roman" panose="02020603050405020304" pitchFamily="18" charset="0"/>
              </a:rPr>
              <a:t>is that stars form from vast clouds of gas and dust through gravitational contraction.</a:t>
            </a:r>
            <a:endParaRPr lang="en-US" altLang="en-US" sz="3600"/>
          </a:p>
        </p:txBody>
      </p:sp>
      <p:sp>
        <p:nvSpPr>
          <p:cNvPr id="45059" name="Freeform 3">
            <a:extLst>
              <a:ext uri="{FF2B5EF4-FFF2-40B4-BE49-F238E27FC236}">
                <a16:creationId xmlns:a16="http://schemas.microsoft.com/office/drawing/2014/main" id="{71F65680-8CC3-4064-8DC2-23A0DAD5F1AB}"/>
              </a:ext>
            </a:extLst>
          </p:cNvPr>
          <p:cNvSpPr>
            <a:spLocks/>
          </p:cNvSpPr>
          <p:nvPr/>
        </p:nvSpPr>
        <p:spPr bwMode="auto">
          <a:xfrm>
            <a:off x="4743450" y="4686300"/>
            <a:ext cx="863600" cy="914400"/>
          </a:xfrm>
          <a:custGeom>
            <a:avLst/>
            <a:gdLst>
              <a:gd name="T0" fmla="*/ 0 w 544"/>
              <a:gd name="T1" fmla="*/ 576 h 576"/>
              <a:gd name="T2" fmla="*/ 216 w 544"/>
              <a:gd name="T3" fmla="*/ 480 h 576"/>
              <a:gd name="T4" fmla="*/ 492 w 544"/>
              <a:gd name="T5" fmla="*/ 228 h 576"/>
              <a:gd name="T6" fmla="*/ 528 w 544"/>
              <a:gd name="T7" fmla="*/ 0 h 576"/>
            </a:gdLst>
            <a:ahLst/>
            <a:cxnLst>
              <a:cxn ang="0">
                <a:pos x="T0" y="T1"/>
              </a:cxn>
              <a:cxn ang="0">
                <a:pos x="T2" y="T3"/>
              </a:cxn>
              <a:cxn ang="0">
                <a:pos x="T4" y="T5"/>
              </a:cxn>
              <a:cxn ang="0">
                <a:pos x="T6" y="T7"/>
              </a:cxn>
            </a:cxnLst>
            <a:rect l="0" t="0" r="r" b="b"/>
            <a:pathLst>
              <a:path w="544" h="576">
                <a:moveTo>
                  <a:pt x="0" y="576"/>
                </a:moveTo>
                <a:cubicBezTo>
                  <a:pt x="67" y="557"/>
                  <a:pt x="134" y="538"/>
                  <a:pt x="216" y="480"/>
                </a:cubicBezTo>
                <a:cubicBezTo>
                  <a:pt x="298" y="422"/>
                  <a:pt x="440" y="308"/>
                  <a:pt x="492" y="228"/>
                </a:cubicBezTo>
                <a:cubicBezTo>
                  <a:pt x="544" y="148"/>
                  <a:pt x="520" y="38"/>
                  <a:pt x="528" y="0"/>
                </a:cubicBezTo>
              </a:path>
            </a:pathLst>
          </a:custGeom>
          <a:noFill/>
          <a:ln w="57150" cmpd="sng">
            <a:solidFill>
              <a:srgbClr val="000066"/>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0" name="Freeform 4">
            <a:extLst>
              <a:ext uri="{FF2B5EF4-FFF2-40B4-BE49-F238E27FC236}">
                <a16:creationId xmlns:a16="http://schemas.microsoft.com/office/drawing/2014/main" id="{B817AE50-4000-4C95-AAD6-9597767EBBE7}"/>
              </a:ext>
            </a:extLst>
          </p:cNvPr>
          <p:cNvSpPr>
            <a:spLocks/>
          </p:cNvSpPr>
          <p:nvPr/>
        </p:nvSpPr>
        <p:spPr bwMode="auto">
          <a:xfrm>
            <a:off x="5676900" y="3771900"/>
            <a:ext cx="95250" cy="723900"/>
          </a:xfrm>
          <a:custGeom>
            <a:avLst/>
            <a:gdLst>
              <a:gd name="T0" fmla="*/ 0 w 60"/>
              <a:gd name="T1" fmla="*/ 456 h 456"/>
              <a:gd name="T2" fmla="*/ 60 w 60"/>
              <a:gd name="T3" fmla="*/ 240 h 456"/>
              <a:gd name="T4" fmla="*/ 0 w 60"/>
              <a:gd name="T5" fmla="*/ 0 h 456"/>
            </a:gdLst>
            <a:ahLst/>
            <a:cxnLst>
              <a:cxn ang="0">
                <a:pos x="T0" y="T1"/>
              </a:cxn>
              <a:cxn ang="0">
                <a:pos x="T2" y="T3"/>
              </a:cxn>
              <a:cxn ang="0">
                <a:pos x="T4" y="T5"/>
              </a:cxn>
            </a:cxnLst>
            <a:rect l="0" t="0" r="r" b="b"/>
            <a:pathLst>
              <a:path w="60" h="456">
                <a:moveTo>
                  <a:pt x="0" y="456"/>
                </a:moveTo>
                <a:cubicBezTo>
                  <a:pt x="30" y="386"/>
                  <a:pt x="60" y="316"/>
                  <a:pt x="60" y="240"/>
                </a:cubicBezTo>
                <a:cubicBezTo>
                  <a:pt x="60" y="164"/>
                  <a:pt x="10" y="42"/>
                  <a:pt x="0" y="0"/>
                </a:cubicBezTo>
              </a:path>
            </a:pathLst>
          </a:custGeom>
          <a:noFill/>
          <a:ln w="57150" cmpd="sng">
            <a:solidFill>
              <a:srgbClr val="000066"/>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1" name="Freeform 5">
            <a:extLst>
              <a:ext uri="{FF2B5EF4-FFF2-40B4-BE49-F238E27FC236}">
                <a16:creationId xmlns:a16="http://schemas.microsoft.com/office/drawing/2014/main" id="{07628D7E-1A69-46BD-87E4-D4ED8E4FBDC7}"/>
              </a:ext>
            </a:extLst>
          </p:cNvPr>
          <p:cNvSpPr>
            <a:spLocks/>
          </p:cNvSpPr>
          <p:nvPr/>
        </p:nvSpPr>
        <p:spPr bwMode="auto">
          <a:xfrm>
            <a:off x="2946400" y="3600450"/>
            <a:ext cx="387350" cy="1276350"/>
          </a:xfrm>
          <a:custGeom>
            <a:avLst/>
            <a:gdLst>
              <a:gd name="T0" fmla="*/ 244 w 244"/>
              <a:gd name="T1" fmla="*/ 0 h 804"/>
              <a:gd name="T2" fmla="*/ 40 w 244"/>
              <a:gd name="T3" fmla="*/ 252 h 804"/>
              <a:gd name="T4" fmla="*/ 4 w 244"/>
              <a:gd name="T5" fmla="*/ 552 h 804"/>
              <a:gd name="T6" fmla="*/ 52 w 244"/>
              <a:gd name="T7" fmla="*/ 804 h 804"/>
            </a:gdLst>
            <a:ahLst/>
            <a:cxnLst>
              <a:cxn ang="0">
                <a:pos x="T0" y="T1"/>
              </a:cxn>
              <a:cxn ang="0">
                <a:pos x="T2" y="T3"/>
              </a:cxn>
              <a:cxn ang="0">
                <a:pos x="T4" y="T5"/>
              </a:cxn>
              <a:cxn ang="0">
                <a:pos x="T6" y="T7"/>
              </a:cxn>
            </a:cxnLst>
            <a:rect l="0" t="0" r="r" b="b"/>
            <a:pathLst>
              <a:path w="244" h="804">
                <a:moveTo>
                  <a:pt x="244" y="0"/>
                </a:moveTo>
                <a:cubicBezTo>
                  <a:pt x="162" y="80"/>
                  <a:pt x="80" y="160"/>
                  <a:pt x="40" y="252"/>
                </a:cubicBezTo>
                <a:cubicBezTo>
                  <a:pt x="0" y="344"/>
                  <a:pt x="2" y="460"/>
                  <a:pt x="4" y="552"/>
                </a:cubicBezTo>
                <a:cubicBezTo>
                  <a:pt x="6" y="644"/>
                  <a:pt x="44" y="762"/>
                  <a:pt x="52" y="804"/>
                </a:cubicBezTo>
              </a:path>
            </a:pathLst>
          </a:custGeom>
          <a:noFill/>
          <a:ln w="57150" cmpd="sng">
            <a:solidFill>
              <a:srgbClr val="000066"/>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2" name="Freeform 6">
            <a:extLst>
              <a:ext uri="{FF2B5EF4-FFF2-40B4-BE49-F238E27FC236}">
                <a16:creationId xmlns:a16="http://schemas.microsoft.com/office/drawing/2014/main" id="{876D0BF1-C159-4F5F-8C16-008A7C9691C0}"/>
              </a:ext>
            </a:extLst>
          </p:cNvPr>
          <p:cNvSpPr>
            <a:spLocks/>
          </p:cNvSpPr>
          <p:nvPr/>
        </p:nvSpPr>
        <p:spPr bwMode="auto">
          <a:xfrm>
            <a:off x="4457700" y="3098800"/>
            <a:ext cx="742950" cy="82550"/>
          </a:xfrm>
          <a:custGeom>
            <a:avLst/>
            <a:gdLst>
              <a:gd name="T0" fmla="*/ 468 w 468"/>
              <a:gd name="T1" fmla="*/ 52 h 52"/>
              <a:gd name="T2" fmla="*/ 240 w 468"/>
              <a:gd name="T3" fmla="*/ 4 h 52"/>
              <a:gd name="T4" fmla="*/ 0 w 468"/>
              <a:gd name="T5" fmla="*/ 28 h 52"/>
            </a:gdLst>
            <a:ahLst/>
            <a:cxnLst>
              <a:cxn ang="0">
                <a:pos x="T0" y="T1"/>
              </a:cxn>
              <a:cxn ang="0">
                <a:pos x="T2" y="T3"/>
              </a:cxn>
              <a:cxn ang="0">
                <a:pos x="T4" y="T5"/>
              </a:cxn>
            </a:cxnLst>
            <a:rect l="0" t="0" r="r" b="b"/>
            <a:pathLst>
              <a:path w="468" h="52">
                <a:moveTo>
                  <a:pt x="468" y="52"/>
                </a:moveTo>
                <a:cubicBezTo>
                  <a:pt x="393" y="30"/>
                  <a:pt x="318" y="8"/>
                  <a:pt x="240" y="4"/>
                </a:cubicBezTo>
                <a:cubicBezTo>
                  <a:pt x="162" y="0"/>
                  <a:pt x="40" y="24"/>
                  <a:pt x="0" y="28"/>
                </a:cubicBezTo>
              </a:path>
            </a:pathLst>
          </a:custGeom>
          <a:noFill/>
          <a:ln w="57150" cap="flat" cmpd="sng">
            <a:solidFill>
              <a:srgbClr val="000066"/>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5063" name="Group 7">
            <a:extLst>
              <a:ext uri="{FF2B5EF4-FFF2-40B4-BE49-F238E27FC236}">
                <a16:creationId xmlns:a16="http://schemas.microsoft.com/office/drawing/2014/main" id="{29903113-67A8-4D71-8189-D4F98F943A2A}"/>
              </a:ext>
            </a:extLst>
          </p:cNvPr>
          <p:cNvGrpSpPr>
            <a:grpSpLocks/>
          </p:cNvGrpSpPr>
          <p:nvPr/>
        </p:nvGrpSpPr>
        <p:grpSpPr bwMode="auto">
          <a:xfrm>
            <a:off x="3143250" y="3309938"/>
            <a:ext cx="2332038" cy="2066925"/>
            <a:chOff x="1980" y="2085"/>
            <a:chExt cx="1469" cy="1302"/>
          </a:xfrm>
        </p:grpSpPr>
        <p:sp>
          <p:nvSpPr>
            <p:cNvPr id="45064" name="Cloud">
              <a:extLst>
                <a:ext uri="{FF2B5EF4-FFF2-40B4-BE49-F238E27FC236}">
                  <a16:creationId xmlns:a16="http://schemas.microsoft.com/office/drawing/2014/main" id="{97C2607D-92A2-4D6D-AE9F-A64790FD0C63}"/>
                </a:ext>
              </a:extLst>
            </p:cNvPr>
            <p:cNvSpPr>
              <a:spLocks noChangeAspect="1" noEditPoints="1" noChangeArrowheads="1"/>
            </p:cNvSpPr>
            <p:nvPr/>
          </p:nvSpPr>
          <p:spPr bwMode="auto">
            <a:xfrm>
              <a:off x="1980" y="2085"/>
              <a:ext cx="1469" cy="130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1"/>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300"/>
                    <a:pt x="7635" y="20039"/>
                    <a:pt x="8235" y="19546"/>
                  </a:cubicBezTo>
                  <a:lnTo>
                    <a:pt x="8229" y="19550"/>
                  </a:lnTo>
                  <a:cubicBezTo>
                    <a:pt x="8855" y="20829"/>
                    <a:pt x="9908" y="21597"/>
                    <a:pt x="11036" y="21597"/>
                  </a:cubicBezTo>
                  <a:cubicBezTo>
                    <a:pt x="12523" y="21597"/>
                    <a:pt x="13836" y="20267"/>
                    <a:pt x="14267" y="18324"/>
                  </a:cubicBezTo>
                  <a:lnTo>
                    <a:pt x="14270" y="18350"/>
                  </a:lnTo>
                  <a:cubicBezTo>
                    <a:pt x="14730" y="18740"/>
                    <a:pt x="15260" y="18947"/>
                    <a:pt x="15802" y="18947"/>
                  </a:cubicBezTo>
                  <a:cubicBezTo>
                    <a:pt x="17390" y="18947"/>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close/>
                </a:path>
                <a:path w="21600" h="21600" fill="none" extrusionOk="0">
                  <a:moveTo>
                    <a:pt x="1074" y="12702"/>
                  </a:moveTo>
                  <a:cubicBezTo>
                    <a:pt x="1407" y="12969"/>
                    <a:pt x="1786" y="13110"/>
                    <a:pt x="2172" y="13110"/>
                  </a:cubicBezTo>
                  <a:cubicBezTo>
                    <a:pt x="2228" y="13110"/>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0">
              <a:gsLst>
                <a:gs pos="0">
                  <a:srgbClr val="FF0066"/>
                </a:gs>
                <a:gs pos="100000">
                  <a:srgbClr val="FF0066">
                    <a:gamma/>
                    <a:shade val="46275"/>
                    <a:invGamma/>
                  </a:srgbClr>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5" name="Text Box 9">
              <a:extLst>
                <a:ext uri="{FF2B5EF4-FFF2-40B4-BE49-F238E27FC236}">
                  <a16:creationId xmlns:a16="http://schemas.microsoft.com/office/drawing/2014/main" id="{6844842D-4B4F-47AB-A278-C6A5E97343A7}"/>
                </a:ext>
              </a:extLst>
            </p:cNvPr>
            <p:cNvSpPr txBox="1">
              <a:spLocks noChangeArrowheads="1"/>
            </p:cNvSpPr>
            <p:nvPr/>
          </p:nvSpPr>
          <p:spPr bwMode="auto">
            <a:xfrm>
              <a:off x="2256" y="2484"/>
              <a:ext cx="111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3200" b="1">
                  <a:solidFill>
                    <a:srgbClr val="FFFF00"/>
                  </a:solidFill>
                  <a:latin typeface="Times New Roman" panose="02020603050405020304" pitchFamily="18" charset="0"/>
                </a:rPr>
                <a:t>Nebula</a:t>
              </a:r>
            </a:p>
          </p:txBody>
        </p:sp>
      </p:grpSp>
      <p:grpSp>
        <p:nvGrpSpPr>
          <p:cNvPr id="45066" name="Group 10">
            <a:extLst>
              <a:ext uri="{FF2B5EF4-FFF2-40B4-BE49-F238E27FC236}">
                <a16:creationId xmlns:a16="http://schemas.microsoft.com/office/drawing/2014/main" id="{1FFFE31A-BFBD-48FB-B693-EA4979ACE3EB}"/>
              </a:ext>
            </a:extLst>
          </p:cNvPr>
          <p:cNvGrpSpPr>
            <a:grpSpLocks/>
          </p:cNvGrpSpPr>
          <p:nvPr/>
        </p:nvGrpSpPr>
        <p:grpSpPr bwMode="auto">
          <a:xfrm>
            <a:off x="2476500" y="2876550"/>
            <a:ext cx="3867150" cy="3028950"/>
            <a:chOff x="1560" y="1812"/>
            <a:chExt cx="2460" cy="1884"/>
          </a:xfrm>
        </p:grpSpPr>
        <p:sp>
          <p:nvSpPr>
            <p:cNvPr id="45067" name="Line 11">
              <a:extLst>
                <a:ext uri="{FF2B5EF4-FFF2-40B4-BE49-F238E27FC236}">
                  <a16:creationId xmlns:a16="http://schemas.microsoft.com/office/drawing/2014/main" id="{F96BDFC5-923C-494C-A1BA-EB438F6BE709}"/>
                </a:ext>
              </a:extLst>
            </p:cNvPr>
            <p:cNvSpPr>
              <a:spLocks noChangeShapeType="1"/>
            </p:cNvSpPr>
            <p:nvPr/>
          </p:nvSpPr>
          <p:spPr bwMode="auto">
            <a:xfrm flipH="1">
              <a:off x="1860" y="3192"/>
              <a:ext cx="444" cy="40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8" name="Line 12">
              <a:extLst>
                <a:ext uri="{FF2B5EF4-FFF2-40B4-BE49-F238E27FC236}">
                  <a16:creationId xmlns:a16="http://schemas.microsoft.com/office/drawing/2014/main" id="{990AABD7-EEDF-4856-BB2A-F9CBE069B6A0}"/>
                </a:ext>
              </a:extLst>
            </p:cNvPr>
            <p:cNvSpPr>
              <a:spLocks noChangeShapeType="1"/>
            </p:cNvSpPr>
            <p:nvPr/>
          </p:nvSpPr>
          <p:spPr bwMode="auto">
            <a:xfrm>
              <a:off x="2868" y="3216"/>
              <a:ext cx="288" cy="48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9" name="Line 13">
              <a:extLst>
                <a:ext uri="{FF2B5EF4-FFF2-40B4-BE49-F238E27FC236}">
                  <a16:creationId xmlns:a16="http://schemas.microsoft.com/office/drawing/2014/main" id="{76645BAB-4531-4E8E-AB3F-37BB7FD93D8F}"/>
                </a:ext>
              </a:extLst>
            </p:cNvPr>
            <p:cNvSpPr>
              <a:spLocks noChangeShapeType="1"/>
            </p:cNvSpPr>
            <p:nvPr/>
          </p:nvSpPr>
          <p:spPr bwMode="auto">
            <a:xfrm flipV="1">
              <a:off x="3336" y="2784"/>
              <a:ext cx="684" cy="1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0" name="Line 14">
              <a:extLst>
                <a:ext uri="{FF2B5EF4-FFF2-40B4-BE49-F238E27FC236}">
                  <a16:creationId xmlns:a16="http://schemas.microsoft.com/office/drawing/2014/main" id="{E3B34BA4-E69C-4A6E-9D76-8D0BA24015F8}"/>
                </a:ext>
              </a:extLst>
            </p:cNvPr>
            <p:cNvSpPr>
              <a:spLocks noChangeShapeType="1"/>
            </p:cNvSpPr>
            <p:nvPr/>
          </p:nvSpPr>
          <p:spPr bwMode="auto">
            <a:xfrm flipV="1">
              <a:off x="3204" y="2112"/>
              <a:ext cx="456" cy="33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1" name="Line 15">
              <a:extLst>
                <a:ext uri="{FF2B5EF4-FFF2-40B4-BE49-F238E27FC236}">
                  <a16:creationId xmlns:a16="http://schemas.microsoft.com/office/drawing/2014/main" id="{8568774B-1A15-4931-BE36-CAAB0B5A4B42}"/>
                </a:ext>
              </a:extLst>
            </p:cNvPr>
            <p:cNvSpPr>
              <a:spLocks noChangeShapeType="1"/>
            </p:cNvSpPr>
            <p:nvPr/>
          </p:nvSpPr>
          <p:spPr bwMode="auto">
            <a:xfrm flipH="1" flipV="1">
              <a:off x="2448" y="1812"/>
              <a:ext cx="276" cy="52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2" name="Line 16">
              <a:extLst>
                <a:ext uri="{FF2B5EF4-FFF2-40B4-BE49-F238E27FC236}">
                  <a16:creationId xmlns:a16="http://schemas.microsoft.com/office/drawing/2014/main" id="{6757D8F5-23BC-4633-9B4D-926DE984426C}"/>
                </a:ext>
              </a:extLst>
            </p:cNvPr>
            <p:cNvSpPr>
              <a:spLocks noChangeShapeType="1"/>
            </p:cNvSpPr>
            <p:nvPr/>
          </p:nvSpPr>
          <p:spPr bwMode="auto">
            <a:xfrm flipH="1" flipV="1">
              <a:off x="1560" y="2220"/>
              <a:ext cx="660" cy="3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5073" name="Text Box 17">
            <a:extLst>
              <a:ext uri="{FF2B5EF4-FFF2-40B4-BE49-F238E27FC236}">
                <a16:creationId xmlns:a16="http://schemas.microsoft.com/office/drawing/2014/main" id="{DDB8F7A1-4843-4225-A390-0D96EAD7DE95}"/>
              </a:ext>
            </a:extLst>
          </p:cNvPr>
          <p:cNvSpPr txBox="1">
            <a:spLocks noChangeArrowheads="1"/>
          </p:cNvSpPr>
          <p:nvPr/>
        </p:nvSpPr>
        <p:spPr bwMode="auto">
          <a:xfrm>
            <a:off x="6789738" y="3086100"/>
            <a:ext cx="2270628" cy="3108543"/>
          </a:xfrm>
          <a:prstGeom prst="rect">
            <a:avLst/>
          </a:prstGeom>
          <a:solidFill>
            <a:srgbClr val="FFFFCC"/>
          </a:solidFill>
          <a:ln w="38100">
            <a:solidFill>
              <a:srgbClr val="000066"/>
            </a:solidFill>
            <a:miter lim="800000"/>
            <a:headEnd/>
            <a:tailEnd/>
          </a:ln>
          <a:effectLst>
            <a:prstShdw prst="shdw17" dist="17961" dir="2700000">
              <a:srgbClr val="000066">
                <a:gamma/>
                <a:shade val="60000"/>
                <a:invGamma/>
              </a:srgbClr>
            </a:prstShdw>
          </a:effectLst>
        </p:spPr>
        <p:txBody>
          <a:bodyPr wrap="square">
            <a:spAutoFit/>
          </a:bodyPr>
          <a:lstStyle/>
          <a:p>
            <a:pPr algn="ctr" eaLnBrk="0" hangingPunct="0">
              <a:spcBef>
                <a:spcPct val="50000"/>
              </a:spcBef>
            </a:pPr>
            <a:r>
              <a:rPr lang="en-US" altLang="en-US" sz="2800" dirty="0">
                <a:solidFill>
                  <a:srgbClr val="000000"/>
                </a:solidFill>
              </a:rPr>
              <a:t>Gas and dust clouds will expand NOT contract (violates Boyle’s gas law)</a:t>
            </a:r>
          </a:p>
        </p:txBody>
      </p:sp>
      <p:sp>
        <p:nvSpPr>
          <p:cNvPr id="45074" name="Rectangle 18">
            <a:extLst>
              <a:ext uri="{FF2B5EF4-FFF2-40B4-BE49-F238E27FC236}">
                <a16:creationId xmlns:a16="http://schemas.microsoft.com/office/drawing/2014/main" id="{6EC85656-2936-4303-8511-69B3D10193A2}"/>
              </a:ext>
            </a:extLst>
          </p:cNvPr>
          <p:cNvSpPr>
            <a:spLocks noGrp="1" noChangeArrowheads="1"/>
          </p:cNvSpPr>
          <p:nvPr>
            <p:ph type="title"/>
          </p:nvPr>
        </p:nvSpPr>
        <p:spPr/>
        <p:txBody>
          <a:bodyPr/>
          <a:lstStyle/>
          <a:p>
            <a:r>
              <a:rPr lang="en-US" altLang="en-US"/>
              <a:t>Star Formation and Physics</a:t>
            </a:r>
          </a:p>
        </p:txBody>
      </p:sp>
      <p:sp>
        <p:nvSpPr>
          <p:cNvPr id="45076" name="Text Box 20">
            <a:extLst>
              <a:ext uri="{FF2B5EF4-FFF2-40B4-BE49-F238E27FC236}">
                <a16:creationId xmlns:a16="http://schemas.microsoft.com/office/drawing/2014/main" id="{54716823-4B9E-4DDB-A2AA-B63920AEDF0F}"/>
              </a:ext>
            </a:extLst>
          </p:cNvPr>
          <p:cNvSpPr txBox="1">
            <a:spLocks noChangeArrowheads="1"/>
          </p:cNvSpPr>
          <p:nvPr/>
        </p:nvSpPr>
        <p:spPr bwMode="auto">
          <a:xfrm>
            <a:off x="4022725" y="1865313"/>
            <a:ext cx="2254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accent1"/>
                </a:solidFill>
              </a:rPr>
              <a:t>Star forming region?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5076"/>
                                        </p:tgtEl>
                                        <p:attrNameLst>
                                          <p:attrName>style.visibility</p:attrName>
                                        </p:attrNameLst>
                                      </p:cBhvr>
                                      <p:to>
                                        <p:strVal val="visible"/>
                                      </p:to>
                                    </p:set>
                                    <p:animEffect transition="in" filter="box(in)">
                                      <p:cBhvr>
                                        <p:cTn id="7" dur="500"/>
                                        <p:tgtEl>
                                          <p:spTgt spid="45076"/>
                                        </p:tgtEl>
                                      </p:cBhvr>
                                    </p:animEffect>
                                  </p:childTnLst>
                                </p:cTn>
                              </p:par>
                              <p:par>
                                <p:cTn id="8" presetID="4" presetClass="entr" presetSubtype="16" fill="hold" nodeType="withEffect">
                                  <p:stCondLst>
                                    <p:cond delay="0"/>
                                  </p:stCondLst>
                                  <p:childTnLst>
                                    <p:set>
                                      <p:cBhvr>
                                        <p:cTn id="9" dur="1" fill="hold">
                                          <p:stCondLst>
                                            <p:cond delay="0"/>
                                          </p:stCondLst>
                                        </p:cTn>
                                        <p:tgtEl>
                                          <p:spTgt spid="45075"/>
                                        </p:tgtEl>
                                        <p:attrNameLst>
                                          <p:attrName>style.visibility</p:attrName>
                                        </p:attrNameLst>
                                      </p:cBhvr>
                                      <p:to>
                                        <p:strVal val="visible"/>
                                      </p:to>
                                    </p:set>
                                    <p:animEffect transition="in" filter="box(in)">
                                      <p:cBhvr>
                                        <p:cTn id="10" dur="500"/>
                                        <p:tgtEl>
                                          <p:spTgt spid="4507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xit" presetSubtype="16" fill="hold" grpId="1" nodeType="clickEffect">
                                  <p:stCondLst>
                                    <p:cond delay="0"/>
                                  </p:stCondLst>
                                  <p:childTnLst>
                                    <p:animEffect transition="out" filter="box(in)">
                                      <p:cBhvr>
                                        <p:cTn id="14" dur="500"/>
                                        <p:tgtEl>
                                          <p:spTgt spid="45076"/>
                                        </p:tgtEl>
                                      </p:cBhvr>
                                    </p:animEffect>
                                    <p:set>
                                      <p:cBhvr>
                                        <p:cTn id="15" dur="1" fill="hold">
                                          <p:stCondLst>
                                            <p:cond delay="499"/>
                                          </p:stCondLst>
                                        </p:cTn>
                                        <p:tgtEl>
                                          <p:spTgt spid="45076"/>
                                        </p:tgtEl>
                                        <p:attrNameLst>
                                          <p:attrName>style.visibility</p:attrName>
                                        </p:attrNameLst>
                                      </p:cBhvr>
                                      <p:to>
                                        <p:strVal val="hidden"/>
                                      </p:to>
                                    </p:set>
                                  </p:childTnLst>
                                </p:cTn>
                              </p:par>
                              <p:par>
                                <p:cTn id="16" presetID="4" presetClass="exit" presetSubtype="16" fill="hold" nodeType="withEffect">
                                  <p:stCondLst>
                                    <p:cond delay="0"/>
                                  </p:stCondLst>
                                  <p:childTnLst>
                                    <p:animEffect transition="out" filter="box(in)">
                                      <p:cBhvr>
                                        <p:cTn id="17" dur="500"/>
                                        <p:tgtEl>
                                          <p:spTgt spid="45075"/>
                                        </p:tgtEl>
                                      </p:cBhvr>
                                    </p:animEffect>
                                    <p:set>
                                      <p:cBhvr>
                                        <p:cTn id="18" dur="1" fill="hold">
                                          <p:stCondLst>
                                            <p:cond delay="499"/>
                                          </p:stCondLst>
                                        </p:cTn>
                                        <p:tgtEl>
                                          <p:spTgt spid="45075"/>
                                        </p:tgtEl>
                                        <p:attrNameLst>
                                          <p:attrName>style.visibility</p:attrName>
                                        </p:attrNameLst>
                                      </p:cBhvr>
                                      <p:to>
                                        <p:strVal val="hidden"/>
                                      </p:to>
                                    </p:set>
                                  </p:childTnLst>
                                </p:cTn>
                              </p:par>
                            </p:childTnLst>
                          </p:cTn>
                        </p:par>
                        <p:par>
                          <p:cTn id="19" fill="hold" nodeType="afterGroup">
                            <p:stCondLst>
                              <p:cond delay="500"/>
                            </p:stCondLst>
                            <p:childTnLst>
                              <p:par>
                                <p:cTn id="20" presetID="23" presetClass="entr" presetSubtype="16" fill="hold" nodeType="afterEffect">
                                  <p:stCondLst>
                                    <p:cond delay="0"/>
                                  </p:stCondLst>
                                  <p:childTnLst>
                                    <p:set>
                                      <p:cBhvr>
                                        <p:cTn id="21" dur="1" fill="hold">
                                          <p:stCondLst>
                                            <p:cond delay="0"/>
                                          </p:stCondLst>
                                        </p:cTn>
                                        <p:tgtEl>
                                          <p:spTgt spid="45063"/>
                                        </p:tgtEl>
                                        <p:attrNameLst>
                                          <p:attrName>style.visibility</p:attrName>
                                        </p:attrNameLst>
                                      </p:cBhvr>
                                      <p:to>
                                        <p:strVal val="visible"/>
                                      </p:to>
                                    </p:set>
                                    <p:anim calcmode="lin" valueType="num">
                                      <p:cBhvr>
                                        <p:cTn id="22" dur="500" fill="hold"/>
                                        <p:tgtEl>
                                          <p:spTgt spid="45063"/>
                                        </p:tgtEl>
                                        <p:attrNameLst>
                                          <p:attrName>ppt_w</p:attrName>
                                        </p:attrNameLst>
                                      </p:cBhvr>
                                      <p:tavLst>
                                        <p:tav tm="0">
                                          <p:val>
                                            <p:fltVal val="0"/>
                                          </p:val>
                                        </p:tav>
                                        <p:tav tm="100000">
                                          <p:val>
                                            <p:strVal val="#ppt_w"/>
                                          </p:val>
                                        </p:tav>
                                      </p:tavLst>
                                    </p:anim>
                                    <p:anim calcmode="lin" valueType="num">
                                      <p:cBhvr>
                                        <p:cTn id="23" dur="500" fill="hold"/>
                                        <p:tgtEl>
                                          <p:spTgt spid="45063"/>
                                        </p:tgtEl>
                                        <p:attrNameLst>
                                          <p:attrName>ppt_h</p:attrName>
                                        </p:attrNameLst>
                                      </p:cBhvr>
                                      <p:tavLst>
                                        <p:tav tm="0">
                                          <p:val>
                                            <p:fltVal val="0"/>
                                          </p:val>
                                        </p:tav>
                                        <p:tav tm="100000">
                                          <p:val>
                                            <p:strVal val="#ppt_h"/>
                                          </p:val>
                                        </p:tav>
                                      </p:tavLst>
                                    </p:anim>
                                  </p:childTnLst>
                                </p:cTn>
                              </p:par>
                            </p:childTnLst>
                          </p:cTn>
                        </p:par>
                        <p:par>
                          <p:cTn id="24" fill="hold" nodeType="afterGroup">
                            <p:stCondLst>
                              <p:cond delay="1000"/>
                            </p:stCondLst>
                            <p:childTnLst>
                              <p:par>
                                <p:cTn id="25" presetID="22" presetClass="entr" presetSubtype="4" fill="hold" nodeType="afterEffect">
                                  <p:stCondLst>
                                    <p:cond delay="0"/>
                                  </p:stCondLst>
                                  <p:childTnLst>
                                    <p:set>
                                      <p:cBhvr>
                                        <p:cTn id="26" dur="1" fill="hold">
                                          <p:stCondLst>
                                            <p:cond delay="0"/>
                                          </p:stCondLst>
                                        </p:cTn>
                                        <p:tgtEl>
                                          <p:spTgt spid="45059"/>
                                        </p:tgtEl>
                                        <p:attrNameLst>
                                          <p:attrName>style.visibility</p:attrName>
                                        </p:attrNameLst>
                                      </p:cBhvr>
                                      <p:to>
                                        <p:strVal val="visible"/>
                                      </p:to>
                                    </p:set>
                                    <p:animEffect transition="in" filter="wipe(down)">
                                      <p:cBhvr>
                                        <p:cTn id="27" dur="500"/>
                                        <p:tgtEl>
                                          <p:spTgt spid="45059"/>
                                        </p:tgtEl>
                                      </p:cBhvr>
                                    </p:animEffect>
                                  </p:childTnLst>
                                </p:cTn>
                              </p:par>
                            </p:childTnLst>
                          </p:cTn>
                        </p:par>
                        <p:par>
                          <p:cTn id="28" fill="hold" nodeType="afterGroup">
                            <p:stCondLst>
                              <p:cond delay="1500"/>
                            </p:stCondLst>
                            <p:childTnLst>
                              <p:par>
                                <p:cTn id="29" presetID="22" presetClass="entr" presetSubtype="4" fill="hold" nodeType="afterEffect">
                                  <p:stCondLst>
                                    <p:cond delay="0"/>
                                  </p:stCondLst>
                                  <p:childTnLst>
                                    <p:set>
                                      <p:cBhvr>
                                        <p:cTn id="30" dur="1" fill="hold">
                                          <p:stCondLst>
                                            <p:cond delay="0"/>
                                          </p:stCondLst>
                                        </p:cTn>
                                        <p:tgtEl>
                                          <p:spTgt spid="45060"/>
                                        </p:tgtEl>
                                        <p:attrNameLst>
                                          <p:attrName>style.visibility</p:attrName>
                                        </p:attrNameLst>
                                      </p:cBhvr>
                                      <p:to>
                                        <p:strVal val="visible"/>
                                      </p:to>
                                    </p:set>
                                    <p:animEffect transition="in" filter="wipe(down)">
                                      <p:cBhvr>
                                        <p:cTn id="31" dur="500"/>
                                        <p:tgtEl>
                                          <p:spTgt spid="45060"/>
                                        </p:tgtEl>
                                      </p:cBhvr>
                                    </p:animEffect>
                                  </p:childTnLst>
                                </p:cTn>
                              </p:par>
                            </p:childTnLst>
                          </p:cTn>
                        </p:par>
                        <p:par>
                          <p:cTn id="32" fill="hold" nodeType="afterGroup">
                            <p:stCondLst>
                              <p:cond delay="2000"/>
                            </p:stCondLst>
                            <p:childTnLst>
                              <p:par>
                                <p:cTn id="33" presetID="22" presetClass="entr" presetSubtype="2" fill="hold" nodeType="afterEffect">
                                  <p:stCondLst>
                                    <p:cond delay="0"/>
                                  </p:stCondLst>
                                  <p:childTnLst>
                                    <p:set>
                                      <p:cBhvr>
                                        <p:cTn id="34" dur="1" fill="hold">
                                          <p:stCondLst>
                                            <p:cond delay="0"/>
                                          </p:stCondLst>
                                        </p:cTn>
                                        <p:tgtEl>
                                          <p:spTgt spid="45062"/>
                                        </p:tgtEl>
                                        <p:attrNameLst>
                                          <p:attrName>style.visibility</p:attrName>
                                        </p:attrNameLst>
                                      </p:cBhvr>
                                      <p:to>
                                        <p:strVal val="visible"/>
                                      </p:to>
                                    </p:set>
                                    <p:animEffect transition="in" filter="wipe(right)">
                                      <p:cBhvr>
                                        <p:cTn id="35" dur="500"/>
                                        <p:tgtEl>
                                          <p:spTgt spid="45062"/>
                                        </p:tgtEl>
                                      </p:cBhvr>
                                    </p:animEffect>
                                  </p:childTnLst>
                                </p:cTn>
                              </p:par>
                            </p:childTnLst>
                          </p:cTn>
                        </p:par>
                        <p:par>
                          <p:cTn id="36" fill="hold" nodeType="afterGroup">
                            <p:stCondLst>
                              <p:cond delay="2500"/>
                            </p:stCondLst>
                            <p:childTnLst>
                              <p:par>
                                <p:cTn id="37" presetID="22" presetClass="entr" presetSubtype="1" fill="hold" nodeType="afterEffect">
                                  <p:stCondLst>
                                    <p:cond delay="0"/>
                                  </p:stCondLst>
                                  <p:childTnLst>
                                    <p:set>
                                      <p:cBhvr>
                                        <p:cTn id="38" dur="1" fill="hold">
                                          <p:stCondLst>
                                            <p:cond delay="0"/>
                                          </p:stCondLst>
                                        </p:cTn>
                                        <p:tgtEl>
                                          <p:spTgt spid="45061"/>
                                        </p:tgtEl>
                                        <p:attrNameLst>
                                          <p:attrName>style.visibility</p:attrName>
                                        </p:attrNameLst>
                                      </p:cBhvr>
                                      <p:to>
                                        <p:strVal val="visible"/>
                                      </p:to>
                                    </p:set>
                                    <p:animEffect transition="in" filter="wipe(up)">
                                      <p:cBhvr>
                                        <p:cTn id="39" dur="500"/>
                                        <p:tgtEl>
                                          <p:spTgt spid="45061"/>
                                        </p:tgtEl>
                                      </p:cBhvr>
                                    </p:animEffect>
                                  </p:childTnLst>
                                </p:cTn>
                              </p:par>
                            </p:childTnLst>
                          </p:cTn>
                        </p:par>
                        <p:par>
                          <p:cTn id="40" fill="hold" nodeType="afterGroup">
                            <p:stCondLst>
                              <p:cond delay="3000"/>
                            </p:stCondLst>
                            <p:childTnLst>
                              <p:par>
                                <p:cTn id="41" presetID="9" presetClass="entr" presetSubtype="0" fill="hold" grpId="0" nodeType="afterEffect">
                                  <p:stCondLst>
                                    <p:cond delay="0"/>
                                  </p:stCondLst>
                                  <p:childTnLst>
                                    <p:set>
                                      <p:cBhvr>
                                        <p:cTn id="42" dur="1" fill="hold">
                                          <p:stCondLst>
                                            <p:cond delay="0"/>
                                          </p:stCondLst>
                                        </p:cTn>
                                        <p:tgtEl>
                                          <p:spTgt spid="45058">
                                            <p:txEl>
                                              <p:pRg st="0" end="0"/>
                                            </p:txEl>
                                          </p:spTgt>
                                        </p:tgtEl>
                                        <p:attrNameLst>
                                          <p:attrName>style.visibility</p:attrName>
                                        </p:attrNameLst>
                                      </p:cBhvr>
                                      <p:to>
                                        <p:strVal val="visible"/>
                                      </p:to>
                                    </p:set>
                                    <p:animEffect transition="in" filter="dissolve">
                                      <p:cBhvr>
                                        <p:cTn id="43" dur="500"/>
                                        <p:tgtEl>
                                          <p:spTgt spid="45058">
                                            <p:txEl>
                                              <p:pRg st="0" end="0"/>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16" fill="hold" nodeType="clickEffect">
                                  <p:stCondLst>
                                    <p:cond delay="0"/>
                                  </p:stCondLst>
                                  <p:childTnLst>
                                    <p:set>
                                      <p:cBhvr>
                                        <p:cTn id="47" dur="1" fill="hold">
                                          <p:stCondLst>
                                            <p:cond delay="0"/>
                                          </p:stCondLst>
                                        </p:cTn>
                                        <p:tgtEl>
                                          <p:spTgt spid="45066"/>
                                        </p:tgtEl>
                                        <p:attrNameLst>
                                          <p:attrName>style.visibility</p:attrName>
                                        </p:attrNameLst>
                                      </p:cBhvr>
                                      <p:to>
                                        <p:strVal val="visible"/>
                                      </p:to>
                                    </p:set>
                                    <p:anim calcmode="lin" valueType="num">
                                      <p:cBhvr>
                                        <p:cTn id="48" dur="500" fill="hold"/>
                                        <p:tgtEl>
                                          <p:spTgt spid="45066"/>
                                        </p:tgtEl>
                                        <p:attrNameLst>
                                          <p:attrName>ppt_w</p:attrName>
                                        </p:attrNameLst>
                                      </p:cBhvr>
                                      <p:tavLst>
                                        <p:tav tm="0">
                                          <p:val>
                                            <p:fltVal val="0"/>
                                          </p:val>
                                        </p:tav>
                                        <p:tav tm="100000">
                                          <p:val>
                                            <p:strVal val="#ppt_w"/>
                                          </p:val>
                                        </p:tav>
                                      </p:tavLst>
                                    </p:anim>
                                    <p:anim calcmode="lin" valueType="num">
                                      <p:cBhvr>
                                        <p:cTn id="49" dur="500" fill="hold"/>
                                        <p:tgtEl>
                                          <p:spTgt spid="45066"/>
                                        </p:tgtEl>
                                        <p:attrNameLst>
                                          <p:attrName>ppt_h</p:attrName>
                                        </p:attrNameLst>
                                      </p:cBhvr>
                                      <p:tavLst>
                                        <p:tav tm="0">
                                          <p:val>
                                            <p:fltVal val="0"/>
                                          </p:val>
                                        </p:tav>
                                        <p:tav tm="100000">
                                          <p:val>
                                            <p:strVal val="#ppt_h"/>
                                          </p:val>
                                        </p:tav>
                                      </p:tavLst>
                                    </p:anim>
                                  </p:childTnLst>
                                </p:cTn>
                              </p:par>
                            </p:childTnLst>
                          </p:cTn>
                        </p:par>
                        <p:par>
                          <p:cTn id="50" fill="hold" nodeType="afterGroup">
                            <p:stCondLst>
                              <p:cond delay="500"/>
                            </p:stCondLst>
                            <p:childTnLst>
                              <p:par>
                                <p:cTn id="51" presetID="17" presetClass="entr" presetSubtype="10" fill="hold" grpId="0" nodeType="afterEffect">
                                  <p:stCondLst>
                                    <p:cond delay="0"/>
                                  </p:stCondLst>
                                  <p:childTnLst>
                                    <p:set>
                                      <p:cBhvr>
                                        <p:cTn id="52" dur="1" fill="hold">
                                          <p:stCondLst>
                                            <p:cond delay="0"/>
                                          </p:stCondLst>
                                        </p:cTn>
                                        <p:tgtEl>
                                          <p:spTgt spid="45073"/>
                                        </p:tgtEl>
                                        <p:attrNameLst>
                                          <p:attrName>style.visibility</p:attrName>
                                        </p:attrNameLst>
                                      </p:cBhvr>
                                      <p:to>
                                        <p:strVal val="visible"/>
                                      </p:to>
                                    </p:set>
                                    <p:anim calcmode="lin" valueType="num">
                                      <p:cBhvr>
                                        <p:cTn id="53" dur="500" fill="hold"/>
                                        <p:tgtEl>
                                          <p:spTgt spid="45073"/>
                                        </p:tgtEl>
                                        <p:attrNameLst>
                                          <p:attrName>ppt_w</p:attrName>
                                        </p:attrNameLst>
                                      </p:cBhvr>
                                      <p:tavLst>
                                        <p:tav tm="0">
                                          <p:val>
                                            <p:fltVal val="0"/>
                                          </p:val>
                                        </p:tav>
                                        <p:tav tm="100000">
                                          <p:val>
                                            <p:strVal val="#ppt_w"/>
                                          </p:val>
                                        </p:tav>
                                      </p:tavLst>
                                    </p:anim>
                                    <p:anim calcmode="lin" valueType="num">
                                      <p:cBhvr>
                                        <p:cTn id="54" dur="500" fill="hold"/>
                                        <p:tgtEl>
                                          <p:spTgt spid="4507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autoUpdateAnimBg="0" advAuto="0"/>
      <p:bldP spid="45073" grpId="0" animBg="1" autoUpdateAnimBg="0"/>
      <p:bldP spid="45076" grpId="0"/>
      <p:bldP spid="45076"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A81A796-E40F-49DA-B916-1DD7A2885E6F}"/>
              </a:ext>
            </a:extLst>
          </p:cNvPr>
          <p:cNvSpPr>
            <a:spLocks noGrp="1" noChangeArrowheads="1"/>
          </p:cNvSpPr>
          <p:nvPr>
            <p:ph type="title"/>
          </p:nvPr>
        </p:nvSpPr>
        <p:spPr/>
        <p:txBody>
          <a:bodyPr/>
          <a:lstStyle/>
          <a:p>
            <a:r>
              <a:rPr lang="en-US" altLang="en-US"/>
              <a:t>One Alternate Theory</a:t>
            </a:r>
          </a:p>
        </p:txBody>
      </p:sp>
      <p:sp>
        <p:nvSpPr>
          <p:cNvPr id="10243" name="Rectangle 3">
            <a:extLst>
              <a:ext uri="{FF2B5EF4-FFF2-40B4-BE49-F238E27FC236}">
                <a16:creationId xmlns:a16="http://schemas.microsoft.com/office/drawing/2014/main" id="{C3916E20-08D2-49D7-8A46-AB063FD1DFD0}"/>
              </a:ext>
            </a:extLst>
          </p:cNvPr>
          <p:cNvSpPr>
            <a:spLocks noGrp="1" noChangeArrowheads="1"/>
          </p:cNvSpPr>
          <p:nvPr>
            <p:ph type="body" sz="half" idx="1"/>
          </p:nvPr>
        </p:nvSpPr>
        <p:spPr>
          <a:xfrm>
            <a:off x="457200" y="1600200"/>
            <a:ext cx="4191000" cy="4525963"/>
          </a:xfrm>
        </p:spPr>
        <p:txBody>
          <a:bodyPr>
            <a:normAutofit lnSpcReduction="10000"/>
          </a:bodyPr>
          <a:lstStyle/>
          <a:p>
            <a:pPr>
              <a:lnSpc>
                <a:spcPct val="80000"/>
              </a:lnSpc>
            </a:pPr>
            <a:r>
              <a:rPr lang="en-US" altLang="en-US" sz="2000"/>
              <a:t>Speed of light changed with time?</a:t>
            </a:r>
          </a:p>
          <a:p>
            <a:pPr>
              <a:lnSpc>
                <a:spcPct val="80000"/>
              </a:lnSpc>
            </a:pPr>
            <a:r>
              <a:rPr lang="en-US" altLang="en-US" sz="2000"/>
              <a:t>Barry Setterfield cataloged all measurements made since the 1700’s showing the speed appearing to be asymptotically slowing down</a:t>
            </a:r>
          </a:p>
          <a:p>
            <a:pPr>
              <a:lnSpc>
                <a:spcPct val="80000"/>
              </a:lnSpc>
            </a:pPr>
            <a:r>
              <a:rPr lang="en-US" altLang="en-US" sz="2000"/>
              <a:t>Extrapolate back to the creation shows speed of light could be high enough for light from most distant objects in universe to reach earth in short time</a:t>
            </a:r>
          </a:p>
          <a:p>
            <a:pPr>
              <a:lnSpc>
                <a:spcPct val="80000"/>
              </a:lnSpc>
            </a:pPr>
            <a:r>
              <a:rPr lang="en-US" altLang="en-US" sz="2000"/>
              <a:t>Hotly contested even among creationists, not conclusively settled for either side.  But in any case, has been a great stimulus for Creation Astronomy.</a:t>
            </a:r>
          </a:p>
        </p:txBody>
      </p:sp>
      <p:graphicFrame>
        <p:nvGraphicFramePr>
          <p:cNvPr id="10244" name="Object 4">
            <a:extLst>
              <a:ext uri="{FF2B5EF4-FFF2-40B4-BE49-F238E27FC236}">
                <a16:creationId xmlns:a16="http://schemas.microsoft.com/office/drawing/2014/main" id="{76747E3D-BB22-4F82-851C-D533529050C0}"/>
              </a:ext>
            </a:extLst>
          </p:cNvPr>
          <p:cNvGraphicFramePr>
            <a:graphicFrameLocks noGrp="1" noChangeAspect="1"/>
          </p:cNvGraphicFramePr>
          <p:nvPr>
            <p:ph sz="half" idx="2"/>
          </p:nvPr>
        </p:nvGraphicFramePr>
        <p:xfrm>
          <a:off x="4648200" y="2362200"/>
          <a:ext cx="4189413" cy="3271838"/>
        </p:xfrm>
        <a:graphic>
          <a:graphicData uri="http://schemas.openxmlformats.org/presentationml/2006/ole">
            <mc:AlternateContent xmlns:mc="http://schemas.openxmlformats.org/markup-compatibility/2006">
              <mc:Choice xmlns:v="urn:schemas-microsoft-com:vml" Requires="v">
                <p:oleObj spid="_x0000_s2072" name="Chart" r:id="rId3" imgW="6962648" imgH="7258180" progId="Excel.Chart.8">
                  <p:embed/>
                </p:oleObj>
              </mc:Choice>
              <mc:Fallback>
                <p:oleObj name="Chart" r:id="rId3" imgW="6962648" imgH="7258180" progId="Excel.Chart.8">
                  <p:embed/>
                  <p:pic>
                    <p:nvPicPr>
                      <p:cNvPr id="10244" name="Object 4">
                        <a:extLst>
                          <a:ext uri="{FF2B5EF4-FFF2-40B4-BE49-F238E27FC236}">
                            <a16:creationId xmlns:a16="http://schemas.microsoft.com/office/drawing/2014/main" id="{76747E3D-BB22-4F82-851C-D533529050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362200"/>
                        <a:ext cx="4189413" cy="327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ox(in)">
                                      <p:cBhvr>
                                        <p:cTn id="7" dur="500"/>
                                        <p:tgtEl>
                                          <p:spTgt spid="1024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box(in)">
                                      <p:cBhvr>
                                        <p:cTn id="10" dur="500"/>
                                        <p:tgtEl>
                                          <p:spTgt spid="1024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animEffect transition="in" filter="box(in)">
                                      <p:cBhvr>
                                        <p:cTn id="15" dur="500"/>
                                        <p:tgtEl>
                                          <p:spTgt spid="1024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0243">
                                            <p:txEl>
                                              <p:pRg st="3" end="3"/>
                                            </p:txEl>
                                          </p:spTgt>
                                        </p:tgtEl>
                                        <p:attrNameLst>
                                          <p:attrName>style.visibility</p:attrName>
                                        </p:attrNameLst>
                                      </p:cBhvr>
                                      <p:to>
                                        <p:strVal val="visible"/>
                                      </p:to>
                                    </p:set>
                                    <p:animEffect transition="in" filter="box(in)">
                                      <p:cBhvr>
                                        <p:cTn id="20" dur="5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F195D44-8E6B-4CE0-94D8-B5C5390A79EF}"/>
              </a:ext>
            </a:extLst>
          </p:cNvPr>
          <p:cNvSpPr>
            <a:spLocks noGrp="1" noChangeArrowheads="1"/>
          </p:cNvSpPr>
          <p:nvPr>
            <p:ph type="title"/>
          </p:nvPr>
        </p:nvSpPr>
        <p:spPr/>
        <p:txBody>
          <a:bodyPr/>
          <a:lstStyle/>
          <a:p>
            <a:r>
              <a:rPr lang="en-US" altLang="en-US"/>
              <a:t>Another Biblically Based Theory</a:t>
            </a:r>
          </a:p>
        </p:txBody>
      </p:sp>
      <p:sp>
        <p:nvSpPr>
          <p:cNvPr id="8195" name="Rectangle 3">
            <a:extLst>
              <a:ext uri="{FF2B5EF4-FFF2-40B4-BE49-F238E27FC236}">
                <a16:creationId xmlns:a16="http://schemas.microsoft.com/office/drawing/2014/main" id="{A585D974-54F2-4BA7-BEBA-4B2E09A06941}"/>
              </a:ext>
            </a:extLst>
          </p:cNvPr>
          <p:cNvSpPr>
            <a:spLocks noGrp="1" noChangeArrowheads="1"/>
          </p:cNvSpPr>
          <p:nvPr>
            <p:ph type="body" sz="half" idx="1"/>
          </p:nvPr>
        </p:nvSpPr>
        <p:spPr>
          <a:xfrm>
            <a:off x="457200" y="1600200"/>
            <a:ext cx="4038600" cy="5064760"/>
          </a:xfrm>
        </p:spPr>
        <p:txBody>
          <a:bodyPr>
            <a:normAutofit lnSpcReduction="10000"/>
          </a:bodyPr>
          <a:lstStyle/>
          <a:p>
            <a:pPr>
              <a:lnSpc>
                <a:spcPct val="80000"/>
              </a:lnSpc>
            </a:pPr>
            <a:r>
              <a:rPr lang="en-US" altLang="en-US" sz="2400" dirty="0"/>
              <a:t>White Hole Theory : Black hole theory also predicts possibility for the opposite.</a:t>
            </a:r>
          </a:p>
          <a:p>
            <a:pPr>
              <a:lnSpc>
                <a:spcPct val="80000"/>
              </a:lnSpc>
            </a:pPr>
            <a:r>
              <a:rPr lang="en-US" altLang="en-US" sz="2400" dirty="0"/>
              <a:t>If God created the universe using a white hole with earth near the center, billions of years could elapse in rest of universe while only 6 days occurred on earth.</a:t>
            </a:r>
          </a:p>
          <a:p>
            <a:pPr>
              <a:lnSpc>
                <a:spcPct val="80000"/>
              </a:lnSpc>
            </a:pPr>
            <a:r>
              <a:rPr lang="en-US" altLang="en-US" sz="2400" dirty="0"/>
              <a:t>First proposed by D Russell Humphreys</a:t>
            </a:r>
          </a:p>
          <a:p>
            <a:pPr lvl="1">
              <a:lnSpc>
                <a:spcPct val="80000"/>
              </a:lnSpc>
            </a:pPr>
            <a:r>
              <a:rPr lang="en-US" altLang="en-US" sz="2000" dirty="0"/>
              <a:t>Shows much promise</a:t>
            </a:r>
          </a:p>
          <a:p>
            <a:pPr>
              <a:lnSpc>
                <a:spcPct val="80000"/>
              </a:lnSpc>
            </a:pPr>
            <a:r>
              <a:rPr lang="en-US" altLang="en-US" sz="2400" dirty="0"/>
              <a:t>Several other theories also proposed by creation astronomers</a:t>
            </a:r>
          </a:p>
        </p:txBody>
      </p:sp>
      <p:graphicFrame>
        <p:nvGraphicFramePr>
          <p:cNvPr id="2" name="Diagram 1">
            <a:extLst>
              <a:ext uri="{FF2B5EF4-FFF2-40B4-BE49-F238E27FC236}">
                <a16:creationId xmlns:a16="http://schemas.microsoft.com/office/drawing/2014/main" id="{17C689A2-1A93-41AA-9FA1-B37103B0E050}"/>
              </a:ext>
            </a:extLst>
          </p:cNvPr>
          <p:cNvGraphicFramePr/>
          <p:nvPr>
            <p:extLst>
              <p:ext uri="{D42A27DB-BD31-4B8C-83A1-F6EECF244321}">
                <p14:modId xmlns:p14="http://schemas.microsoft.com/office/powerpoint/2010/main" val="3977238529"/>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205" name="Oval 13">
            <a:extLst>
              <a:ext uri="{FF2B5EF4-FFF2-40B4-BE49-F238E27FC236}">
                <a16:creationId xmlns:a16="http://schemas.microsoft.com/office/drawing/2014/main" id="{79AAA4DF-1813-4191-BE78-93A190CF86AC}"/>
              </a:ext>
            </a:extLst>
          </p:cNvPr>
          <p:cNvSpPr>
            <a:spLocks noChangeArrowheads="1"/>
          </p:cNvSpPr>
          <p:nvPr/>
        </p:nvSpPr>
        <p:spPr bwMode="auto">
          <a:xfrm>
            <a:off x="5867400" y="2819400"/>
            <a:ext cx="1371600" cy="1295400"/>
          </a:xfrm>
          <a:prstGeom prst="ellipse">
            <a:avLst/>
          </a:prstGeom>
          <a:solidFill>
            <a:schemeClr val="accent5">
              <a:lumMod val="40000"/>
              <a:lumOff val="60000"/>
            </a:schemeClr>
          </a:solidFill>
          <a:ln w="9525">
            <a:solidFill>
              <a:schemeClr val="tx1"/>
            </a:solidFill>
            <a:round/>
            <a:headEnd/>
            <a:tailEnd/>
          </a:ln>
          <a:effectLst/>
        </p:spPr>
        <p:txBody>
          <a:bodyPr wrap="none" anchor="ctr"/>
          <a:lstStyle/>
          <a:p>
            <a:endParaRPr lang="en-US" dirty="0"/>
          </a:p>
        </p:txBody>
      </p:sp>
      <p:sp>
        <p:nvSpPr>
          <p:cNvPr id="8206" name="Line 14">
            <a:extLst>
              <a:ext uri="{FF2B5EF4-FFF2-40B4-BE49-F238E27FC236}">
                <a16:creationId xmlns:a16="http://schemas.microsoft.com/office/drawing/2014/main" id="{7333A4B9-23D2-4A85-A60C-991764D4E0E4}"/>
              </a:ext>
            </a:extLst>
          </p:cNvPr>
          <p:cNvSpPr>
            <a:spLocks noChangeShapeType="1"/>
          </p:cNvSpPr>
          <p:nvPr/>
        </p:nvSpPr>
        <p:spPr bwMode="auto">
          <a:xfrm flipH="1" flipV="1">
            <a:off x="5867400" y="2514600"/>
            <a:ext cx="4572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7" name="Line 15">
            <a:extLst>
              <a:ext uri="{FF2B5EF4-FFF2-40B4-BE49-F238E27FC236}">
                <a16:creationId xmlns:a16="http://schemas.microsoft.com/office/drawing/2014/main" id="{C5B75E0E-DA7E-4548-BE27-9B14904D4313}"/>
              </a:ext>
            </a:extLst>
          </p:cNvPr>
          <p:cNvSpPr>
            <a:spLocks noChangeShapeType="1"/>
          </p:cNvSpPr>
          <p:nvPr/>
        </p:nvSpPr>
        <p:spPr bwMode="auto">
          <a:xfrm rot="5400000" flipH="1" flipV="1">
            <a:off x="7010400" y="2667000"/>
            <a:ext cx="4572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8" name="Line 16">
            <a:extLst>
              <a:ext uri="{FF2B5EF4-FFF2-40B4-BE49-F238E27FC236}">
                <a16:creationId xmlns:a16="http://schemas.microsoft.com/office/drawing/2014/main" id="{20B7EE0E-C7AA-42FB-BD15-5B899425FCBD}"/>
              </a:ext>
            </a:extLst>
          </p:cNvPr>
          <p:cNvSpPr>
            <a:spLocks noChangeShapeType="1"/>
          </p:cNvSpPr>
          <p:nvPr/>
        </p:nvSpPr>
        <p:spPr bwMode="auto">
          <a:xfrm rot="-5400000" flipH="1" flipV="1">
            <a:off x="5791200" y="3657600"/>
            <a:ext cx="4572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9" name="Line 17">
            <a:extLst>
              <a:ext uri="{FF2B5EF4-FFF2-40B4-BE49-F238E27FC236}">
                <a16:creationId xmlns:a16="http://schemas.microsoft.com/office/drawing/2014/main" id="{8735BA4D-2091-4A80-82DE-C8A8872270DB}"/>
              </a:ext>
            </a:extLst>
          </p:cNvPr>
          <p:cNvSpPr>
            <a:spLocks noChangeShapeType="1"/>
          </p:cNvSpPr>
          <p:nvPr/>
        </p:nvSpPr>
        <p:spPr bwMode="auto">
          <a:xfrm rot="-10800000" flipH="1" flipV="1">
            <a:off x="6781800" y="3810000"/>
            <a:ext cx="4572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0" name="Text Box 18">
            <a:extLst>
              <a:ext uri="{FF2B5EF4-FFF2-40B4-BE49-F238E27FC236}">
                <a16:creationId xmlns:a16="http://schemas.microsoft.com/office/drawing/2014/main" id="{F5CEA011-3190-46B9-9F53-0CC1FA8CEB82}"/>
              </a:ext>
            </a:extLst>
          </p:cNvPr>
          <p:cNvSpPr txBox="1">
            <a:spLocks noChangeArrowheads="1"/>
          </p:cNvSpPr>
          <p:nvPr/>
        </p:nvSpPr>
        <p:spPr bwMode="auto">
          <a:xfrm>
            <a:off x="5241925" y="2017713"/>
            <a:ext cx="2825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chemeClr val="accent4">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Matter expanding outward</a:t>
            </a:r>
          </a:p>
        </p:txBody>
      </p:sp>
      <p:sp>
        <p:nvSpPr>
          <p:cNvPr id="8211" name="Text Box 19">
            <a:extLst>
              <a:ext uri="{FF2B5EF4-FFF2-40B4-BE49-F238E27FC236}">
                <a16:creationId xmlns:a16="http://schemas.microsoft.com/office/drawing/2014/main" id="{91E570BC-E361-4196-BA93-24A1F3A7B141}"/>
              </a:ext>
            </a:extLst>
          </p:cNvPr>
          <p:cNvSpPr txBox="1">
            <a:spLocks noChangeArrowheads="1"/>
          </p:cNvSpPr>
          <p:nvPr/>
        </p:nvSpPr>
        <p:spPr bwMode="auto">
          <a:xfrm>
            <a:off x="7141035" y="3544076"/>
            <a:ext cx="169816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400" dirty="0"/>
              <a:t>Event horizon (time stands still)</a:t>
            </a:r>
          </a:p>
        </p:txBody>
      </p:sp>
      <p:sp>
        <p:nvSpPr>
          <p:cNvPr id="8212" name="Oval 20">
            <a:extLst>
              <a:ext uri="{FF2B5EF4-FFF2-40B4-BE49-F238E27FC236}">
                <a16:creationId xmlns:a16="http://schemas.microsoft.com/office/drawing/2014/main" id="{5B98152F-5D7D-4A59-B924-64E80F660C5E}"/>
              </a:ext>
            </a:extLst>
          </p:cNvPr>
          <p:cNvSpPr>
            <a:spLocks noChangeArrowheads="1"/>
          </p:cNvSpPr>
          <p:nvPr/>
        </p:nvSpPr>
        <p:spPr bwMode="auto">
          <a:xfrm>
            <a:off x="6447455" y="3245503"/>
            <a:ext cx="152400" cy="1524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 name="Text Box 21">
            <a:extLst>
              <a:ext uri="{FF2B5EF4-FFF2-40B4-BE49-F238E27FC236}">
                <a16:creationId xmlns:a16="http://schemas.microsoft.com/office/drawing/2014/main" id="{C5C7BE0E-1C9E-4310-AAC6-20F9A5FBD985}"/>
              </a:ext>
            </a:extLst>
          </p:cNvPr>
          <p:cNvSpPr txBox="1">
            <a:spLocks noChangeArrowheads="1"/>
          </p:cNvSpPr>
          <p:nvPr/>
        </p:nvSpPr>
        <p:spPr bwMode="auto">
          <a:xfrm>
            <a:off x="5241925" y="4512094"/>
            <a:ext cx="3790108"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dirty="0">
                <a:solidFill>
                  <a:schemeClr val="accent4">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Earth passes through horizon late in creation sequence</a:t>
            </a:r>
          </a:p>
          <a:p>
            <a:r>
              <a:rPr lang="en-US" altLang="en-US" sz="2000" dirty="0">
                <a:solidFill>
                  <a:schemeClr val="accent4">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Billions of years pass for matter outside horizon while one day passes on earth (day 4)</a:t>
            </a:r>
          </a:p>
        </p:txBody>
      </p:sp>
      <p:sp>
        <p:nvSpPr>
          <p:cNvPr id="8215" name="Text Box 23">
            <a:extLst>
              <a:ext uri="{FF2B5EF4-FFF2-40B4-BE49-F238E27FC236}">
                <a16:creationId xmlns:a16="http://schemas.microsoft.com/office/drawing/2014/main" id="{598DF4A7-1BE3-49F2-9416-EF7C76668B8B}"/>
              </a:ext>
            </a:extLst>
          </p:cNvPr>
          <p:cNvSpPr txBox="1">
            <a:spLocks noChangeArrowheads="1"/>
          </p:cNvSpPr>
          <p:nvPr/>
        </p:nvSpPr>
        <p:spPr bwMode="auto">
          <a:xfrm>
            <a:off x="6484773" y="3074438"/>
            <a:ext cx="5302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dirty="0"/>
              <a:t>earth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diamond(in)">
                                      <p:cBhvr>
                                        <p:cTn id="7" dur="10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diamond(in)">
                                      <p:cBhvr>
                                        <p:cTn id="12" dur="1000"/>
                                        <p:tgtEl>
                                          <p:spTgt spid="8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diamond(in)">
                                      <p:cBhvr>
                                        <p:cTn id="17" dur="1000"/>
                                        <p:tgtEl>
                                          <p:spTgt spid="8195">
                                            <p:txEl>
                                              <p:pRg st="2" end="2"/>
                                            </p:txEl>
                                          </p:spTgt>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8195">
                                            <p:txEl>
                                              <p:pRg st="3" end="3"/>
                                            </p:txEl>
                                          </p:spTgt>
                                        </p:tgtEl>
                                        <p:attrNameLst>
                                          <p:attrName>style.visibility</p:attrName>
                                        </p:attrNameLst>
                                      </p:cBhvr>
                                      <p:to>
                                        <p:strVal val="visible"/>
                                      </p:to>
                                    </p:set>
                                    <p:animEffect transition="in" filter="diamond(in)">
                                      <p:cBhvr>
                                        <p:cTn id="20" dur="1000"/>
                                        <p:tgtEl>
                                          <p:spTgt spid="819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8195">
                                            <p:txEl>
                                              <p:pRg st="4" end="4"/>
                                            </p:txEl>
                                          </p:spTgt>
                                        </p:tgtEl>
                                        <p:attrNameLst>
                                          <p:attrName>style.visibility</p:attrName>
                                        </p:attrNameLst>
                                      </p:cBhvr>
                                      <p:to>
                                        <p:strVal val="visible"/>
                                      </p:to>
                                    </p:set>
                                    <p:animEffect transition="in" filter="diamond(in)">
                                      <p:cBhvr>
                                        <p:cTn id="25" dur="10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1AA423D-3CD3-4AF9-B79C-C6E0D70EDAD1}"/>
              </a:ext>
            </a:extLst>
          </p:cNvPr>
          <p:cNvSpPr>
            <a:spLocks noGrp="1" noChangeArrowheads="1"/>
          </p:cNvSpPr>
          <p:nvPr>
            <p:ph type="title"/>
          </p:nvPr>
        </p:nvSpPr>
        <p:spPr/>
        <p:txBody>
          <a:bodyPr/>
          <a:lstStyle/>
          <a:p>
            <a:r>
              <a:rPr lang="en-US" altLang="en-US"/>
              <a:t>Summary</a:t>
            </a:r>
          </a:p>
        </p:txBody>
      </p:sp>
      <p:sp>
        <p:nvSpPr>
          <p:cNvPr id="49155" name="Rectangle 3">
            <a:extLst>
              <a:ext uri="{FF2B5EF4-FFF2-40B4-BE49-F238E27FC236}">
                <a16:creationId xmlns:a16="http://schemas.microsoft.com/office/drawing/2014/main" id="{652C0F57-F651-4B70-8C11-C20BF57DC05F}"/>
              </a:ext>
            </a:extLst>
          </p:cNvPr>
          <p:cNvSpPr>
            <a:spLocks noGrp="1" noChangeArrowheads="1"/>
          </p:cNvSpPr>
          <p:nvPr>
            <p:ph type="body" idx="1"/>
          </p:nvPr>
        </p:nvSpPr>
        <p:spPr/>
        <p:txBody>
          <a:bodyPr>
            <a:normAutofit/>
          </a:bodyPr>
          <a:lstStyle/>
          <a:p>
            <a:pPr>
              <a:lnSpc>
                <a:spcPct val="80000"/>
              </a:lnSpc>
            </a:pPr>
            <a:r>
              <a:rPr lang="en-US" altLang="en-US" sz="3200" dirty="0"/>
              <a:t>Bible has many references to the heavens revealing scientific information</a:t>
            </a:r>
          </a:p>
          <a:p>
            <a:pPr>
              <a:lnSpc>
                <a:spcPct val="80000"/>
              </a:lnSpc>
            </a:pPr>
            <a:r>
              <a:rPr lang="en-US" altLang="en-US" sz="3200" dirty="0"/>
              <a:t>Many evidences age of the universe fits within the Biblical framework</a:t>
            </a:r>
          </a:p>
          <a:p>
            <a:pPr>
              <a:lnSpc>
                <a:spcPct val="80000"/>
              </a:lnSpc>
            </a:pPr>
            <a:r>
              <a:rPr lang="en-US" altLang="en-US" sz="3200" dirty="0"/>
              <a:t>Big Bang theory has many holes</a:t>
            </a:r>
          </a:p>
          <a:p>
            <a:pPr>
              <a:lnSpc>
                <a:spcPct val="80000"/>
              </a:lnSpc>
            </a:pPr>
            <a:r>
              <a:rPr lang="en-US" altLang="en-US" sz="3200" dirty="0"/>
              <a:t>Promising alternate theories which show how vast distances can fit within Biblical time line.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91D2AF1-A34B-4FCD-8B0D-2DCD0F64866F}"/>
              </a:ext>
            </a:extLst>
          </p:cNvPr>
          <p:cNvSpPr>
            <a:spLocks noGrp="1" noChangeArrowheads="1"/>
          </p:cNvSpPr>
          <p:nvPr>
            <p:ph type="title"/>
          </p:nvPr>
        </p:nvSpPr>
        <p:spPr/>
        <p:txBody>
          <a:bodyPr/>
          <a:lstStyle/>
          <a:p>
            <a:r>
              <a:rPr lang="en-US" altLang="en-US"/>
              <a:t>References</a:t>
            </a:r>
          </a:p>
        </p:txBody>
      </p:sp>
      <p:sp>
        <p:nvSpPr>
          <p:cNvPr id="9219" name="Rectangle 3">
            <a:extLst>
              <a:ext uri="{FF2B5EF4-FFF2-40B4-BE49-F238E27FC236}">
                <a16:creationId xmlns:a16="http://schemas.microsoft.com/office/drawing/2014/main" id="{2B693A07-F390-4CC2-B798-A60DA9D0DF7D}"/>
              </a:ext>
            </a:extLst>
          </p:cNvPr>
          <p:cNvSpPr>
            <a:spLocks noGrp="1" noChangeArrowheads="1"/>
          </p:cNvSpPr>
          <p:nvPr>
            <p:ph type="body" idx="1"/>
          </p:nvPr>
        </p:nvSpPr>
        <p:spPr/>
        <p:txBody>
          <a:bodyPr>
            <a:normAutofit fontScale="92500" lnSpcReduction="10000"/>
          </a:bodyPr>
          <a:lstStyle/>
          <a:p>
            <a:pPr>
              <a:lnSpc>
                <a:spcPct val="80000"/>
              </a:lnSpc>
            </a:pPr>
            <a:r>
              <a:rPr lang="en-US" altLang="en-US" sz="1800" dirty="0"/>
              <a:t>“Answers magazine”: Vol. 3, # 1, Jan-Mar 2008.</a:t>
            </a:r>
          </a:p>
          <a:p>
            <a:pPr>
              <a:lnSpc>
                <a:spcPct val="80000"/>
              </a:lnSpc>
            </a:pPr>
            <a:r>
              <a:rPr lang="en-US" altLang="en-US" sz="1800" u="sng" dirty="0"/>
              <a:t>Starlight and Time</a:t>
            </a:r>
            <a:r>
              <a:rPr lang="en-US" altLang="en-US" sz="1800" dirty="0"/>
              <a:t>, D. Russell Humphreys, Master Books, 1994</a:t>
            </a:r>
          </a:p>
          <a:p>
            <a:pPr>
              <a:lnSpc>
                <a:spcPct val="80000"/>
              </a:lnSpc>
            </a:pPr>
            <a:r>
              <a:rPr lang="en-US" altLang="en-US" sz="1800" dirty="0"/>
              <a:t>D. Russell Humphreys, Ph.D., “Beyond Neptune: Voyager II Supports Creation”, </a:t>
            </a:r>
            <a:r>
              <a:rPr lang="en-US" altLang="en-US" sz="1800" dirty="0">
                <a:hlinkClick r:id="rId2"/>
              </a:rPr>
              <a:t>http://www.icr.org/article/329/</a:t>
            </a:r>
            <a:r>
              <a:rPr lang="en-US" altLang="en-US" sz="1800" dirty="0"/>
              <a:t> </a:t>
            </a:r>
          </a:p>
          <a:p>
            <a:pPr>
              <a:lnSpc>
                <a:spcPct val="80000"/>
              </a:lnSpc>
            </a:pPr>
            <a:r>
              <a:rPr lang="en-US" altLang="en-US" sz="1800" dirty="0"/>
              <a:t>D. Russell Humphreys, Ph.D., “Evidence for a Young World”, </a:t>
            </a:r>
            <a:r>
              <a:rPr lang="en-US" altLang="en-US" sz="1800" dirty="0">
                <a:hlinkClick r:id="rId3"/>
              </a:rPr>
              <a:t>http://www.icr.org/article/1842/</a:t>
            </a:r>
            <a:r>
              <a:rPr lang="en-US" altLang="en-US" sz="1800" dirty="0"/>
              <a:t> </a:t>
            </a:r>
          </a:p>
          <a:p>
            <a:pPr>
              <a:lnSpc>
                <a:spcPct val="80000"/>
              </a:lnSpc>
            </a:pPr>
            <a:r>
              <a:rPr lang="en-US" altLang="en-US" sz="1800" dirty="0"/>
              <a:t>Speed of light – Barry </a:t>
            </a:r>
            <a:r>
              <a:rPr lang="en-US" altLang="en-US" sz="1800" dirty="0" err="1"/>
              <a:t>Setterfield</a:t>
            </a:r>
            <a:r>
              <a:rPr lang="en-US" altLang="en-US" sz="1800" dirty="0"/>
              <a:t>, “The Atomic Constants, Light, and Time”, </a:t>
            </a:r>
            <a:r>
              <a:rPr lang="en-US" altLang="en-US" sz="1800" dirty="0">
                <a:hlinkClick r:id="rId4"/>
              </a:rPr>
              <a:t>http://ldolphin.org/setterfield/index.html</a:t>
            </a:r>
            <a:r>
              <a:rPr lang="en-US" altLang="en-US" sz="1800" dirty="0"/>
              <a:t> </a:t>
            </a:r>
          </a:p>
          <a:p>
            <a:pPr>
              <a:lnSpc>
                <a:spcPct val="80000"/>
              </a:lnSpc>
            </a:pPr>
            <a:r>
              <a:rPr lang="en-US" altLang="en-US" sz="1800" dirty="0"/>
              <a:t>Quasars -Halton Arp, </a:t>
            </a:r>
            <a:r>
              <a:rPr lang="en-US" altLang="en-US" sz="1800" dirty="0">
                <a:hlinkClick r:id="rId5"/>
              </a:rPr>
              <a:t>http://www.haltonarp.com/</a:t>
            </a:r>
            <a:r>
              <a:rPr lang="en-US" altLang="en-US" sz="1800" dirty="0"/>
              <a:t> </a:t>
            </a:r>
          </a:p>
          <a:p>
            <a:pPr>
              <a:lnSpc>
                <a:spcPct val="80000"/>
              </a:lnSpc>
            </a:pPr>
            <a:r>
              <a:rPr lang="en-US" altLang="en-US" sz="1800" dirty="0"/>
              <a:t>Hubble telescope  and other images </a:t>
            </a:r>
            <a:r>
              <a:rPr lang="en-US" altLang="en-US" sz="1800" dirty="0">
                <a:hlinkClick r:id="rId6"/>
              </a:rPr>
              <a:t>http://heritage.stsci.edu/</a:t>
            </a:r>
            <a:r>
              <a:rPr lang="en-US" altLang="en-US" sz="1800" dirty="0"/>
              <a:t>  and </a:t>
            </a:r>
            <a:r>
              <a:rPr lang="en-US" altLang="en-US" sz="1800" dirty="0">
                <a:hlinkClick r:id="rId7"/>
              </a:rPr>
              <a:t>http://antwrp.gsfc.nasa.gov/apod/</a:t>
            </a:r>
            <a:r>
              <a:rPr lang="en-US" altLang="en-US" sz="1800" dirty="0"/>
              <a:t> </a:t>
            </a:r>
          </a:p>
          <a:p>
            <a:pPr>
              <a:lnSpc>
                <a:spcPct val="80000"/>
              </a:lnSpc>
            </a:pPr>
            <a:r>
              <a:rPr lang="en-US" altLang="en-US" sz="1800" dirty="0"/>
              <a:t>Mike Riddle, “Astronomy and the Bible” (and other PowerPoint presentations for download), </a:t>
            </a:r>
            <a:r>
              <a:rPr lang="en-US" altLang="en-US" sz="1800" dirty="0">
                <a:hlinkClick r:id="rId8"/>
              </a:rPr>
              <a:t>https://www.creationtraining.org/media/downloads/</a:t>
            </a:r>
            <a:r>
              <a:rPr lang="en-US" altLang="en-US" sz="1800" dirty="0"/>
              <a:t> </a:t>
            </a:r>
          </a:p>
          <a:p>
            <a:pPr>
              <a:lnSpc>
                <a:spcPct val="80000"/>
              </a:lnSpc>
            </a:pPr>
            <a:r>
              <a:rPr lang="en-US" altLang="en-US" sz="1800" dirty="0"/>
              <a:t>Donald B. DeYoung, </a:t>
            </a:r>
            <a:r>
              <a:rPr lang="en-US" altLang="en-US" sz="1800" dirty="0" err="1"/>
              <a:t>Ph.D</a:t>
            </a:r>
            <a:r>
              <a:rPr lang="en-US" altLang="en-US" sz="1800" dirty="0"/>
              <a:t>, Design in Nature: “The Anthropic Principle”, </a:t>
            </a:r>
            <a:r>
              <a:rPr lang="en-US" altLang="en-US" sz="1800" dirty="0">
                <a:hlinkClick r:id="rId9"/>
              </a:rPr>
              <a:t>http://www.icr.org/article/253/</a:t>
            </a:r>
            <a:r>
              <a:rPr lang="en-US" altLang="en-US" sz="1800" dirty="0"/>
              <a:t> </a:t>
            </a:r>
          </a:p>
          <a:p>
            <a:pPr>
              <a:lnSpc>
                <a:spcPct val="80000"/>
              </a:lnSpc>
            </a:pPr>
            <a:r>
              <a:rPr lang="en-US" altLang="en-US" sz="1800" dirty="0" err="1"/>
              <a:t>Vardiman</a:t>
            </a:r>
            <a:r>
              <a:rPr lang="en-US" altLang="en-US" sz="1800" dirty="0"/>
              <a:t> and Humphreys, “A New Creationist Cosmology”  </a:t>
            </a:r>
            <a:r>
              <a:rPr lang="en-US" altLang="en-US" sz="1800" dirty="0">
                <a:hlinkClick r:id="rId10"/>
              </a:rPr>
              <a:t>https://www.icr.org/article/5870</a:t>
            </a:r>
            <a:r>
              <a:rPr lang="en-US" altLang="en-US" sz="1800" dirty="0"/>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031A0-B6C8-4F24-9265-AC53E2F5686C}"/>
              </a:ext>
            </a:extLst>
          </p:cNvPr>
          <p:cNvSpPr>
            <a:spLocks noGrp="1"/>
          </p:cNvSpPr>
          <p:nvPr>
            <p:ph type="title"/>
          </p:nvPr>
        </p:nvSpPr>
        <p:spPr/>
        <p:txBody>
          <a:bodyPr/>
          <a:lstStyle/>
          <a:p>
            <a:r>
              <a:rPr lang="en-US" dirty="0"/>
              <a:t>For next lesson</a:t>
            </a:r>
          </a:p>
        </p:txBody>
      </p:sp>
      <p:sp>
        <p:nvSpPr>
          <p:cNvPr id="3" name="Content Placeholder 2">
            <a:extLst>
              <a:ext uri="{FF2B5EF4-FFF2-40B4-BE49-F238E27FC236}">
                <a16:creationId xmlns:a16="http://schemas.microsoft.com/office/drawing/2014/main" id="{BF4256E1-2F63-422E-8259-ADDCDB8CBA1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203396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064C4A04-6BD2-4911-8766-99AFA94DE963}"/>
              </a:ext>
            </a:extLst>
          </p:cNvPr>
          <p:cNvSpPr>
            <a:spLocks noGrp="1" noChangeArrowheads="1"/>
          </p:cNvSpPr>
          <p:nvPr>
            <p:ph type="title"/>
          </p:nvPr>
        </p:nvSpPr>
        <p:spPr/>
        <p:txBody>
          <a:bodyPr/>
          <a:lstStyle/>
          <a:p>
            <a:r>
              <a:rPr lang="en-US" altLang="en-US"/>
              <a:t>Astronomy related scripture</a:t>
            </a:r>
          </a:p>
        </p:txBody>
      </p:sp>
      <p:sp>
        <p:nvSpPr>
          <p:cNvPr id="44035" name="Rectangle 3">
            <a:extLst>
              <a:ext uri="{FF2B5EF4-FFF2-40B4-BE49-F238E27FC236}">
                <a16:creationId xmlns:a16="http://schemas.microsoft.com/office/drawing/2014/main" id="{D91A9E79-A2A1-4AE5-BE4E-1F70C2EFAA55}"/>
              </a:ext>
            </a:extLst>
          </p:cNvPr>
          <p:cNvSpPr>
            <a:spLocks noGrp="1" noChangeArrowheads="1"/>
          </p:cNvSpPr>
          <p:nvPr>
            <p:ph type="body" idx="1"/>
          </p:nvPr>
        </p:nvSpPr>
        <p:spPr/>
        <p:txBody>
          <a:bodyPr>
            <a:normAutofit fontScale="92500" lnSpcReduction="10000"/>
          </a:bodyPr>
          <a:lstStyle/>
          <a:p>
            <a:pPr>
              <a:lnSpc>
                <a:spcPct val="80000"/>
              </a:lnSpc>
            </a:pPr>
            <a:r>
              <a:rPr lang="en-US" altLang="en-US" sz="2000" dirty="0">
                <a:solidFill>
                  <a:schemeClr val="hlink"/>
                </a:solidFill>
              </a:rPr>
              <a:t>Psalm 8:3-4</a:t>
            </a:r>
            <a:br>
              <a:rPr lang="en-US" altLang="en-US" sz="2000" dirty="0">
                <a:solidFill>
                  <a:schemeClr val="hlink"/>
                </a:solidFill>
              </a:rPr>
            </a:br>
            <a:r>
              <a:rPr lang="en-US" altLang="en-US" sz="2000" dirty="0"/>
              <a:t> When I consider your heavens, the work of your fingers, the moon and the stars,  </a:t>
            </a:r>
            <a:r>
              <a:rPr lang="en-US" altLang="en-US" sz="2000" b="1" u="sng" dirty="0"/>
              <a:t>which you have set in place</a:t>
            </a:r>
            <a:r>
              <a:rPr lang="en-US" altLang="en-US" sz="2000" dirty="0"/>
              <a:t>, what is man that you are mindful of him, the son of man that you care for him?</a:t>
            </a:r>
          </a:p>
          <a:p>
            <a:pPr>
              <a:lnSpc>
                <a:spcPct val="80000"/>
              </a:lnSpc>
            </a:pPr>
            <a:r>
              <a:rPr lang="en-US" altLang="en-US" sz="2000" dirty="0">
                <a:solidFill>
                  <a:schemeClr val="hlink"/>
                </a:solidFill>
              </a:rPr>
              <a:t>Psalm 102:25-27</a:t>
            </a:r>
            <a:br>
              <a:rPr lang="en-US" altLang="en-US" sz="2000" dirty="0"/>
            </a:br>
            <a:r>
              <a:rPr lang="en-US" altLang="en-US" sz="2000" dirty="0"/>
              <a:t> In the beginning you laid the foundations of the earth, and the heavens are the work of your hands.  They will perish, but you remain; </a:t>
            </a:r>
            <a:r>
              <a:rPr lang="en-US" altLang="en-US" sz="2000" b="1" u="sng" dirty="0"/>
              <a:t>they will all wear out like a garment</a:t>
            </a:r>
            <a:r>
              <a:rPr lang="en-US" altLang="en-US" sz="2000" dirty="0"/>
              <a:t>.  Like clothing you will change them and they will be discarded.  But you remain the same,</a:t>
            </a:r>
          </a:p>
          <a:p>
            <a:pPr>
              <a:lnSpc>
                <a:spcPct val="80000"/>
              </a:lnSpc>
            </a:pPr>
            <a:r>
              <a:rPr lang="en-US" altLang="en-US" sz="2000" dirty="0">
                <a:solidFill>
                  <a:schemeClr val="hlink"/>
                </a:solidFill>
              </a:rPr>
              <a:t>Psalm 147:4</a:t>
            </a:r>
            <a:br>
              <a:rPr lang="en-US" altLang="en-US" sz="2000" dirty="0"/>
            </a:br>
            <a:r>
              <a:rPr lang="en-US" altLang="en-US" sz="2000" dirty="0"/>
              <a:t>He </a:t>
            </a:r>
            <a:r>
              <a:rPr lang="en-US" altLang="en-US" sz="2000" b="1" u="sng" dirty="0"/>
              <a:t>determines the number of the stars and calls them each by name</a:t>
            </a:r>
            <a:r>
              <a:rPr lang="en-US" altLang="en-US" sz="2000" dirty="0"/>
              <a:t>.</a:t>
            </a:r>
          </a:p>
          <a:p>
            <a:pPr>
              <a:lnSpc>
                <a:spcPct val="80000"/>
              </a:lnSpc>
            </a:pPr>
            <a:r>
              <a:rPr lang="en-US" altLang="en-US" sz="2000" dirty="0">
                <a:solidFill>
                  <a:schemeClr val="hlink"/>
                </a:solidFill>
              </a:rPr>
              <a:t>II Peter 3:5</a:t>
            </a:r>
            <a:r>
              <a:rPr lang="en-US" altLang="en-US" sz="2000" dirty="0"/>
              <a:t> </a:t>
            </a:r>
            <a:br>
              <a:rPr lang="en-US" altLang="en-US" sz="2000" dirty="0"/>
            </a:br>
            <a:r>
              <a:rPr lang="en-US" altLang="en-US" sz="2000" dirty="0"/>
              <a:t>the earth was formed </a:t>
            </a:r>
            <a:r>
              <a:rPr lang="en-US" altLang="en-US" sz="2000" b="1" dirty="0"/>
              <a:t>out of water and by water</a:t>
            </a:r>
          </a:p>
          <a:p>
            <a:pPr>
              <a:lnSpc>
                <a:spcPct val="80000"/>
              </a:lnSpc>
            </a:pPr>
            <a:r>
              <a:rPr lang="en-US" altLang="en-US" sz="2000" dirty="0"/>
              <a:t>(also Job 9:8-9, Ps 104, 148:3-4, Prov 3:19, 8:27, Is 34:4, 40:22, 48:13, 51:13, Amos 5:8, </a:t>
            </a:r>
            <a:r>
              <a:rPr lang="en-US" altLang="en-US" sz="2000" dirty="0" err="1"/>
              <a:t>Zech</a:t>
            </a:r>
            <a:r>
              <a:rPr lang="en-US" altLang="en-US" sz="2000" dirty="0"/>
              <a:t> 12:1, 1 Cor 15:40-42 Heb 1:10-12, Rev 10:6)</a:t>
            </a:r>
          </a:p>
          <a:p>
            <a:pPr>
              <a:lnSpc>
                <a:spcPct val="80000"/>
              </a:lnSpc>
            </a:pPr>
            <a:endParaRPr lang="en-US" altLang="en-US" sz="2000" i="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anim calcmode="lin" valueType="num">
                                      <p:cBhvr additive="base">
                                        <p:cTn id="13" dur="5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035">
                                            <p:txEl>
                                              <p:pRg st="2" end="2"/>
                                            </p:txEl>
                                          </p:spTgt>
                                        </p:tgtEl>
                                        <p:attrNameLst>
                                          <p:attrName>style.visibility</p:attrName>
                                        </p:attrNameLst>
                                      </p:cBhvr>
                                      <p:to>
                                        <p:strVal val="visible"/>
                                      </p:to>
                                    </p:set>
                                    <p:anim calcmode="lin" valueType="num">
                                      <p:cBhvr additive="base">
                                        <p:cTn id="19" dur="500" fill="hold"/>
                                        <p:tgtEl>
                                          <p:spTgt spid="440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0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4035">
                                            <p:txEl>
                                              <p:pRg st="3" end="3"/>
                                            </p:txEl>
                                          </p:spTgt>
                                        </p:tgtEl>
                                        <p:attrNameLst>
                                          <p:attrName>style.visibility</p:attrName>
                                        </p:attrNameLst>
                                      </p:cBhvr>
                                      <p:to>
                                        <p:strVal val="visible"/>
                                      </p:to>
                                    </p:set>
                                    <p:anim calcmode="lin" valueType="num">
                                      <p:cBhvr additive="base">
                                        <p:cTn id="25" dur="500" fill="hold"/>
                                        <p:tgtEl>
                                          <p:spTgt spid="440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035">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4035">
                                            <p:txEl>
                                              <p:pRg st="4" end="4"/>
                                            </p:txEl>
                                          </p:spTgt>
                                        </p:tgtEl>
                                        <p:attrNameLst>
                                          <p:attrName>style.visibility</p:attrName>
                                        </p:attrNameLst>
                                      </p:cBhvr>
                                      <p:to>
                                        <p:strVal val="visible"/>
                                      </p:to>
                                    </p:set>
                                    <p:anim calcmode="lin" valueType="num">
                                      <p:cBhvr additive="base">
                                        <p:cTn id="29" dur="500" fill="hold"/>
                                        <p:tgtEl>
                                          <p:spTgt spid="4403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40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BB0C6BCD-941A-46F8-B3A7-61D64BA9006C}"/>
              </a:ext>
            </a:extLst>
          </p:cNvPr>
          <p:cNvSpPr>
            <a:spLocks noGrp="1" noChangeArrowheads="1"/>
          </p:cNvSpPr>
          <p:nvPr>
            <p:ph type="title"/>
          </p:nvPr>
        </p:nvSpPr>
        <p:spPr>
          <a:xfrm>
            <a:off x="457200" y="76200"/>
            <a:ext cx="8229600" cy="868363"/>
          </a:xfrm>
        </p:spPr>
        <p:txBody>
          <a:bodyPr/>
          <a:lstStyle/>
          <a:p>
            <a:r>
              <a:rPr lang="en-US" altLang="en-US" sz="4000" b="1"/>
              <a:t>What is the Anthropic Principle?</a:t>
            </a:r>
          </a:p>
        </p:txBody>
      </p:sp>
      <p:sp>
        <p:nvSpPr>
          <p:cNvPr id="46083" name="Rectangle 3">
            <a:extLst>
              <a:ext uri="{FF2B5EF4-FFF2-40B4-BE49-F238E27FC236}">
                <a16:creationId xmlns:a16="http://schemas.microsoft.com/office/drawing/2014/main" id="{521D3247-C3FE-44E6-8EEE-43EC9875F6AF}"/>
              </a:ext>
            </a:extLst>
          </p:cNvPr>
          <p:cNvSpPr>
            <a:spLocks noGrp="1" noChangeArrowheads="1"/>
          </p:cNvSpPr>
          <p:nvPr>
            <p:ph type="body" idx="1"/>
          </p:nvPr>
        </p:nvSpPr>
        <p:spPr>
          <a:xfrm>
            <a:off x="457200" y="1600200"/>
            <a:ext cx="8229600" cy="4953000"/>
          </a:xfrm>
        </p:spPr>
        <p:txBody>
          <a:bodyPr/>
          <a:lstStyle/>
          <a:p>
            <a:pPr>
              <a:lnSpc>
                <a:spcPct val="80000"/>
              </a:lnSpc>
            </a:pPr>
            <a:r>
              <a:rPr lang="en-US" altLang="en-US" sz="2400"/>
              <a:t>Proton mass: if it’s mass was just 0.2% greater, it would be unstable. The elements as we know them wouldn’t exist</a:t>
            </a:r>
          </a:p>
          <a:p>
            <a:pPr>
              <a:lnSpc>
                <a:spcPct val="80000"/>
              </a:lnSpc>
            </a:pPr>
            <a:r>
              <a:rPr lang="en-US" altLang="en-US" sz="2400"/>
              <a:t>gravity force is inversely proportional to the square of a separation distance, r.  Anything other than exactly a factor of 2 would make stable orbits impossible</a:t>
            </a:r>
          </a:p>
          <a:p>
            <a:pPr>
              <a:lnSpc>
                <a:spcPct val="80000"/>
              </a:lnSpc>
            </a:pPr>
            <a:r>
              <a:rPr lang="en-US" altLang="en-US" sz="2400"/>
              <a:t>Sun’s mass </a:t>
            </a:r>
          </a:p>
          <a:p>
            <a:pPr lvl="1">
              <a:lnSpc>
                <a:spcPct val="80000"/>
              </a:lnSpc>
            </a:pPr>
            <a:r>
              <a:rPr lang="en-US" altLang="en-US" sz="2400" i="1"/>
              <a:t>if greater: </a:t>
            </a:r>
            <a:r>
              <a:rPr lang="en-US" altLang="en-US" sz="2400"/>
              <a:t>luminosity output from the star would not be sufficiently stable </a:t>
            </a:r>
          </a:p>
          <a:p>
            <a:pPr lvl="1">
              <a:lnSpc>
                <a:spcPct val="80000"/>
              </a:lnSpc>
            </a:pPr>
            <a:r>
              <a:rPr lang="en-US" altLang="en-US" sz="2400" i="1"/>
              <a:t>if less: </a:t>
            </a:r>
            <a:r>
              <a:rPr lang="en-US" altLang="en-US" sz="2400"/>
              <a:t>range of distances appropriate for life would be too narrow; tidal forces would disrupt the rotational period for a planet of the right distance </a:t>
            </a:r>
          </a:p>
          <a:p>
            <a:pPr>
              <a:lnSpc>
                <a:spcPct val="80000"/>
              </a:lnSpc>
            </a:pPr>
            <a:r>
              <a:rPr lang="en-US" altLang="en-US" sz="2400"/>
              <a:t>Sun’s color </a:t>
            </a:r>
          </a:p>
          <a:p>
            <a:pPr lvl="1">
              <a:lnSpc>
                <a:spcPct val="80000"/>
              </a:lnSpc>
            </a:pPr>
            <a:r>
              <a:rPr lang="en-US" altLang="en-US" sz="2400" i="1"/>
              <a:t>if redder or bluer: </a:t>
            </a:r>
            <a:r>
              <a:rPr lang="en-US" altLang="en-US" sz="2400"/>
              <a:t>insufficient photosynthetic response </a:t>
            </a:r>
          </a:p>
          <a:p>
            <a:pPr>
              <a:lnSpc>
                <a:spcPct val="80000"/>
              </a:lnSpc>
            </a:pPr>
            <a:endParaRPr lang="en-US" altLang="en-US" sz="2400"/>
          </a:p>
        </p:txBody>
      </p:sp>
      <p:sp>
        <p:nvSpPr>
          <p:cNvPr id="46084" name="Text Box 4">
            <a:extLst>
              <a:ext uri="{FF2B5EF4-FFF2-40B4-BE49-F238E27FC236}">
                <a16:creationId xmlns:a16="http://schemas.microsoft.com/office/drawing/2014/main" id="{0EDCFAE6-B689-497E-BB1E-C276D12A6F82}"/>
              </a:ext>
            </a:extLst>
          </p:cNvPr>
          <p:cNvSpPr txBox="1">
            <a:spLocks noChangeArrowheads="1"/>
          </p:cNvSpPr>
          <p:nvPr/>
        </p:nvSpPr>
        <p:spPr bwMode="auto">
          <a:xfrm>
            <a:off x="1127125" y="838200"/>
            <a:ext cx="7254875"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pPr>
            <a:r>
              <a:rPr lang="en-US" altLang="en-US" sz="2400">
                <a:solidFill>
                  <a:schemeClr val="tx2"/>
                </a:solidFill>
                <a:effectLst>
                  <a:outerShdw blurRad="38100" dist="38100" dir="2700000" algn="tl">
                    <a:srgbClr val="C0C0C0"/>
                  </a:outerShdw>
                </a:effectLst>
              </a:rPr>
              <a:t>That everything about the universe tends toward making life on earth possible and sustaining it.</a:t>
            </a:r>
          </a:p>
          <a:p>
            <a:endParaRPr lang="en-US" altLang="en-US" sz="2400"/>
          </a:p>
        </p:txBody>
      </p:sp>
    </p:spTree>
    <p:extLst>
      <p:ext uri="{BB962C8B-B14F-4D97-AF65-F5344CB8AC3E}">
        <p14:creationId xmlns:p14="http://schemas.microsoft.com/office/powerpoint/2010/main" val="21607593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blinds(horizontal)">
                                      <p:cBhvr>
                                        <p:cTn id="7" dur="500"/>
                                        <p:tgtEl>
                                          <p:spTgt spid="460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083">
                                            <p:txEl>
                                              <p:pRg st="0" end="0"/>
                                            </p:txEl>
                                          </p:spTgt>
                                        </p:tgtEl>
                                        <p:attrNameLst>
                                          <p:attrName>style.visibility</p:attrName>
                                        </p:attrNameLst>
                                      </p:cBhvr>
                                      <p:to>
                                        <p:strVal val="visible"/>
                                      </p:to>
                                    </p:set>
                                    <p:animEffect transition="in" filter="blinds(horizontal)">
                                      <p:cBhvr>
                                        <p:cTn id="12" dur="500"/>
                                        <p:tgtEl>
                                          <p:spTgt spid="460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6083">
                                            <p:txEl>
                                              <p:pRg st="1" end="1"/>
                                            </p:txEl>
                                          </p:spTgt>
                                        </p:tgtEl>
                                        <p:attrNameLst>
                                          <p:attrName>style.visibility</p:attrName>
                                        </p:attrNameLst>
                                      </p:cBhvr>
                                      <p:to>
                                        <p:strVal val="visible"/>
                                      </p:to>
                                    </p:set>
                                    <p:animEffect transition="in" filter="blinds(horizontal)">
                                      <p:cBhvr>
                                        <p:cTn id="17" dur="500"/>
                                        <p:tgtEl>
                                          <p:spTgt spid="4608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6083">
                                            <p:txEl>
                                              <p:pRg st="2" end="2"/>
                                            </p:txEl>
                                          </p:spTgt>
                                        </p:tgtEl>
                                        <p:attrNameLst>
                                          <p:attrName>style.visibility</p:attrName>
                                        </p:attrNameLst>
                                      </p:cBhvr>
                                      <p:to>
                                        <p:strVal val="visible"/>
                                      </p:to>
                                    </p:set>
                                    <p:animEffect transition="in" filter="blinds(horizontal)">
                                      <p:cBhvr>
                                        <p:cTn id="22" dur="500"/>
                                        <p:tgtEl>
                                          <p:spTgt spid="46083">
                                            <p:txEl>
                                              <p:pRg st="2" end="2"/>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6083">
                                            <p:txEl>
                                              <p:pRg st="3" end="3"/>
                                            </p:txEl>
                                          </p:spTgt>
                                        </p:tgtEl>
                                        <p:attrNameLst>
                                          <p:attrName>style.visibility</p:attrName>
                                        </p:attrNameLst>
                                      </p:cBhvr>
                                      <p:to>
                                        <p:strVal val="visible"/>
                                      </p:to>
                                    </p:set>
                                    <p:animEffect transition="in" filter="blinds(horizontal)">
                                      <p:cBhvr>
                                        <p:cTn id="25" dur="500"/>
                                        <p:tgtEl>
                                          <p:spTgt spid="46083">
                                            <p:txEl>
                                              <p:pRg st="3" end="3"/>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46083">
                                            <p:txEl>
                                              <p:pRg st="4" end="4"/>
                                            </p:txEl>
                                          </p:spTgt>
                                        </p:tgtEl>
                                        <p:attrNameLst>
                                          <p:attrName>style.visibility</p:attrName>
                                        </p:attrNameLst>
                                      </p:cBhvr>
                                      <p:to>
                                        <p:strVal val="visible"/>
                                      </p:to>
                                    </p:set>
                                    <p:animEffect transition="in" filter="blinds(horizontal)">
                                      <p:cBhvr>
                                        <p:cTn id="28" dur="500"/>
                                        <p:tgtEl>
                                          <p:spTgt spid="46083">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46083">
                                            <p:txEl>
                                              <p:pRg st="5" end="5"/>
                                            </p:txEl>
                                          </p:spTgt>
                                        </p:tgtEl>
                                        <p:attrNameLst>
                                          <p:attrName>style.visibility</p:attrName>
                                        </p:attrNameLst>
                                      </p:cBhvr>
                                      <p:to>
                                        <p:strVal val="visible"/>
                                      </p:to>
                                    </p:set>
                                    <p:animEffect transition="in" filter="blinds(horizontal)">
                                      <p:cBhvr>
                                        <p:cTn id="33" dur="500"/>
                                        <p:tgtEl>
                                          <p:spTgt spid="46083">
                                            <p:txEl>
                                              <p:pRg st="5" end="5"/>
                                            </p:txEl>
                                          </p:spTgt>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46083">
                                            <p:txEl>
                                              <p:pRg st="6" end="6"/>
                                            </p:txEl>
                                          </p:spTgt>
                                        </p:tgtEl>
                                        <p:attrNameLst>
                                          <p:attrName>style.visibility</p:attrName>
                                        </p:attrNameLst>
                                      </p:cBhvr>
                                      <p:to>
                                        <p:strVal val="visible"/>
                                      </p:to>
                                    </p:set>
                                    <p:animEffect transition="in" filter="blinds(horizontal)">
                                      <p:cBhvr>
                                        <p:cTn id="36" dur="500"/>
                                        <p:tgtEl>
                                          <p:spTgt spid="460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P spid="4608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B2EB32FF-8BDE-441F-B351-A03FC59AEBCC}"/>
              </a:ext>
            </a:extLst>
          </p:cNvPr>
          <p:cNvSpPr>
            <a:spLocks noGrp="1" noChangeArrowheads="1"/>
          </p:cNvSpPr>
          <p:nvPr>
            <p:ph type="title"/>
          </p:nvPr>
        </p:nvSpPr>
        <p:spPr/>
        <p:txBody>
          <a:bodyPr/>
          <a:lstStyle/>
          <a:p>
            <a:r>
              <a:rPr lang="en-US" altLang="en-US"/>
              <a:t>More anthropic examples</a:t>
            </a:r>
          </a:p>
        </p:txBody>
      </p:sp>
      <p:sp>
        <p:nvSpPr>
          <p:cNvPr id="47107" name="Rectangle 3">
            <a:extLst>
              <a:ext uri="{FF2B5EF4-FFF2-40B4-BE49-F238E27FC236}">
                <a16:creationId xmlns:a16="http://schemas.microsoft.com/office/drawing/2014/main" id="{63B73031-68A6-4C37-BF0D-080953AFAB93}"/>
              </a:ext>
            </a:extLst>
          </p:cNvPr>
          <p:cNvSpPr>
            <a:spLocks noGrp="1" noChangeArrowheads="1"/>
          </p:cNvSpPr>
          <p:nvPr>
            <p:ph type="body" idx="1"/>
          </p:nvPr>
        </p:nvSpPr>
        <p:spPr/>
        <p:txBody>
          <a:bodyPr/>
          <a:lstStyle/>
          <a:p>
            <a:pPr>
              <a:lnSpc>
                <a:spcPct val="80000"/>
              </a:lnSpc>
            </a:pPr>
            <a:r>
              <a:rPr lang="en-US" altLang="en-US" sz="2400"/>
              <a:t>Earth’s gravity </a:t>
            </a:r>
          </a:p>
          <a:p>
            <a:pPr lvl="1">
              <a:lnSpc>
                <a:spcPct val="80000"/>
              </a:lnSpc>
            </a:pPr>
            <a:r>
              <a:rPr lang="en-US" altLang="en-US" sz="2400" i="1"/>
              <a:t>if stronger: </a:t>
            </a:r>
            <a:r>
              <a:rPr lang="en-US" altLang="en-US" sz="2400"/>
              <a:t>planet's atmosphere would retain huge amounts of ammonia and methane </a:t>
            </a:r>
          </a:p>
          <a:p>
            <a:pPr lvl="1">
              <a:lnSpc>
                <a:spcPct val="80000"/>
              </a:lnSpc>
            </a:pPr>
            <a:r>
              <a:rPr lang="en-US" altLang="en-US" sz="2400" i="1"/>
              <a:t>if weaker: </a:t>
            </a:r>
            <a:r>
              <a:rPr lang="en-US" altLang="en-US" sz="2400"/>
              <a:t>planet's atmosphere would lose too much water </a:t>
            </a:r>
          </a:p>
          <a:p>
            <a:pPr>
              <a:lnSpc>
                <a:spcPct val="80000"/>
              </a:lnSpc>
            </a:pPr>
            <a:r>
              <a:rPr lang="en-US" altLang="en-US" sz="2400"/>
              <a:t>distance from sun </a:t>
            </a:r>
          </a:p>
          <a:p>
            <a:pPr lvl="1">
              <a:lnSpc>
                <a:spcPct val="80000"/>
              </a:lnSpc>
            </a:pPr>
            <a:r>
              <a:rPr lang="en-US" altLang="en-US" sz="2400" i="1"/>
              <a:t>if farther away: </a:t>
            </a:r>
            <a:r>
              <a:rPr lang="en-US" altLang="en-US" sz="2400"/>
              <a:t>too cool for a stable water cycle </a:t>
            </a:r>
          </a:p>
          <a:p>
            <a:pPr lvl="1">
              <a:lnSpc>
                <a:spcPct val="80000"/>
              </a:lnSpc>
            </a:pPr>
            <a:r>
              <a:rPr lang="en-US" altLang="en-US" sz="2400" i="1"/>
              <a:t>if closer: </a:t>
            </a:r>
            <a:r>
              <a:rPr lang="en-US" altLang="en-US" sz="2400"/>
              <a:t>too warm for a stable water cycle </a:t>
            </a:r>
          </a:p>
          <a:p>
            <a:pPr>
              <a:lnSpc>
                <a:spcPct val="80000"/>
              </a:lnSpc>
            </a:pPr>
            <a:r>
              <a:rPr lang="en-US" altLang="en-US" sz="2400"/>
              <a:t>Lunar distance (and size)</a:t>
            </a:r>
          </a:p>
          <a:p>
            <a:pPr lvl="1">
              <a:lnSpc>
                <a:spcPct val="80000"/>
              </a:lnSpc>
            </a:pPr>
            <a:r>
              <a:rPr lang="en-US" altLang="en-US" sz="2400"/>
              <a:t>Greater distance, too little tidal activity, oceans become stagnant/support less life</a:t>
            </a:r>
          </a:p>
          <a:p>
            <a:pPr lvl="1">
              <a:lnSpc>
                <a:spcPct val="80000"/>
              </a:lnSpc>
            </a:pPr>
            <a:r>
              <a:rPr lang="en-US" altLang="en-US" sz="2400"/>
              <a:t>Less distance tidal forces too great and destructive</a:t>
            </a:r>
          </a:p>
          <a:p>
            <a:pPr>
              <a:lnSpc>
                <a:spcPct val="80000"/>
              </a:lnSpc>
            </a:pPr>
            <a:endParaRPr lang="en-US" altLang="en-US" sz="2400"/>
          </a:p>
        </p:txBody>
      </p:sp>
    </p:spTree>
    <p:extLst>
      <p:ext uri="{BB962C8B-B14F-4D97-AF65-F5344CB8AC3E}">
        <p14:creationId xmlns:p14="http://schemas.microsoft.com/office/powerpoint/2010/main" val="4166461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blinds(horizontal)">
                                      <p:cBhvr>
                                        <p:cTn id="7" dur="500"/>
                                        <p:tgtEl>
                                          <p:spTgt spid="47107">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7107">
                                            <p:txEl>
                                              <p:pRg st="1" end="1"/>
                                            </p:txEl>
                                          </p:spTgt>
                                        </p:tgtEl>
                                        <p:attrNameLst>
                                          <p:attrName>style.visibility</p:attrName>
                                        </p:attrNameLst>
                                      </p:cBhvr>
                                      <p:to>
                                        <p:strVal val="visible"/>
                                      </p:to>
                                    </p:set>
                                    <p:animEffect transition="in" filter="blinds(horizontal)">
                                      <p:cBhvr>
                                        <p:cTn id="10" dur="500"/>
                                        <p:tgtEl>
                                          <p:spTgt spid="47107">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7107">
                                            <p:txEl>
                                              <p:pRg st="2" end="2"/>
                                            </p:txEl>
                                          </p:spTgt>
                                        </p:tgtEl>
                                        <p:attrNameLst>
                                          <p:attrName>style.visibility</p:attrName>
                                        </p:attrNameLst>
                                      </p:cBhvr>
                                      <p:to>
                                        <p:strVal val="visible"/>
                                      </p:to>
                                    </p:set>
                                    <p:animEffect transition="in" filter="blinds(horizontal)">
                                      <p:cBhvr>
                                        <p:cTn id="13" dur="500"/>
                                        <p:tgtEl>
                                          <p:spTgt spid="47107">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7107">
                                            <p:txEl>
                                              <p:pRg st="3" end="3"/>
                                            </p:txEl>
                                          </p:spTgt>
                                        </p:tgtEl>
                                        <p:attrNameLst>
                                          <p:attrName>style.visibility</p:attrName>
                                        </p:attrNameLst>
                                      </p:cBhvr>
                                      <p:to>
                                        <p:strVal val="visible"/>
                                      </p:to>
                                    </p:set>
                                    <p:animEffect transition="in" filter="blinds(horizontal)">
                                      <p:cBhvr>
                                        <p:cTn id="18" dur="500"/>
                                        <p:tgtEl>
                                          <p:spTgt spid="47107">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47107">
                                            <p:txEl>
                                              <p:pRg st="4" end="4"/>
                                            </p:txEl>
                                          </p:spTgt>
                                        </p:tgtEl>
                                        <p:attrNameLst>
                                          <p:attrName>style.visibility</p:attrName>
                                        </p:attrNameLst>
                                      </p:cBhvr>
                                      <p:to>
                                        <p:strVal val="visible"/>
                                      </p:to>
                                    </p:set>
                                    <p:animEffect transition="in" filter="blinds(horizontal)">
                                      <p:cBhvr>
                                        <p:cTn id="21" dur="500"/>
                                        <p:tgtEl>
                                          <p:spTgt spid="47107">
                                            <p:txEl>
                                              <p:pRg st="4" end="4"/>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47107">
                                            <p:txEl>
                                              <p:pRg st="5" end="5"/>
                                            </p:txEl>
                                          </p:spTgt>
                                        </p:tgtEl>
                                        <p:attrNameLst>
                                          <p:attrName>style.visibility</p:attrName>
                                        </p:attrNameLst>
                                      </p:cBhvr>
                                      <p:to>
                                        <p:strVal val="visible"/>
                                      </p:to>
                                    </p:set>
                                    <p:animEffect transition="in" filter="blinds(horizontal)">
                                      <p:cBhvr>
                                        <p:cTn id="24" dur="500"/>
                                        <p:tgtEl>
                                          <p:spTgt spid="47107">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47107">
                                            <p:txEl>
                                              <p:pRg st="6" end="6"/>
                                            </p:txEl>
                                          </p:spTgt>
                                        </p:tgtEl>
                                        <p:attrNameLst>
                                          <p:attrName>style.visibility</p:attrName>
                                        </p:attrNameLst>
                                      </p:cBhvr>
                                      <p:to>
                                        <p:strVal val="visible"/>
                                      </p:to>
                                    </p:set>
                                    <p:animEffect transition="in" filter="blinds(horizontal)">
                                      <p:cBhvr>
                                        <p:cTn id="29" dur="500"/>
                                        <p:tgtEl>
                                          <p:spTgt spid="47107">
                                            <p:txEl>
                                              <p:pRg st="6" end="6"/>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47107">
                                            <p:txEl>
                                              <p:pRg st="7" end="7"/>
                                            </p:txEl>
                                          </p:spTgt>
                                        </p:tgtEl>
                                        <p:attrNameLst>
                                          <p:attrName>style.visibility</p:attrName>
                                        </p:attrNameLst>
                                      </p:cBhvr>
                                      <p:to>
                                        <p:strVal val="visible"/>
                                      </p:to>
                                    </p:set>
                                    <p:animEffect transition="in" filter="blinds(horizontal)">
                                      <p:cBhvr>
                                        <p:cTn id="32" dur="500"/>
                                        <p:tgtEl>
                                          <p:spTgt spid="47107">
                                            <p:txEl>
                                              <p:pRg st="7" end="7"/>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47107">
                                            <p:txEl>
                                              <p:pRg st="8" end="8"/>
                                            </p:txEl>
                                          </p:spTgt>
                                        </p:tgtEl>
                                        <p:attrNameLst>
                                          <p:attrName>style.visibility</p:attrName>
                                        </p:attrNameLst>
                                      </p:cBhvr>
                                      <p:to>
                                        <p:strVal val="visible"/>
                                      </p:to>
                                    </p:set>
                                    <p:animEffect transition="in" filter="blinds(horizontal)">
                                      <p:cBhvr>
                                        <p:cTn id="35" dur="500"/>
                                        <p:tgtEl>
                                          <p:spTgt spid="471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a:extLst>
              <a:ext uri="{FF2B5EF4-FFF2-40B4-BE49-F238E27FC236}">
                <a16:creationId xmlns:a16="http://schemas.microsoft.com/office/drawing/2014/main" id="{3BDB36C0-602F-423E-933A-30FD4C9BD59A}"/>
              </a:ext>
            </a:extLst>
          </p:cNvPr>
          <p:cNvSpPr>
            <a:spLocks noGrp="1" noChangeArrowheads="1"/>
          </p:cNvSpPr>
          <p:nvPr>
            <p:ph type="ctrTitle"/>
          </p:nvPr>
        </p:nvSpPr>
        <p:spPr>
          <a:xfrm>
            <a:off x="685800" y="2130425"/>
            <a:ext cx="7772400" cy="1470025"/>
          </a:xfrm>
        </p:spPr>
        <p:txBody>
          <a:bodyPr anchor="ctr"/>
          <a:lstStyle/>
          <a:p>
            <a:r>
              <a:rPr lang="en-US" altLang="en-US" sz="4000"/>
              <a:t>Some of those heavenly objects which declare the Glory of God</a:t>
            </a:r>
          </a:p>
        </p:txBody>
      </p:sp>
      <p:sp>
        <p:nvSpPr>
          <p:cNvPr id="41989" name="Rectangle 5">
            <a:extLst>
              <a:ext uri="{FF2B5EF4-FFF2-40B4-BE49-F238E27FC236}">
                <a16:creationId xmlns:a16="http://schemas.microsoft.com/office/drawing/2014/main" id="{DE9BB77A-2654-4276-B5F7-94A587D3DBE5}"/>
              </a:ext>
            </a:extLst>
          </p:cNvPr>
          <p:cNvSpPr>
            <a:spLocks noGrp="1" noChangeArrowheads="1"/>
          </p:cNvSpPr>
          <p:nvPr>
            <p:ph type="subTitle" idx="1"/>
          </p:nvPr>
        </p:nvSpPr>
        <p:spPr>
          <a:xfrm>
            <a:off x="1371600" y="3886200"/>
            <a:ext cx="6400800" cy="1752600"/>
          </a:xfrm>
        </p:spPr>
        <p:txBody>
          <a:bodyPr/>
          <a:lstStyle/>
          <a:p>
            <a:endParaRPr lang="en-US" altLang="en-US" sz="4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a:extLst>
              <a:ext uri="{FF2B5EF4-FFF2-40B4-BE49-F238E27FC236}">
                <a16:creationId xmlns:a16="http://schemas.microsoft.com/office/drawing/2014/main" id="{57791673-92D9-4FCC-AA8E-648C9DA76A63}"/>
              </a:ext>
            </a:extLst>
          </p:cNvPr>
          <p:cNvSpPr>
            <a:spLocks noGrp="1" noChangeArrowheads="1"/>
          </p:cNvSpPr>
          <p:nvPr>
            <p:ph type="title"/>
          </p:nvPr>
        </p:nvSpPr>
        <p:spPr/>
        <p:txBody>
          <a:bodyPr/>
          <a:lstStyle/>
          <a:p>
            <a:endParaRPr lang="en-US" altLang="en-US"/>
          </a:p>
        </p:txBody>
      </p:sp>
      <p:pic>
        <p:nvPicPr>
          <p:cNvPr id="18439" name="Picture 7" descr="bigdipper_carboni_Sm2">
            <a:extLst>
              <a:ext uri="{FF2B5EF4-FFF2-40B4-BE49-F238E27FC236}">
                <a16:creationId xmlns:a16="http://schemas.microsoft.com/office/drawing/2014/main" id="{9E130591-1F90-40B9-BA24-FFC3A9DA1E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8113"/>
            <a:ext cx="9753600" cy="6581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a:extLst>
              <a:ext uri="{FF2B5EF4-FFF2-40B4-BE49-F238E27FC236}">
                <a16:creationId xmlns:a16="http://schemas.microsoft.com/office/drawing/2014/main" id="{94BBD2BB-36A4-40EC-B470-3BFC91366D0C}"/>
              </a:ext>
            </a:extLst>
          </p:cNvPr>
          <p:cNvSpPr>
            <a:spLocks noGrp="1" noChangeArrowheads="1"/>
          </p:cNvSpPr>
          <p:nvPr>
            <p:ph type="title"/>
          </p:nvPr>
        </p:nvSpPr>
        <p:spPr/>
        <p:txBody>
          <a:bodyPr/>
          <a:lstStyle/>
          <a:p>
            <a:endParaRPr lang="en-US" altLang="en-US"/>
          </a:p>
        </p:txBody>
      </p:sp>
      <p:pic>
        <p:nvPicPr>
          <p:cNvPr id="32773" name="Picture 5" descr="96-38b1Sm">
            <a:extLst>
              <a:ext uri="{FF2B5EF4-FFF2-40B4-BE49-F238E27FC236}">
                <a16:creationId xmlns:a16="http://schemas.microsoft.com/office/drawing/2014/main" id="{8F571AAA-A53E-4F65-AE4F-8B62B5D489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7391400" cy="6873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6F693637-984C-483D-B9C9-88EF50F2254D}"/>
              </a:ext>
            </a:extLst>
          </p:cNvPr>
          <p:cNvSpPr>
            <a:spLocks noGrp="1" noChangeArrowheads="1"/>
          </p:cNvSpPr>
          <p:nvPr>
            <p:ph type="title"/>
          </p:nvPr>
        </p:nvSpPr>
        <p:spPr/>
        <p:txBody>
          <a:bodyPr/>
          <a:lstStyle/>
          <a:p>
            <a:endParaRPr lang="en-US" altLang="en-US"/>
          </a:p>
        </p:txBody>
      </p:sp>
      <p:sp>
        <p:nvSpPr>
          <p:cNvPr id="40963" name="Rectangle 3">
            <a:extLst>
              <a:ext uri="{FF2B5EF4-FFF2-40B4-BE49-F238E27FC236}">
                <a16:creationId xmlns:a16="http://schemas.microsoft.com/office/drawing/2014/main" id="{0B1AB8F9-89DB-45F7-B254-0DA9F78944F1}"/>
              </a:ext>
            </a:extLst>
          </p:cNvPr>
          <p:cNvSpPr>
            <a:spLocks noGrp="1" noChangeArrowheads="1"/>
          </p:cNvSpPr>
          <p:nvPr>
            <p:ph type="body" idx="1"/>
          </p:nvPr>
        </p:nvSpPr>
        <p:spPr/>
        <p:txBody>
          <a:bodyPr/>
          <a:lstStyle/>
          <a:p>
            <a:endParaRPr lang="en-US" altLang="en-US"/>
          </a:p>
        </p:txBody>
      </p:sp>
      <p:pic>
        <p:nvPicPr>
          <p:cNvPr id="40966" name="Picture 6" descr="bubble_croman_sm">
            <a:extLst>
              <a:ext uri="{FF2B5EF4-FFF2-40B4-BE49-F238E27FC236}">
                <a16:creationId xmlns:a16="http://schemas.microsoft.com/office/drawing/2014/main" id="{3558C0CA-CEA2-4E2D-AE8D-36EC1F6367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62763"/>
          </a:xfrm>
          <a:prstGeom prst="rect">
            <a:avLst/>
          </a:prstGeom>
          <a:noFill/>
          <a:extLst>
            <a:ext uri="{909E8E84-426E-40DD-AFC4-6F175D3DCCD1}">
              <a14:hiddenFill xmlns:a14="http://schemas.microsoft.com/office/drawing/2010/main">
                <a:solidFill>
                  <a:srgbClr val="FFFFFF"/>
                </a:solidFill>
              </a14:hiddenFill>
            </a:ext>
          </a:extLst>
        </p:spPr>
      </p:pic>
      <p:sp>
        <p:nvSpPr>
          <p:cNvPr id="40964" name="Text Box 4">
            <a:extLst>
              <a:ext uri="{FF2B5EF4-FFF2-40B4-BE49-F238E27FC236}">
                <a16:creationId xmlns:a16="http://schemas.microsoft.com/office/drawing/2014/main" id="{9469ABB1-C014-4E22-9938-F087B095AB6C}"/>
              </a:ext>
            </a:extLst>
          </p:cNvPr>
          <p:cNvSpPr txBox="1">
            <a:spLocks noChangeArrowheads="1"/>
          </p:cNvSpPr>
          <p:nvPr/>
        </p:nvSpPr>
        <p:spPr bwMode="auto">
          <a:xfrm>
            <a:off x="1584325" y="6284913"/>
            <a:ext cx="3549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chemeClr val="accent1"/>
                </a:solidFill>
              </a:rPr>
              <a:t>The Bubble Nebula (NGC 7635)</a:t>
            </a:r>
            <a:endParaRPr lang="en-US" altLang="en-US">
              <a:solidFill>
                <a:schemeClr val="accen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a:extLst>
              <a:ext uri="{FF2B5EF4-FFF2-40B4-BE49-F238E27FC236}">
                <a16:creationId xmlns:a16="http://schemas.microsoft.com/office/drawing/2014/main" id="{610348CA-6F88-47D5-B9C5-42940A311E7C}"/>
              </a:ext>
            </a:extLst>
          </p:cNvPr>
          <p:cNvSpPr>
            <a:spLocks noGrp="1" noChangeArrowheads="1"/>
          </p:cNvSpPr>
          <p:nvPr>
            <p:ph type="title"/>
          </p:nvPr>
        </p:nvSpPr>
        <p:spPr/>
        <p:txBody>
          <a:bodyPr/>
          <a:lstStyle/>
          <a:p>
            <a:endParaRPr lang="en-US" altLang="en-US"/>
          </a:p>
        </p:txBody>
      </p:sp>
      <p:pic>
        <p:nvPicPr>
          <p:cNvPr id="20486" name="Picture 6" descr="2005-37-a-CrabNebulaSm2">
            <a:extLst>
              <a:ext uri="{FF2B5EF4-FFF2-40B4-BE49-F238E27FC236}">
                <a16:creationId xmlns:a16="http://schemas.microsoft.com/office/drawing/2014/main" id="{F840B98A-7616-4361-AC36-A691A4DA40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487" name="Text Box 7">
            <a:extLst>
              <a:ext uri="{FF2B5EF4-FFF2-40B4-BE49-F238E27FC236}">
                <a16:creationId xmlns:a16="http://schemas.microsoft.com/office/drawing/2014/main" id="{83187C47-D2E3-445F-9076-1EC59D881A20}"/>
              </a:ext>
            </a:extLst>
          </p:cNvPr>
          <p:cNvSpPr txBox="1">
            <a:spLocks noChangeArrowheads="1"/>
          </p:cNvSpPr>
          <p:nvPr/>
        </p:nvSpPr>
        <p:spPr bwMode="auto">
          <a:xfrm>
            <a:off x="1812925" y="6361113"/>
            <a:ext cx="2825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accent1"/>
                </a:solidFill>
              </a:rPr>
              <a:t>Crab Nebula (NGC 1952)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a:extLst>
              <a:ext uri="{FF2B5EF4-FFF2-40B4-BE49-F238E27FC236}">
                <a16:creationId xmlns:a16="http://schemas.microsoft.com/office/drawing/2014/main" id="{FDED93FB-4188-4D0E-94BB-86F9C69A64EF}"/>
              </a:ext>
            </a:extLst>
          </p:cNvPr>
          <p:cNvSpPr>
            <a:spLocks noGrp="1" noChangeArrowheads="1"/>
          </p:cNvSpPr>
          <p:nvPr>
            <p:ph type="title"/>
          </p:nvPr>
        </p:nvSpPr>
        <p:spPr/>
        <p:txBody>
          <a:bodyPr/>
          <a:lstStyle/>
          <a:p>
            <a:endParaRPr lang="en-US" altLang="en-US"/>
          </a:p>
        </p:txBody>
      </p:sp>
      <p:pic>
        <p:nvPicPr>
          <p:cNvPr id="24582" name="Picture 6" descr="HOURGLAS1Sm">
            <a:extLst>
              <a:ext uri="{FF2B5EF4-FFF2-40B4-BE49-F238E27FC236}">
                <a16:creationId xmlns:a16="http://schemas.microsoft.com/office/drawing/2014/main" id="{DADA07D4-4F2C-4562-991A-55DDB015C6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3813"/>
            <a:ext cx="7620000" cy="69040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826</TotalTime>
  <Words>1861</Words>
  <Application>Microsoft Office PowerPoint</Application>
  <PresentationFormat>On-screen Show (4:3)</PresentationFormat>
  <Paragraphs>168</Paragraphs>
  <Slides>31</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8" baseType="lpstr">
      <vt:lpstr>Arial</vt:lpstr>
      <vt:lpstr>Calibri</vt:lpstr>
      <vt:lpstr>Calibri Light</vt:lpstr>
      <vt:lpstr>Times New Roman</vt:lpstr>
      <vt:lpstr>Wingdings</vt:lpstr>
      <vt:lpstr>Office Theme</vt:lpstr>
      <vt:lpstr>Chart</vt:lpstr>
      <vt:lpstr>Lesson 10: Origin of the Universe (Astronomy)</vt:lpstr>
      <vt:lpstr>Astronomy related scripture</vt:lpstr>
      <vt:lpstr>Astronomy related scripture</vt:lpstr>
      <vt:lpstr>Some of those heavenly objects which declare the Glory of God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DVD Highlights - Laws of nature</vt:lpstr>
      <vt:lpstr>DVD highlights</vt:lpstr>
      <vt:lpstr>Evidences for a young universe</vt:lpstr>
      <vt:lpstr>More on young universe</vt:lpstr>
      <vt:lpstr>Recession of the Moon</vt:lpstr>
      <vt:lpstr>Evidences for a young universe</vt:lpstr>
      <vt:lpstr>Universe too big to be young?</vt:lpstr>
      <vt:lpstr>Other astronomy items</vt:lpstr>
      <vt:lpstr>Redshift of Starlight</vt:lpstr>
      <vt:lpstr>Our perfect sun</vt:lpstr>
      <vt:lpstr>Other astronomy items</vt:lpstr>
      <vt:lpstr>Star Formation and Physics</vt:lpstr>
      <vt:lpstr>One Alternate Theory</vt:lpstr>
      <vt:lpstr>Another Biblically Based Theory</vt:lpstr>
      <vt:lpstr>Summary</vt:lpstr>
      <vt:lpstr>References</vt:lpstr>
      <vt:lpstr>For next lesson</vt:lpstr>
      <vt:lpstr>What is the Anthropic Principle?</vt:lpstr>
      <vt:lpstr>More anthropic examples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10: Origin of the Universe (Astronomy)</dc:title>
  <dc:creator>MarkJulie</dc:creator>
  <cp:lastModifiedBy>MarkJulie</cp:lastModifiedBy>
  <cp:revision>34</cp:revision>
  <dcterms:created xsi:type="dcterms:W3CDTF">2019-06-06T23:19:48Z</dcterms:created>
  <dcterms:modified xsi:type="dcterms:W3CDTF">2019-06-15T16:16:06Z</dcterms:modified>
</cp:coreProperties>
</file>