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56" r:id="rId2"/>
    <p:sldId id="259" r:id="rId3"/>
    <p:sldId id="276" r:id="rId4"/>
    <p:sldId id="278" r:id="rId5"/>
    <p:sldId id="258" r:id="rId6"/>
    <p:sldId id="262" r:id="rId7"/>
    <p:sldId id="270" r:id="rId8"/>
    <p:sldId id="279" r:id="rId9"/>
    <p:sldId id="263" r:id="rId10"/>
    <p:sldId id="264" r:id="rId11"/>
    <p:sldId id="271" r:id="rId12"/>
    <p:sldId id="265" r:id="rId13"/>
    <p:sldId id="267" r:id="rId14"/>
    <p:sldId id="275" r:id="rId15"/>
    <p:sldId id="268" r:id="rId16"/>
    <p:sldId id="269" r:id="rId17"/>
    <p:sldId id="272" r:id="rId18"/>
    <p:sldId id="281" r:id="rId19"/>
    <p:sldId id="280" r:id="rId20"/>
    <p:sldId id="284" r:id="rId21"/>
    <p:sldId id="282" r:id="rId22"/>
    <p:sldId id="283" r:id="rId23"/>
    <p:sldId id="266" r:id="rId24"/>
    <p:sldId id="273" r:id="rId25"/>
    <p:sldId id="261"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206" autoAdjust="0"/>
  </p:normalViewPr>
  <p:slideViewPr>
    <p:cSldViewPr>
      <p:cViewPr varScale="1">
        <p:scale>
          <a:sx n="77" d="100"/>
          <a:sy n="77" d="100"/>
        </p:scale>
        <p:origin x="115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9139988-0E02-4090-9D4A-7391C35FDF8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6627" name="Rectangle 3">
            <a:extLst>
              <a:ext uri="{FF2B5EF4-FFF2-40B4-BE49-F238E27FC236}">
                <a16:creationId xmlns:a16="http://schemas.microsoft.com/office/drawing/2014/main" id="{5B987EC1-C095-4796-A768-F09CC8749F9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6720B305-1C06-4952-9364-CC3B3E5441B7}"/>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a:extLst>
              <a:ext uri="{FF2B5EF4-FFF2-40B4-BE49-F238E27FC236}">
                <a16:creationId xmlns:a16="http://schemas.microsoft.com/office/drawing/2014/main" id="{B6E050B2-E6D7-4777-903C-0D784B3F9322}"/>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a:extLst>
              <a:ext uri="{FF2B5EF4-FFF2-40B4-BE49-F238E27FC236}">
                <a16:creationId xmlns:a16="http://schemas.microsoft.com/office/drawing/2014/main" id="{5AFBDB33-6702-420B-ADE7-632B55C1C917}"/>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6631" name="Rectangle 7">
            <a:extLst>
              <a:ext uri="{FF2B5EF4-FFF2-40B4-BE49-F238E27FC236}">
                <a16:creationId xmlns:a16="http://schemas.microsoft.com/office/drawing/2014/main" id="{7E6B9DD9-76DB-4B61-8177-2A92D695AAA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EB59CA7-3943-4780-82F3-E4606206DD4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081B8F67-773F-4778-91CA-6C4DC9AA23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793224-2270-4898-B4F1-614E06639FBE}" type="slidenum">
              <a:rPr lang="en-US" altLang="en-US" smtClean="0"/>
              <a:pPr>
                <a:spcBef>
                  <a:spcPct val="0"/>
                </a:spcBef>
              </a:pPr>
              <a:t>1</a:t>
            </a:fld>
            <a:endParaRPr lang="en-US" altLang="en-US"/>
          </a:p>
        </p:txBody>
      </p:sp>
      <p:sp>
        <p:nvSpPr>
          <p:cNvPr id="4099" name="Rectangle 2">
            <a:extLst>
              <a:ext uri="{FF2B5EF4-FFF2-40B4-BE49-F238E27FC236}">
                <a16:creationId xmlns:a16="http://schemas.microsoft.com/office/drawing/2014/main" id="{2FC80A41-0DE3-45CC-ACAF-1B401AA6B5E8}"/>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F1444C9D-5EF3-47AC-8845-250DBB46327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Before beginning this series I would like to lay some groundwork by addressing the question, “What type of book is the Bible?” (class of literature)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EB59CA7-3943-4780-82F3-E4606206DD48}" type="slidenum">
              <a:rPr lang="en-US" altLang="en-US" smtClean="0"/>
              <a:pPr>
                <a:defRPr/>
              </a:pPr>
              <a:t>19</a:t>
            </a:fld>
            <a:endParaRPr lang="en-US" altLang="en-US"/>
          </a:p>
        </p:txBody>
      </p:sp>
    </p:spTree>
    <p:extLst>
      <p:ext uri="{BB962C8B-B14F-4D97-AF65-F5344CB8AC3E}">
        <p14:creationId xmlns:p14="http://schemas.microsoft.com/office/powerpoint/2010/main" val="315189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Geocentric based solar system</a:t>
            </a:r>
          </a:p>
          <a:p>
            <a:r>
              <a:rPr lang="en-US" dirty="0"/>
              <a:t>2</a:t>
            </a:r>
            <a:r>
              <a:rPr lang="en-US" baseline="30000" dirty="0"/>
              <a:t>nd</a:t>
            </a:r>
            <a:r>
              <a:rPr lang="en-US" dirty="0"/>
              <a:t> example: existence of comets</a:t>
            </a:r>
          </a:p>
        </p:txBody>
      </p:sp>
      <p:sp>
        <p:nvSpPr>
          <p:cNvPr id="4" name="Slide Number Placeholder 3"/>
          <p:cNvSpPr>
            <a:spLocks noGrp="1"/>
          </p:cNvSpPr>
          <p:nvPr>
            <p:ph type="sldNum" sz="quarter" idx="5"/>
          </p:nvPr>
        </p:nvSpPr>
        <p:spPr/>
        <p:txBody>
          <a:bodyPr/>
          <a:lstStyle/>
          <a:p>
            <a:pPr>
              <a:defRPr/>
            </a:pPr>
            <a:fld id="{DEB59CA7-3943-4780-82F3-E4606206DD48}" type="slidenum">
              <a:rPr lang="en-US" altLang="en-US" smtClean="0"/>
              <a:pPr>
                <a:defRPr/>
              </a:pPr>
              <a:t>20</a:t>
            </a:fld>
            <a:endParaRPr lang="en-US" altLang="en-US"/>
          </a:p>
        </p:txBody>
      </p:sp>
    </p:spTree>
    <p:extLst>
      <p:ext uri="{BB962C8B-B14F-4D97-AF65-F5344CB8AC3E}">
        <p14:creationId xmlns:p14="http://schemas.microsoft.com/office/powerpoint/2010/main" val="4182265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Intelligent design movement – wonderful job pointing out the general revelation of God (Rom 1:20)</a:t>
            </a:r>
          </a:p>
          <a:p>
            <a:r>
              <a:rPr lang="en-US" dirty="0"/>
              <a:t>But they stay away from the Special revelation of God.  You need both to understand our God.  Why you need the Word of God to know his special revelation.</a:t>
            </a:r>
          </a:p>
        </p:txBody>
      </p:sp>
      <p:sp>
        <p:nvSpPr>
          <p:cNvPr id="4" name="Slide Number Placeholder 3"/>
          <p:cNvSpPr>
            <a:spLocks noGrp="1"/>
          </p:cNvSpPr>
          <p:nvPr>
            <p:ph type="sldNum" sz="quarter" idx="5"/>
          </p:nvPr>
        </p:nvSpPr>
        <p:spPr/>
        <p:txBody>
          <a:bodyPr/>
          <a:lstStyle/>
          <a:p>
            <a:pPr>
              <a:defRPr/>
            </a:pPr>
            <a:fld id="{DEB59CA7-3943-4780-82F3-E4606206DD48}" type="slidenum">
              <a:rPr lang="en-US" altLang="en-US" smtClean="0"/>
              <a:pPr>
                <a:defRPr/>
              </a:pPr>
              <a:t>21</a:t>
            </a:fld>
            <a:endParaRPr lang="en-US" altLang="en-US"/>
          </a:p>
        </p:txBody>
      </p:sp>
    </p:spTree>
    <p:extLst>
      <p:ext uri="{BB962C8B-B14F-4D97-AF65-F5344CB8AC3E}">
        <p14:creationId xmlns:p14="http://schemas.microsoft.com/office/powerpoint/2010/main" val="20679892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7AF9F2B4-8C15-4964-BE33-3F5F04F95ED3}"/>
              </a:ext>
            </a:extLst>
          </p:cNvPr>
          <p:cNvSpPr>
            <a:spLocks noGrp="1" noRot="1" noChangeAspect="1" noChangeArrowheads="1" noTextEdit="1"/>
          </p:cNvSpPr>
          <p:nvPr>
            <p:ph type="sldImg"/>
          </p:nvPr>
        </p:nvSpPr>
        <p:spPr>
          <a:ln/>
        </p:spPr>
      </p:sp>
      <p:sp>
        <p:nvSpPr>
          <p:cNvPr id="15363" name="Notes Placeholder 2">
            <a:extLst>
              <a:ext uri="{FF2B5EF4-FFF2-40B4-BE49-F238E27FC236}">
                <a16:creationId xmlns:a16="http://schemas.microsoft.com/office/drawing/2014/main" id="{8B88E727-2776-4CAF-B39E-5E8528BBC46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As in bibliography – references to back up the contents of the writing</a:t>
            </a:r>
          </a:p>
        </p:txBody>
      </p:sp>
      <p:sp>
        <p:nvSpPr>
          <p:cNvPr id="15364" name="Slide Number Placeholder 3">
            <a:extLst>
              <a:ext uri="{FF2B5EF4-FFF2-40B4-BE49-F238E27FC236}">
                <a16:creationId xmlns:a16="http://schemas.microsoft.com/office/drawing/2014/main" id="{9D3ACDF1-1C25-4514-8FDA-91E07326C9A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665ADA4-B5FD-4A73-B5AB-BA21FD442828}" type="slidenum">
              <a:rPr lang="en-US" altLang="en-US" smtClean="0"/>
              <a:pPr>
                <a:spcBef>
                  <a:spcPct val="0"/>
                </a:spcBef>
              </a:pPr>
              <a:t>25</a:t>
            </a:fld>
            <a:endParaRPr lang="en-US" altLang="en-US"/>
          </a:p>
        </p:txBody>
      </p:sp>
    </p:spTree>
    <p:extLst>
      <p:ext uri="{BB962C8B-B14F-4D97-AF65-F5344CB8AC3E}">
        <p14:creationId xmlns:p14="http://schemas.microsoft.com/office/powerpoint/2010/main" val="497373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(old notes: </a:t>
            </a:r>
            <a:r>
              <a:rPr lang="en-US" altLang="en-US" dirty="0">
                <a:latin typeface="Arial" panose="020B0604020202020204" pitchFamily="34" charset="0"/>
              </a:rPr>
              <a:t>The Bible, though not a science book, does on occasion touch on things of a scientific nature.  Whenever it does, contrary to secular beliefs, time and again shows itself to be scientifically accurate.  It is not only spiritually true, and historically true, it is true in every other subject it touches on, including the sciences.)</a:t>
            </a:r>
          </a:p>
        </p:txBody>
      </p:sp>
      <p:sp>
        <p:nvSpPr>
          <p:cNvPr id="4" name="Slide Number Placeholder 3"/>
          <p:cNvSpPr>
            <a:spLocks noGrp="1"/>
          </p:cNvSpPr>
          <p:nvPr>
            <p:ph type="sldNum" sz="quarter" idx="5"/>
          </p:nvPr>
        </p:nvSpPr>
        <p:spPr/>
        <p:txBody>
          <a:bodyPr/>
          <a:lstStyle/>
          <a:p>
            <a:pPr>
              <a:defRPr/>
            </a:pPr>
            <a:fld id="{DEB59CA7-3943-4780-82F3-E4606206DD48}" type="slidenum">
              <a:rPr lang="en-US" altLang="en-US" smtClean="0"/>
              <a:pPr>
                <a:defRPr/>
              </a:pPr>
              <a:t>2</a:t>
            </a:fld>
            <a:endParaRPr lang="en-US" altLang="en-US"/>
          </a:p>
        </p:txBody>
      </p:sp>
    </p:spTree>
    <p:extLst>
      <p:ext uri="{BB962C8B-B14F-4D97-AF65-F5344CB8AC3E}">
        <p14:creationId xmlns:p14="http://schemas.microsoft.com/office/powerpoint/2010/main" val="115191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credentials does the Bible have to back up the claim?</a:t>
            </a:r>
          </a:p>
          <a:p>
            <a:pPr>
              <a:defRPr/>
            </a:pPr>
            <a:r>
              <a:rPr lang="en-US" dirty="0"/>
              <a:t>Claiming to be the WOG puts it into a higher category all by itself</a:t>
            </a:r>
          </a:p>
          <a:p>
            <a:pPr lvl="1">
              <a:defRPr/>
            </a:pPr>
            <a:r>
              <a:rPr lang="en-US" dirty="0"/>
              <a:t>So should be expected to stand up to higher scrutiny</a:t>
            </a:r>
          </a:p>
          <a:p>
            <a:pPr lvl="1">
              <a:defRPr/>
            </a:pPr>
            <a:r>
              <a:rPr lang="en-US" dirty="0"/>
              <a:t>But if it does stand up to it, we had better take what it says seriously</a:t>
            </a:r>
          </a:p>
        </p:txBody>
      </p:sp>
      <p:sp>
        <p:nvSpPr>
          <p:cNvPr id="4" name="Slide Number Placeholder 3"/>
          <p:cNvSpPr>
            <a:spLocks noGrp="1"/>
          </p:cNvSpPr>
          <p:nvPr>
            <p:ph type="sldNum" sz="quarter" idx="5"/>
          </p:nvPr>
        </p:nvSpPr>
        <p:spPr/>
        <p:txBody>
          <a:bodyPr/>
          <a:lstStyle/>
          <a:p>
            <a:pPr>
              <a:defRPr/>
            </a:pPr>
            <a:fld id="{DEB59CA7-3943-4780-82F3-E4606206DD48}" type="slidenum">
              <a:rPr lang="en-US" altLang="en-US" smtClean="0"/>
              <a:pPr>
                <a:defRPr/>
              </a:pPr>
              <a:t>3</a:t>
            </a:fld>
            <a:endParaRPr lang="en-US" altLang="en-US"/>
          </a:p>
        </p:txBody>
      </p:sp>
    </p:spTree>
    <p:extLst>
      <p:ext uri="{BB962C8B-B14F-4D97-AF65-F5344CB8AC3E}">
        <p14:creationId xmlns:p14="http://schemas.microsoft.com/office/powerpoint/2010/main" val="1923733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49CCEC63-15CA-48FD-8473-77C642250B4A}"/>
              </a:ext>
            </a:extLst>
          </p:cNvPr>
          <p:cNvSpPr>
            <a:spLocks noGrp="1" noRot="1" noChangeAspect="1" noChangeArrowheads="1" noTextEdit="1"/>
          </p:cNvSpPr>
          <p:nvPr>
            <p:ph type="sldImg"/>
          </p:nvPr>
        </p:nvSpPr>
        <p:spPr>
          <a:ln/>
        </p:spPr>
      </p:sp>
      <p:sp>
        <p:nvSpPr>
          <p:cNvPr id="10243" name="Notes Placeholder 2">
            <a:extLst>
              <a:ext uri="{FF2B5EF4-FFF2-40B4-BE49-F238E27FC236}">
                <a16:creationId xmlns:a16="http://schemas.microsoft.com/office/drawing/2014/main" id="{F8A9B096-62D2-4CBF-9D4B-3EAD6E35D0A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claim was common perhaps 100 years ago.  But since then most critical scholars accept the earlier dates for writing of the NT books.</a:t>
            </a:r>
          </a:p>
        </p:txBody>
      </p:sp>
      <p:sp>
        <p:nvSpPr>
          <p:cNvPr id="10244" name="Slide Number Placeholder 3">
            <a:extLst>
              <a:ext uri="{FF2B5EF4-FFF2-40B4-BE49-F238E27FC236}">
                <a16:creationId xmlns:a16="http://schemas.microsoft.com/office/drawing/2014/main" id="{CD04DB77-299C-43F8-818B-36A89CDC754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BD1473F-1DC8-4FD9-961F-85522138CB58}"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0B2E0CB5-62D3-423B-8E9C-BBF101FBCDE0}"/>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8B2532EE-3FC7-4D68-981F-C41DF939F34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Livy - Roman historian, author of the authorized version of the history of the Roman republic (http://www.livius.org/li-ln/livy/livy.htm)</a:t>
            </a:r>
          </a:p>
          <a:p>
            <a:r>
              <a:rPr lang="en-US" altLang="en-US">
                <a:latin typeface="Arial" panose="020B0604020202020204" pitchFamily="34" charset="0"/>
              </a:rPr>
              <a:t>Caesar wrote accounts of his battles.</a:t>
            </a:r>
          </a:p>
          <a:p>
            <a:endParaRPr lang="en-US" altLang="en-US">
              <a:latin typeface="Arial" panose="020B0604020202020204" pitchFamily="34" charset="0"/>
            </a:endParaRPr>
          </a:p>
        </p:txBody>
      </p:sp>
      <p:sp>
        <p:nvSpPr>
          <p:cNvPr id="12292" name="Slide Number Placeholder 3">
            <a:extLst>
              <a:ext uri="{FF2B5EF4-FFF2-40B4-BE49-F238E27FC236}">
                <a16:creationId xmlns:a16="http://schemas.microsoft.com/office/drawing/2014/main" id="{B5A78ADC-F255-4F9E-9D33-9480FD6FCC1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8525796-8DD6-4891-A84D-CAA416269D98}"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97F48C1E-253B-46B3-9B93-D5FD5A1418C7}"/>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05696A1B-BECF-42F2-B03B-9A203600305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Argument assumes lots of discrepancies between so many copies, so you cannot know which one is correct.</a:t>
            </a:r>
          </a:p>
        </p:txBody>
      </p:sp>
      <p:sp>
        <p:nvSpPr>
          <p:cNvPr id="18436" name="Slide Number Placeholder 3">
            <a:extLst>
              <a:ext uri="{FF2B5EF4-FFF2-40B4-BE49-F238E27FC236}">
                <a16:creationId xmlns:a16="http://schemas.microsoft.com/office/drawing/2014/main" id="{C6658828-34BE-4A06-9E4A-F9DB308F5CE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3EFB275-6880-4803-B700-44DF81100209}" type="slidenum">
              <a:rPr lang="en-US" altLang="en-US" smtClean="0"/>
              <a:pPr>
                <a:spcBef>
                  <a:spcPct val="0"/>
                </a:spcBef>
              </a:pPr>
              <a:t>9</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440EA939-1630-4EA9-BF41-C121C8E9BFC8}"/>
              </a:ext>
            </a:extLst>
          </p:cNvPr>
          <p:cNvSpPr>
            <a:spLocks noGrp="1" noRot="1" noChangeAspect="1" noChangeArrowheads="1" noTextEdit="1"/>
          </p:cNvSpPr>
          <p:nvPr>
            <p:ph type="sldImg"/>
          </p:nvPr>
        </p:nvSpPr>
        <p:spPr>
          <a:ln/>
        </p:spPr>
      </p:sp>
      <p:sp>
        <p:nvSpPr>
          <p:cNvPr id="21507" name="Notes Placeholder 2">
            <a:extLst>
              <a:ext uri="{FF2B5EF4-FFF2-40B4-BE49-F238E27FC236}">
                <a16:creationId xmlns:a16="http://schemas.microsoft.com/office/drawing/2014/main" id="{767FCABF-D647-4735-8F39-B45EC9337C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Some newer numbers, https://answersingenesis.org/is-the-bible-true/is-the-bible-authoritative-and-inerrant/</a:t>
            </a:r>
          </a:p>
          <a:p>
            <a:endParaRPr lang="en-US" altLang="en-US">
              <a:latin typeface="Arial" panose="020B0604020202020204" pitchFamily="34" charset="0"/>
            </a:endParaRPr>
          </a:p>
        </p:txBody>
      </p:sp>
      <p:sp>
        <p:nvSpPr>
          <p:cNvPr id="21508" name="Slide Number Placeholder 3">
            <a:extLst>
              <a:ext uri="{FF2B5EF4-FFF2-40B4-BE49-F238E27FC236}">
                <a16:creationId xmlns:a16="http://schemas.microsoft.com/office/drawing/2014/main" id="{FB82473B-2C69-4A3E-834A-79D0B44C85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7F6EA2C-0AC1-4B04-B8D1-C76B9AC33076}" type="slidenum">
              <a:rPr lang="en-US" altLang="en-US" smtClean="0"/>
              <a:pPr/>
              <a:t>11</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F032265-2B3E-4F28-A6DC-BD7533FA155A}"/>
              </a:ext>
            </a:extLst>
          </p:cNvPr>
          <p:cNvSpPr>
            <a:spLocks noGrp="1" noRot="1" noChangeAspect="1" noChangeArrowheads="1" noTextEdit="1"/>
          </p:cNvSpPr>
          <p:nvPr>
            <p:ph type="sldImg"/>
          </p:nvPr>
        </p:nvSpPr>
        <p:spPr>
          <a:ln/>
        </p:spPr>
      </p:sp>
      <p:sp>
        <p:nvSpPr>
          <p:cNvPr id="23555" name="Notes Placeholder 2">
            <a:extLst>
              <a:ext uri="{FF2B5EF4-FFF2-40B4-BE49-F238E27FC236}">
                <a16:creationId xmlns:a16="http://schemas.microsoft.com/office/drawing/2014/main" id="{37F83880-4216-413C-B18B-64DD139BB0E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Other side to the same argument. Assumption that there are lots of copying discrepancies.</a:t>
            </a:r>
          </a:p>
        </p:txBody>
      </p:sp>
      <p:sp>
        <p:nvSpPr>
          <p:cNvPr id="23556" name="Slide Number Placeholder 3">
            <a:extLst>
              <a:ext uri="{FF2B5EF4-FFF2-40B4-BE49-F238E27FC236}">
                <a16:creationId xmlns:a16="http://schemas.microsoft.com/office/drawing/2014/main" id="{0A1DE415-DEC0-41D0-A106-4E48FFB7112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98F8F24-656C-44CC-91DC-ECEC0FFD7C3C}" type="slidenum">
              <a:rPr lang="en-US" altLang="en-US" smtClean="0"/>
              <a:pPr>
                <a:spcBef>
                  <a:spcPct val="0"/>
                </a:spcBef>
              </a:pPr>
              <a:t>12</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have established that we have in our hand what the authors intended, and that it indeed demonstrates that it is the Word of God</a:t>
            </a:r>
          </a:p>
          <a:p>
            <a:r>
              <a:rPr lang="en-US" dirty="0"/>
              <a:t>While not a history book, when the Bible touches on the sciences (and it does more than you would think), it reveals truth about </a:t>
            </a:r>
            <a:r>
              <a:rPr lang="en-US"/>
              <a:t>that science.</a:t>
            </a:r>
          </a:p>
          <a:p>
            <a:r>
              <a:rPr lang="en-US" dirty="0"/>
              <a:t>This series will cover scientific truths contained in scripture  </a:t>
            </a:r>
          </a:p>
        </p:txBody>
      </p:sp>
      <p:sp>
        <p:nvSpPr>
          <p:cNvPr id="4" name="Slide Number Placeholder 3"/>
          <p:cNvSpPr>
            <a:spLocks noGrp="1"/>
          </p:cNvSpPr>
          <p:nvPr>
            <p:ph type="sldNum" sz="quarter" idx="5"/>
          </p:nvPr>
        </p:nvSpPr>
        <p:spPr/>
        <p:txBody>
          <a:bodyPr/>
          <a:lstStyle/>
          <a:p>
            <a:pPr>
              <a:defRPr/>
            </a:pPr>
            <a:fld id="{DEB59CA7-3943-4780-82F3-E4606206DD48}" type="slidenum">
              <a:rPr lang="en-US" altLang="en-US" smtClean="0"/>
              <a:pPr>
                <a:defRPr/>
              </a:pPr>
              <a:t>18</a:t>
            </a:fld>
            <a:endParaRPr lang="en-US" altLang="en-US"/>
          </a:p>
        </p:txBody>
      </p:sp>
    </p:spTree>
    <p:extLst>
      <p:ext uri="{BB962C8B-B14F-4D97-AF65-F5344CB8AC3E}">
        <p14:creationId xmlns:p14="http://schemas.microsoft.com/office/powerpoint/2010/main" val="2833150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2174F789-A3B8-4C46-AAF5-49A99C3FF9B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09A3D1D-555A-44D5-B841-104370C5A8F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23F8971-5CC7-4710-B0CD-3682A31C8C5E}"/>
              </a:ext>
            </a:extLst>
          </p:cNvPr>
          <p:cNvSpPr>
            <a:spLocks noGrp="1" noChangeArrowheads="1"/>
          </p:cNvSpPr>
          <p:nvPr>
            <p:ph type="sldNum" sz="quarter" idx="12"/>
          </p:nvPr>
        </p:nvSpPr>
        <p:spPr>
          <a:ln/>
        </p:spPr>
        <p:txBody>
          <a:bodyPr/>
          <a:lstStyle>
            <a:lvl1pPr>
              <a:defRPr/>
            </a:lvl1pPr>
          </a:lstStyle>
          <a:p>
            <a:pPr>
              <a:defRPr/>
            </a:pPr>
            <a:fld id="{BDB91C28-4E47-4748-A2C1-81DBA9BF9E5F}" type="slidenum">
              <a:rPr lang="en-US" altLang="en-US"/>
              <a:pPr>
                <a:defRPr/>
              </a:pPr>
              <a:t>‹#›</a:t>
            </a:fld>
            <a:endParaRPr lang="en-US" altLang="en-US"/>
          </a:p>
        </p:txBody>
      </p:sp>
    </p:spTree>
    <p:extLst>
      <p:ext uri="{BB962C8B-B14F-4D97-AF65-F5344CB8AC3E}">
        <p14:creationId xmlns:p14="http://schemas.microsoft.com/office/powerpoint/2010/main" val="3878152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DA0C95D-D009-462C-94FD-68E1B632C4E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29471D6-E169-4614-A081-252DBC4F964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32AA38F-413F-4F91-83E4-4659BC2EBF06}"/>
              </a:ext>
            </a:extLst>
          </p:cNvPr>
          <p:cNvSpPr>
            <a:spLocks noGrp="1" noChangeArrowheads="1"/>
          </p:cNvSpPr>
          <p:nvPr>
            <p:ph type="sldNum" sz="quarter" idx="12"/>
          </p:nvPr>
        </p:nvSpPr>
        <p:spPr>
          <a:ln/>
        </p:spPr>
        <p:txBody>
          <a:bodyPr/>
          <a:lstStyle>
            <a:lvl1pPr>
              <a:defRPr/>
            </a:lvl1pPr>
          </a:lstStyle>
          <a:p>
            <a:pPr>
              <a:defRPr/>
            </a:pPr>
            <a:fld id="{A8BA3748-D09F-4883-9959-96AFB8C98505}" type="slidenum">
              <a:rPr lang="en-US" altLang="en-US"/>
              <a:pPr>
                <a:defRPr/>
              </a:pPr>
              <a:t>‹#›</a:t>
            </a:fld>
            <a:endParaRPr lang="en-US" altLang="en-US"/>
          </a:p>
        </p:txBody>
      </p:sp>
    </p:spTree>
    <p:extLst>
      <p:ext uri="{BB962C8B-B14F-4D97-AF65-F5344CB8AC3E}">
        <p14:creationId xmlns:p14="http://schemas.microsoft.com/office/powerpoint/2010/main" val="2551816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A93DB19-E680-41DC-ADBC-A0F545A87F2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941EEC0-90AC-45A2-AC13-42EACE3A11D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F5E20FA-AF10-4959-91F4-B7E8B2648DC5}"/>
              </a:ext>
            </a:extLst>
          </p:cNvPr>
          <p:cNvSpPr>
            <a:spLocks noGrp="1" noChangeArrowheads="1"/>
          </p:cNvSpPr>
          <p:nvPr>
            <p:ph type="sldNum" sz="quarter" idx="12"/>
          </p:nvPr>
        </p:nvSpPr>
        <p:spPr>
          <a:ln/>
        </p:spPr>
        <p:txBody>
          <a:bodyPr/>
          <a:lstStyle>
            <a:lvl1pPr>
              <a:defRPr/>
            </a:lvl1pPr>
          </a:lstStyle>
          <a:p>
            <a:pPr>
              <a:defRPr/>
            </a:pPr>
            <a:fld id="{FA7EE468-4DFD-4D0C-AE4C-8CA01C0B3C27}" type="slidenum">
              <a:rPr lang="en-US" altLang="en-US"/>
              <a:pPr>
                <a:defRPr/>
              </a:pPr>
              <a:t>‹#›</a:t>
            </a:fld>
            <a:endParaRPr lang="en-US" altLang="en-US"/>
          </a:p>
        </p:txBody>
      </p:sp>
    </p:spTree>
    <p:extLst>
      <p:ext uri="{BB962C8B-B14F-4D97-AF65-F5344CB8AC3E}">
        <p14:creationId xmlns:p14="http://schemas.microsoft.com/office/powerpoint/2010/main" val="3098040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a:extLst>
              <a:ext uri="{FF2B5EF4-FFF2-40B4-BE49-F238E27FC236}">
                <a16:creationId xmlns:a16="http://schemas.microsoft.com/office/drawing/2014/main" id="{30757B7E-8D42-4886-B9A6-4779DCCF3B0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62A4783-EFA1-492D-8DF2-CD66D8A921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D5D542B-22EE-4B3B-A1C5-77683385C11E}"/>
              </a:ext>
            </a:extLst>
          </p:cNvPr>
          <p:cNvSpPr>
            <a:spLocks noGrp="1" noChangeArrowheads="1"/>
          </p:cNvSpPr>
          <p:nvPr>
            <p:ph type="sldNum" sz="quarter" idx="12"/>
          </p:nvPr>
        </p:nvSpPr>
        <p:spPr>
          <a:ln/>
        </p:spPr>
        <p:txBody>
          <a:bodyPr/>
          <a:lstStyle>
            <a:lvl1pPr>
              <a:defRPr/>
            </a:lvl1pPr>
          </a:lstStyle>
          <a:p>
            <a:pPr>
              <a:defRPr/>
            </a:pPr>
            <a:fld id="{6E74519D-4A47-4A76-9015-779F1793CCFE}" type="slidenum">
              <a:rPr lang="en-US" altLang="en-US"/>
              <a:pPr>
                <a:defRPr/>
              </a:pPr>
              <a:t>‹#›</a:t>
            </a:fld>
            <a:endParaRPr lang="en-US" altLang="en-US"/>
          </a:p>
        </p:txBody>
      </p:sp>
    </p:spTree>
    <p:extLst>
      <p:ext uri="{BB962C8B-B14F-4D97-AF65-F5344CB8AC3E}">
        <p14:creationId xmlns:p14="http://schemas.microsoft.com/office/powerpoint/2010/main" val="1246328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A4EF729-9AEE-4E76-88F1-F99259B615B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D942F51-3E45-403B-BA85-C2697471E5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A2CB3AC-426D-490B-A54D-5F7386C6D2B9}"/>
              </a:ext>
            </a:extLst>
          </p:cNvPr>
          <p:cNvSpPr>
            <a:spLocks noGrp="1" noChangeArrowheads="1"/>
          </p:cNvSpPr>
          <p:nvPr>
            <p:ph type="sldNum" sz="quarter" idx="12"/>
          </p:nvPr>
        </p:nvSpPr>
        <p:spPr>
          <a:ln/>
        </p:spPr>
        <p:txBody>
          <a:bodyPr/>
          <a:lstStyle>
            <a:lvl1pPr>
              <a:defRPr/>
            </a:lvl1pPr>
          </a:lstStyle>
          <a:p>
            <a:pPr>
              <a:defRPr/>
            </a:pPr>
            <a:fld id="{F8D14624-FB2B-42B4-839D-60632F73D7BB}" type="slidenum">
              <a:rPr lang="en-US" altLang="en-US"/>
              <a:pPr>
                <a:defRPr/>
              </a:pPr>
              <a:t>‹#›</a:t>
            </a:fld>
            <a:endParaRPr lang="en-US" altLang="en-US"/>
          </a:p>
        </p:txBody>
      </p:sp>
    </p:spTree>
    <p:extLst>
      <p:ext uri="{BB962C8B-B14F-4D97-AF65-F5344CB8AC3E}">
        <p14:creationId xmlns:p14="http://schemas.microsoft.com/office/powerpoint/2010/main" val="2563767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DBD20D9-8EC4-4213-A13C-5B6D6C4EF55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128C739-009E-4C81-9110-54DD2E38A9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874CF87-3102-44C8-A3F1-95B2181EDA72}"/>
              </a:ext>
            </a:extLst>
          </p:cNvPr>
          <p:cNvSpPr>
            <a:spLocks noGrp="1" noChangeArrowheads="1"/>
          </p:cNvSpPr>
          <p:nvPr>
            <p:ph type="sldNum" sz="quarter" idx="12"/>
          </p:nvPr>
        </p:nvSpPr>
        <p:spPr>
          <a:ln/>
        </p:spPr>
        <p:txBody>
          <a:bodyPr/>
          <a:lstStyle>
            <a:lvl1pPr>
              <a:defRPr/>
            </a:lvl1pPr>
          </a:lstStyle>
          <a:p>
            <a:pPr>
              <a:defRPr/>
            </a:pPr>
            <a:fld id="{B5F24C70-346D-4839-AB41-8CCCC4F14812}" type="slidenum">
              <a:rPr lang="en-US" altLang="en-US"/>
              <a:pPr>
                <a:defRPr/>
              </a:pPr>
              <a:t>‹#›</a:t>
            </a:fld>
            <a:endParaRPr lang="en-US" altLang="en-US"/>
          </a:p>
        </p:txBody>
      </p:sp>
    </p:spTree>
    <p:extLst>
      <p:ext uri="{BB962C8B-B14F-4D97-AF65-F5344CB8AC3E}">
        <p14:creationId xmlns:p14="http://schemas.microsoft.com/office/powerpoint/2010/main" val="1207406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60B38CA-D3E3-48F0-A23B-FFC90670487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BEC1510-36CE-4A5A-A627-B010DEEBD31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97B9D6A-5FBB-4A8D-A86A-A27604226150}"/>
              </a:ext>
            </a:extLst>
          </p:cNvPr>
          <p:cNvSpPr>
            <a:spLocks noGrp="1" noChangeArrowheads="1"/>
          </p:cNvSpPr>
          <p:nvPr>
            <p:ph type="sldNum" sz="quarter" idx="12"/>
          </p:nvPr>
        </p:nvSpPr>
        <p:spPr>
          <a:ln/>
        </p:spPr>
        <p:txBody>
          <a:bodyPr/>
          <a:lstStyle>
            <a:lvl1pPr>
              <a:defRPr/>
            </a:lvl1pPr>
          </a:lstStyle>
          <a:p>
            <a:pPr>
              <a:defRPr/>
            </a:pPr>
            <a:fld id="{5E615DF9-F445-4A15-94E7-14B6E510EC65}" type="slidenum">
              <a:rPr lang="en-US" altLang="en-US"/>
              <a:pPr>
                <a:defRPr/>
              </a:pPr>
              <a:t>‹#›</a:t>
            </a:fld>
            <a:endParaRPr lang="en-US" altLang="en-US"/>
          </a:p>
        </p:txBody>
      </p:sp>
    </p:spTree>
    <p:extLst>
      <p:ext uri="{BB962C8B-B14F-4D97-AF65-F5344CB8AC3E}">
        <p14:creationId xmlns:p14="http://schemas.microsoft.com/office/powerpoint/2010/main" val="1982310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8C2A0849-0CF8-4399-9D32-D69A5DD40BD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668814C-9FE4-4DFC-B368-B225F86E8D8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C822F48-D714-4837-9881-CF40AE677C2B}"/>
              </a:ext>
            </a:extLst>
          </p:cNvPr>
          <p:cNvSpPr>
            <a:spLocks noGrp="1" noChangeArrowheads="1"/>
          </p:cNvSpPr>
          <p:nvPr>
            <p:ph type="sldNum" sz="quarter" idx="12"/>
          </p:nvPr>
        </p:nvSpPr>
        <p:spPr>
          <a:ln/>
        </p:spPr>
        <p:txBody>
          <a:bodyPr/>
          <a:lstStyle>
            <a:lvl1pPr>
              <a:defRPr/>
            </a:lvl1pPr>
          </a:lstStyle>
          <a:p>
            <a:pPr>
              <a:defRPr/>
            </a:pPr>
            <a:fld id="{09E4BA77-93C9-405D-AEF1-A41CD559B037}" type="slidenum">
              <a:rPr lang="en-US" altLang="en-US"/>
              <a:pPr>
                <a:defRPr/>
              </a:pPr>
              <a:t>‹#›</a:t>
            </a:fld>
            <a:endParaRPr lang="en-US" altLang="en-US"/>
          </a:p>
        </p:txBody>
      </p:sp>
    </p:spTree>
    <p:extLst>
      <p:ext uri="{BB962C8B-B14F-4D97-AF65-F5344CB8AC3E}">
        <p14:creationId xmlns:p14="http://schemas.microsoft.com/office/powerpoint/2010/main" val="9715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AD8195C-EB28-4FC4-8031-248336E3B6A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35FBB416-442B-462A-8DF2-A38A5F27377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09D66B7-17FA-4E81-B11A-30292E3706E5}"/>
              </a:ext>
            </a:extLst>
          </p:cNvPr>
          <p:cNvSpPr>
            <a:spLocks noGrp="1" noChangeArrowheads="1"/>
          </p:cNvSpPr>
          <p:nvPr>
            <p:ph type="sldNum" sz="quarter" idx="12"/>
          </p:nvPr>
        </p:nvSpPr>
        <p:spPr>
          <a:ln/>
        </p:spPr>
        <p:txBody>
          <a:bodyPr/>
          <a:lstStyle>
            <a:lvl1pPr>
              <a:defRPr/>
            </a:lvl1pPr>
          </a:lstStyle>
          <a:p>
            <a:pPr>
              <a:defRPr/>
            </a:pPr>
            <a:fld id="{E28D5C79-7A85-4E1A-AC07-15B90DE790B5}" type="slidenum">
              <a:rPr lang="en-US" altLang="en-US"/>
              <a:pPr>
                <a:defRPr/>
              </a:pPr>
              <a:t>‹#›</a:t>
            </a:fld>
            <a:endParaRPr lang="en-US" altLang="en-US"/>
          </a:p>
        </p:txBody>
      </p:sp>
    </p:spTree>
    <p:extLst>
      <p:ext uri="{BB962C8B-B14F-4D97-AF65-F5344CB8AC3E}">
        <p14:creationId xmlns:p14="http://schemas.microsoft.com/office/powerpoint/2010/main" val="338766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969EFD4-E81A-4148-B24D-DE628E6C9D4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9710FCA-81B9-4991-8C45-C429EADA11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4BC86654-C6A7-424A-893C-C3ADB3EC9946}"/>
              </a:ext>
            </a:extLst>
          </p:cNvPr>
          <p:cNvSpPr>
            <a:spLocks noGrp="1" noChangeArrowheads="1"/>
          </p:cNvSpPr>
          <p:nvPr>
            <p:ph type="sldNum" sz="quarter" idx="12"/>
          </p:nvPr>
        </p:nvSpPr>
        <p:spPr>
          <a:ln/>
        </p:spPr>
        <p:txBody>
          <a:bodyPr/>
          <a:lstStyle>
            <a:lvl1pPr>
              <a:defRPr/>
            </a:lvl1pPr>
          </a:lstStyle>
          <a:p>
            <a:pPr>
              <a:defRPr/>
            </a:pPr>
            <a:fld id="{13AC59A0-B698-43CA-97C0-9B9752BB2657}" type="slidenum">
              <a:rPr lang="en-US" altLang="en-US"/>
              <a:pPr>
                <a:defRPr/>
              </a:pPr>
              <a:t>‹#›</a:t>
            </a:fld>
            <a:endParaRPr lang="en-US" altLang="en-US"/>
          </a:p>
        </p:txBody>
      </p:sp>
    </p:spTree>
    <p:extLst>
      <p:ext uri="{BB962C8B-B14F-4D97-AF65-F5344CB8AC3E}">
        <p14:creationId xmlns:p14="http://schemas.microsoft.com/office/powerpoint/2010/main" val="336555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5F6407-50D6-4E08-9F92-5F3CBD86F9C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D551778-9F43-4DDC-915A-DB21982B3E2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D5D1C7D-B28C-42F6-A64E-4AE650A8314F}"/>
              </a:ext>
            </a:extLst>
          </p:cNvPr>
          <p:cNvSpPr>
            <a:spLocks noGrp="1" noChangeArrowheads="1"/>
          </p:cNvSpPr>
          <p:nvPr>
            <p:ph type="sldNum" sz="quarter" idx="12"/>
          </p:nvPr>
        </p:nvSpPr>
        <p:spPr>
          <a:ln/>
        </p:spPr>
        <p:txBody>
          <a:bodyPr/>
          <a:lstStyle>
            <a:lvl1pPr>
              <a:defRPr/>
            </a:lvl1pPr>
          </a:lstStyle>
          <a:p>
            <a:pPr>
              <a:defRPr/>
            </a:pPr>
            <a:fld id="{B89953B2-9FF1-4960-BDD8-4965038CF4E2}" type="slidenum">
              <a:rPr lang="en-US" altLang="en-US"/>
              <a:pPr>
                <a:defRPr/>
              </a:pPr>
              <a:t>‹#›</a:t>
            </a:fld>
            <a:endParaRPr lang="en-US" altLang="en-US"/>
          </a:p>
        </p:txBody>
      </p:sp>
    </p:spTree>
    <p:extLst>
      <p:ext uri="{BB962C8B-B14F-4D97-AF65-F5344CB8AC3E}">
        <p14:creationId xmlns:p14="http://schemas.microsoft.com/office/powerpoint/2010/main" val="1106375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73CB440-48AD-4791-8FC1-7073175F6F1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9C8A770-7567-42C4-BCEF-F340017A78A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0AB0C30-4371-40D5-87A9-CCE212FB888F}"/>
              </a:ext>
            </a:extLst>
          </p:cNvPr>
          <p:cNvSpPr>
            <a:spLocks noGrp="1" noChangeArrowheads="1"/>
          </p:cNvSpPr>
          <p:nvPr>
            <p:ph type="sldNum" sz="quarter" idx="12"/>
          </p:nvPr>
        </p:nvSpPr>
        <p:spPr>
          <a:ln/>
        </p:spPr>
        <p:txBody>
          <a:bodyPr/>
          <a:lstStyle>
            <a:lvl1pPr>
              <a:defRPr/>
            </a:lvl1pPr>
          </a:lstStyle>
          <a:p>
            <a:pPr>
              <a:defRPr/>
            </a:pPr>
            <a:fld id="{D7FE4A62-C760-4A72-B21F-91B9E478A0A0}" type="slidenum">
              <a:rPr lang="en-US" altLang="en-US"/>
              <a:pPr>
                <a:defRPr/>
              </a:pPr>
              <a:t>‹#›</a:t>
            </a:fld>
            <a:endParaRPr lang="en-US" altLang="en-US"/>
          </a:p>
        </p:txBody>
      </p:sp>
    </p:spTree>
    <p:extLst>
      <p:ext uri="{BB962C8B-B14F-4D97-AF65-F5344CB8AC3E}">
        <p14:creationId xmlns:p14="http://schemas.microsoft.com/office/powerpoint/2010/main" val="1260094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Defend1">
            <a:extLst>
              <a:ext uri="{FF2B5EF4-FFF2-40B4-BE49-F238E27FC236}">
                <a16:creationId xmlns:a16="http://schemas.microsoft.com/office/drawing/2014/main" id="{8F837A8A-2DCC-4DC7-8C44-62C4523B2478}"/>
              </a:ext>
            </a:extLst>
          </p:cNvPr>
          <p:cNvPicPr>
            <a:picLocks noChangeAspect="1" noChangeArrowheads="1"/>
          </p:cNvPicPr>
          <p:nvPr userDrawn="1"/>
        </p:nvPicPr>
        <p:blipFill>
          <a:blip r:embed="rId14">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a:extLst>
              <a:ext uri="{FF2B5EF4-FFF2-40B4-BE49-F238E27FC236}">
                <a16:creationId xmlns:a16="http://schemas.microsoft.com/office/drawing/2014/main" id="{383F6933-A97F-4AB6-A851-7D9938400F5C}"/>
              </a:ext>
            </a:extLst>
          </p:cNvPr>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a:extLst>
              <a:ext uri="{FF2B5EF4-FFF2-40B4-BE49-F238E27FC236}">
                <a16:creationId xmlns:a16="http://schemas.microsoft.com/office/drawing/2014/main" id="{BEDA0CED-D955-456F-BE9D-3F85512CF22A}"/>
              </a:ext>
            </a:extLst>
          </p:cNvPr>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a:extLst>
              <a:ext uri="{FF2B5EF4-FFF2-40B4-BE49-F238E27FC236}">
                <a16:creationId xmlns:a16="http://schemas.microsoft.com/office/drawing/2014/main" id="{AC77828F-8D0E-4712-8F00-2B8263602B80}"/>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2F89DD86-F95A-4FF0-929F-B3F786F9F8EF}"/>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D10E328C-D18C-41C4-8826-D665865344FD}"/>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89B59B5-5FE7-41AE-889D-6BF164CB1D5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4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4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4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44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44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44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4400">
          <a:solidFill>
            <a:schemeClr val="tx1"/>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har char="•"/>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har char="»"/>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answers2prayer.org/bible_studies/new_testament/bibliographical.html"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biblegateway.com/passage/?book_id=4&amp;chapter=23&amp;verse=19&amp;version=31&amp;context=vers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biblegateway.com/passage/?book_id=24&amp;chapter=30&amp;verse=5&amp;version=9&amp;context=vers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answers2prayer.org/bible_studies/new_testament/bibliographical.html" TargetMode="External"/><Relationship Id="rId2" Type="http://schemas.openxmlformats.org/officeDocument/2006/relationships/hyperlink" Target="https://bible.org/article/how-accurate-bible" TargetMode="External"/><Relationship Id="rId1" Type="http://schemas.openxmlformats.org/officeDocument/2006/relationships/slideLayout" Target="../slideLayouts/slideLayout2.xml"/><Relationship Id="rId6" Type="http://schemas.openxmlformats.org/officeDocument/2006/relationships/hyperlink" Target="http://www.answersingenesis.org/Home/Area/overheads/TOC.asp" TargetMode="External"/><Relationship Id="rId5" Type="http://schemas.openxmlformats.org/officeDocument/2006/relationships/hyperlink" Target="https://probe.org/the-dead-sea-scrolls/" TargetMode="External"/><Relationship Id="rId4" Type="http://schemas.openxmlformats.org/officeDocument/2006/relationships/hyperlink" Target="http://www.messianic-prophecy.net/Messianic-Prophecy.ht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biblegateway.com/passage/?book_id=54&amp;chapter=1&amp;verse=20&amp;version=9&amp;context=vers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biblegateway.com/passage/?book_id=65&amp;chapter=4&amp;verse=12&amp;version=9&amp;context=verse" TargetMode="External"/><Relationship Id="rId4" Type="http://schemas.openxmlformats.org/officeDocument/2006/relationships/hyperlink" Target="http://www.biblegateway.com/passage/?book_id=52&amp;chapter=15&amp;verse=4&amp;version=31&amp;context=vers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arkencounter.com/bible-true/bean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02BC334-2064-4B42-9ADB-F2CB2286A88D}"/>
              </a:ext>
            </a:extLst>
          </p:cNvPr>
          <p:cNvSpPr>
            <a:spLocks noGrp="1" noChangeArrowheads="1"/>
          </p:cNvSpPr>
          <p:nvPr>
            <p:ph type="ctrTitle"/>
          </p:nvPr>
        </p:nvSpPr>
        <p:spPr>
          <a:xfrm>
            <a:off x="685800" y="1600200"/>
            <a:ext cx="7772400" cy="2000250"/>
          </a:xfrm>
        </p:spPr>
        <p:txBody>
          <a:bodyPr/>
          <a:lstStyle/>
          <a:p>
            <a:pPr eaLnBrk="1" hangingPunct="1">
              <a:defRPr/>
            </a:pPr>
            <a:r>
              <a:rPr lang="en-US" sz="4000" dirty="0"/>
              <a:t>Unlocking the Mysteries of Genesis*: Part 1</a:t>
            </a:r>
          </a:p>
        </p:txBody>
      </p:sp>
      <p:sp>
        <p:nvSpPr>
          <p:cNvPr id="2051" name="Rectangle 3">
            <a:extLst>
              <a:ext uri="{FF2B5EF4-FFF2-40B4-BE49-F238E27FC236}">
                <a16:creationId xmlns:a16="http://schemas.microsoft.com/office/drawing/2014/main" id="{F12F495E-F9A5-42F5-B32C-82C6E5D9B00B}"/>
              </a:ext>
            </a:extLst>
          </p:cNvPr>
          <p:cNvSpPr>
            <a:spLocks noGrp="1" noChangeArrowheads="1"/>
          </p:cNvSpPr>
          <p:nvPr>
            <p:ph type="subTitle" idx="1"/>
          </p:nvPr>
        </p:nvSpPr>
        <p:spPr>
          <a:xfrm>
            <a:off x="1371600" y="4953000"/>
            <a:ext cx="6400800" cy="914400"/>
          </a:xfrm>
        </p:spPr>
        <p:txBody>
          <a:bodyPr/>
          <a:lstStyle/>
          <a:p>
            <a:pPr eaLnBrk="1" hangingPunct="1">
              <a:defRPr/>
            </a:pPr>
            <a:r>
              <a:rPr lang="en-US" sz="2000" dirty="0"/>
              <a:t>(*DVD series by The Institute for Creation Research (ICR))</a:t>
            </a:r>
          </a:p>
        </p:txBody>
      </p:sp>
      <p:sp>
        <p:nvSpPr>
          <p:cNvPr id="3076" name="TextBox 3">
            <a:extLst>
              <a:ext uri="{FF2B5EF4-FFF2-40B4-BE49-F238E27FC236}">
                <a16:creationId xmlns:a16="http://schemas.microsoft.com/office/drawing/2014/main" id="{D01CB212-6739-405D-BCD4-74A8126F1ABE}"/>
              </a:ext>
            </a:extLst>
          </p:cNvPr>
          <p:cNvSpPr txBox="1">
            <a:spLocks noChangeArrowheads="1"/>
          </p:cNvSpPr>
          <p:nvPr/>
        </p:nvSpPr>
        <p:spPr bwMode="auto">
          <a:xfrm>
            <a:off x="5486400" y="5715000"/>
            <a:ext cx="33131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Mark Jurkovich</a:t>
            </a:r>
          </a:p>
          <a:p>
            <a:pPr eaLnBrk="1" hangingPunct="1">
              <a:spcBef>
                <a:spcPct val="0"/>
              </a:spcBef>
              <a:buFontTx/>
              <a:buNone/>
            </a:pPr>
            <a:r>
              <a:rPr lang="en-US" altLang="en-US" sz="1800"/>
              <a:t>Centerville Community Church</a:t>
            </a:r>
          </a:p>
          <a:p>
            <a:pPr eaLnBrk="1" hangingPunct="1">
              <a:spcBef>
                <a:spcPct val="0"/>
              </a:spcBef>
              <a:buFontTx/>
              <a:buNone/>
            </a:pPr>
            <a:r>
              <a:rPr lang="en-US" altLang="en-US" sz="1800"/>
              <a:t>March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97FB0F9B-2A55-40BD-9C67-C7D4A7FB34C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7F05257-B0E5-4488-BA23-702CD85E7C26}" type="slidenum">
              <a:rPr lang="en-US" altLang="en-US" sz="1400" smtClean="0"/>
              <a:pPr>
                <a:spcBef>
                  <a:spcPct val="0"/>
                </a:spcBef>
                <a:buFontTx/>
                <a:buNone/>
              </a:pPr>
              <a:t>10</a:t>
            </a:fld>
            <a:endParaRPr lang="en-US" altLang="en-US" sz="1400"/>
          </a:p>
        </p:txBody>
      </p:sp>
      <p:sp>
        <p:nvSpPr>
          <p:cNvPr id="10242" name="Rectangle 2">
            <a:extLst>
              <a:ext uri="{FF2B5EF4-FFF2-40B4-BE49-F238E27FC236}">
                <a16:creationId xmlns:a16="http://schemas.microsoft.com/office/drawing/2014/main" id="{8FBACDB4-44D4-4CC8-B773-1A5458F34035}"/>
              </a:ext>
            </a:extLst>
          </p:cNvPr>
          <p:cNvSpPr>
            <a:spLocks noGrp="1" noChangeArrowheads="1"/>
          </p:cNvSpPr>
          <p:nvPr>
            <p:ph type="title"/>
          </p:nvPr>
        </p:nvSpPr>
        <p:spPr/>
        <p:txBody>
          <a:bodyPr/>
          <a:lstStyle/>
          <a:p>
            <a:pPr eaLnBrk="1" hangingPunct="1">
              <a:defRPr/>
            </a:pPr>
            <a:r>
              <a:rPr lang="en-US" sz="4000"/>
              <a:t>Comparison to numbers of other writings</a:t>
            </a:r>
          </a:p>
        </p:txBody>
      </p:sp>
      <p:sp>
        <p:nvSpPr>
          <p:cNvPr id="10243" name="Rectangle 3">
            <a:extLst>
              <a:ext uri="{FF2B5EF4-FFF2-40B4-BE49-F238E27FC236}">
                <a16:creationId xmlns:a16="http://schemas.microsoft.com/office/drawing/2014/main" id="{DCC66D4F-F2A9-4F20-95F2-A0FF83817D52}"/>
              </a:ext>
            </a:extLst>
          </p:cNvPr>
          <p:cNvSpPr>
            <a:spLocks noGrp="1" noChangeArrowheads="1"/>
          </p:cNvSpPr>
          <p:nvPr>
            <p:ph type="body" idx="1"/>
          </p:nvPr>
        </p:nvSpPr>
        <p:spPr>
          <a:xfrm>
            <a:off x="457200" y="3429000"/>
            <a:ext cx="8229600" cy="2773363"/>
          </a:xfrm>
        </p:spPr>
        <p:txBody>
          <a:bodyPr/>
          <a:lstStyle/>
          <a:p>
            <a:pPr eaLnBrk="1" hangingPunct="1">
              <a:lnSpc>
                <a:spcPct val="80000"/>
              </a:lnSpc>
              <a:defRPr/>
            </a:pPr>
            <a:r>
              <a:rPr lang="en-US" sz="1800"/>
              <a:t>The quantity of manuscripts of classical Greek and Roman literature is very small.  The piece of ancient literature (besides the Bible) with the greatest quantity of existing manuscripts is Homer’s Iliad (643 copies).  The manuscript evidence for the N.T. is far superior to the manuscript evidence of classical Greek and Roman literature!</a:t>
            </a:r>
          </a:p>
          <a:p>
            <a:pPr eaLnBrk="1" hangingPunct="1">
              <a:lnSpc>
                <a:spcPct val="80000"/>
              </a:lnSpc>
              <a:defRPr/>
            </a:pPr>
            <a:endParaRPr lang="en-US" sz="1800"/>
          </a:p>
          <a:p>
            <a:pPr eaLnBrk="1" hangingPunct="1">
              <a:lnSpc>
                <a:spcPct val="80000"/>
              </a:lnSpc>
              <a:defRPr/>
            </a:pPr>
            <a:r>
              <a:rPr lang="en-US" sz="1800"/>
              <a:t>“The number of manuscripts of the N.T., or early translations from it in the oldest writers of the church, is so large that it is practically certain that the true reading of every doubtful passage is preserved in some one or other of these ancient authorities. </a:t>
            </a:r>
            <a:r>
              <a:rPr lang="en-US" sz="1800" b="1"/>
              <a:t>This can be said of no other ancient book in the world</a:t>
            </a:r>
            <a:r>
              <a:rPr lang="en-US" sz="1800"/>
              <a:t>” (Frederick Kenyon, renowned paleographer and textual critic).</a:t>
            </a:r>
          </a:p>
          <a:p>
            <a:pPr eaLnBrk="1" hangingPunct="1">
              <a:lnSpc>
                <a:spcPct val="80000"/>
              </a:lnSpc>
              <a:defRPr/>
            </a:pPr>
            <a:endParaRPr lang="en-US" sz="1800"/>
          </a:p>
        </p:txBody>
      </p:sp>
      <p:sp>
        <p:nvSpPr>
          <p:cNvPr id="10244" name="Text Box 4">
            <a:extLst>
              <a:ext uri="{FF2B5EF4-FFF2-40B4-BE49-F238E27FC236}">
                <a16:creationId xmlns:a16="http://schemas.microsoft.com/office/drawing/2014/main" id="{668E8E4A-57C9-4409-A9C1-A51D679A0264}"/>
              </a:ext>
            </a:extLst>
          </p:cNvPr>
          <p:cNvSpPr txBox="1">
            <a:spLocks noChangeArrowheads="1"/>
          </p:cNvSpPr>
          <p:nvPr/>
        </p:nvSpPr>
        <p:spPr bwMode="auto">
          <a:xfrm>
            <a:off x="2667000" y="1600200"/>
            <a:ext cx="4419600" cy="17494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b="1"/>
              <a:t>Author/Work # of Copies</a:t>
            </a:r>
          </a:p>
          <a:p>
            <a:pPr eaLnBrk="1" hangingPunct="1">
              <a:spcBef>
                <a:spcPct val="0"/>
              </a:spcBef>
              <a:buFontTx/>
              <a:buNone/>
            </a:pPr>
            <a:r>
              <a:rPr lang="en-US" altLang="en-US" sz="1800"/>
              <a:t>Plato 			7</a:t>
            </a:r>
          </a:p>
          <a:p>
            <a:pPr eaLnBrk="1" hangingPunct="1">
              <a:spcBef>
                <a:spcPct val="0"/>
              </a:spcBef>
              <a:buFontTx/>
              <a:buNone/>
            </a:pPr>
            <a:r>
              <a:rPr lang="en-US" altLang="en-US" sz="1800"/>
              <a:t>Caesar 			10</a:t>
            </a:r>
          </a:p>
          <a:p>
            <a:pPr eaLnBrk="1" hangingPunct="1">
              <a:spcBef>
                <a:spcPct val="0"/>
              </a:spcBef>
              <a:buFontTx/>
              <a:buNone/>
            </a:pPr>
            <a:r>
              <a:rPr lang="en-US" altLang="en-US" sz="1800"/>
              <a:t>Tacitus			 20</a:t>
            </a:r>
          </a:p>
          <a:p>
            <a:pPr eaLnBrk="1" hangingPunct="1">
              <a:spcBef>
                <a:spcPct val="0"/>
              </a:spcBef>
              <a:buFontTx/>
              <a:buNone/>
            </a:pPr>
            <a:r>
              <a:rPr lang="en-US" altLang="en-US" sz="1800"/>
              <a:t>Homer 			643</a:t>
            </a:r>
          </a:p>
          <a:p>
            <a:pPr eaLnBrk="1" hangingPunct="1">
              <a:spcBef>
                <a:spcPct val="0"/>
              </a:spcBef>
              <a:buFontTx/>
              <a:buNone/>
            </a:pPr>
            <a:r>
              <a:rPr lang="en-US" altLang="en-US" sz="1800"/>
              <a:t>New Testament 		5,700 (Greek)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anim calcmode="lin" valueType="num">
                                      <p:cBhvr additive="base">
                                        <p:cTn id="7"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a:extLst>
              <a:ext uri="{FF2B5EF4-FFF2-40B4-BE49-F238E27FC236}">
                <a16:creationId xmlns:a16="http://schemas.microsoft.com/office/drawing/2014/main" id="{59133851-9253-4804-B301-C0E2920167F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8DFE4D9-2050-40A6-871F-F8535B09784B}" type="slidenum">
              <a:rPr lang="en-US" altLang="en-US" sz="1400" smtClean="0"/>
              <a:pPr>
                <a:spcBef>
                  <a:spcPct val="0"/>
                </a:spcBef>
                <a:buFontTx/>
                <a:buNone/>
              </a:pPr>
              <a:t>11</a:t>
            </a:fld>
            <a:endParaRPr lang="en-US" altLang="en-US" sz="1400"/>
          </a:p>
        </p:txBody>
      </p:sp>
      <p:sp>
        <p:nvSpPr>
          <p:cNvPr id="17412" name="Rectangle 4">
            <a:extLst>
              <a:ext uri="{FF2B5EF4-FFF2-40B4-BE49-F238E27FC236}">
                <a16:creationId xmlns:a16="http://schemas.microsoft.com/office/drawing/2014/main" id="{C9843C65-5C97-4D55-B02C-3970DF025054}"/>
              </a:ext>
            </a:extLst>
          </p:cNvPr>
          <p:cNvSpPr>
            <a:spLocks noGrp="1" noChangeArrowheads="1"/>
          </p:cNvSpPr>
          <p:nvPr>
            <p:ph type="title"/>
          </p:nvPr>
        </p:nvSpPr>
        <p:spPr>
          <a:xfrm>
            <a:off x="457200" y="0"/>
            <a:ext cx="8229600" cy="838200"/>
          </a:xfrm>
        </p:spPr>
        <p:txBody>
          <a:bodyPr/>
          <a:lstStyle/>
          <a:p>
            <a:pPr eaLnBrk="1" hangingPunct="1">
              <a:defRPr/>
            </a:pPr>
            <a:r>
              <a:rPr lang="en-US" sz="3600"/>
              <a:t>Summary comparison</a:t>
            </a:r>
          </a:p>
        </p:txBody>
      </p:sp>
      <p:graphicFrame>
        <p:nvGraphicFramePr>
          <p:cNvPr id="17795" name="Group 387">
            <a:extLst>
              <a:ext uri="{FF2B5EF4-FFF2-40B4-BE49-F238E27FC236}">
                <a16:creationId xmlns:a16="http://schemas.microsoft.com/office/drawing/2014/main" id="{388D83DE-4AB1-4772-9584-3E551E8ADB09}"/>
              </a:ext>
            </a:extLst>
          </p:cNvPr>
          <p:cNvGraphicFramePr>
            <a:graphicFrameLocks noGrp="1"/>
          </p:cNvGraphicFramePr>
          <p:nvPr>
            <p:ph idx="1"/>
          </p:nvPr>
        </p:nvGraphicFramePr>
        <p:xfrm>
          <a:off x="152400" y="914400"/>
          <a:ext cx="8686800" cy="5486400"/>
        </p:xfrm>
        <a:graphic>
          <a:graphicData uri="http://schemas.openxmlformats.org/drawingml/2006/table">
            <a:tbl>
              <a:tblPr/>
              <a:tblGrid>
                <a:gridCol w="12954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tblGrid>
              <a:tr h="3095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Verdana" pitchFamily="34" charset="0"/>
                        </a:rPr>
                        <a:t>Author</a:t>
                      </a:r>
                    </a:p>
                  </a:txBody>
                  <a:tcPr horzOverflow="overflow">
                    <a:lnL w="127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Verdana" pitchFamily="34" charset="0"/>
                        </a:rPr>
                        <a:t>Writings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Verdana" pitchFamily="34" charset="0"/>
                        </a:rPr>
                        <a:t>Date Written</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Verdana" pitchFamily="34" charset="0"/>
                        </a:rPr>
                        <a:t>Earliest Copies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Verdana" pitchFamily="34" charset="0"/>
                        </a:rPr>
                        <a:t>Time Gap</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Verdana" pitchFamily="34" charset="0"/>
                        </a:rPr>
                        <a:t>Number of Copies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54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Caesar</a:t>
                      </a:r>
                      <a:endParaRPr kumimoji="0" lang="en-US" sz="1200" b="0" i="0" u="none" strike="noStrike" cap="none" normalizeH="0" baseline="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Verdana" pitchFamily="34" charset="0"/>
                        </a:rPr>
                        <a:t>Gallic Wars</a:t>
                      </a:r>
                      <a:endParaRPr kumimoji="0" lang="en-US" sz="1200" b="0" i="0" u="none" strike="noStrike" cap="none" normalizeH="0" baseline="0" dirty="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100 – 44 B.C.</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900 A.D.</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1000 years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10</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70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Demosthenes</a:t>
                      </a:r>
                      <a:endParaRPr kumimoji="0" lang="en-US" sz="1200" b="0" i="0" u="none" strike="noStrike" cap="none" normalizeH="0" baseline="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 </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384 - 321 B.C.</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1100 A.D.</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1400 years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200</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54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Josephus</a:t>
                      </a:r>
                      <a:endParaRPr kumimoji="0" lang="en-US" sz="1200" b="0" i="0" u="none" strike="noStrike" cap="none" normalizeH="0" baseline="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The Jewish War</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37 – 100 A.D.</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900 A.D.</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800 years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9</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6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Homer</a:t>
                      </a:r>
                      <a:endParaRPr kumimoji="0" lang="en-US" sz="1200" b="0" i="0" u="none" strike="noStrike" cap="none" normalizeH="0" baseline="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Iliad</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9th Century B.C.</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400 B.C.</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400 years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1,700+</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11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Herodotus</a:t>
                      </a:r>
                      <a:endParaRPr kumimoji="0" lang="en-US" sz="1200" b="0" i="0" u="none" strike="noStrike" cap="none" normalizeH="0" baseline="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The Histories of Herodotus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485 - 430 B.C.</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900 A.D.</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1300 years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8</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064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Livy</a:t>
                      </a:r>
                      <a:endParaRPr kumimoji="0" lang="en-US" sz="1200" b="0" i="0" u="none" strike="noStrike" cap="none" normalizeH="0" baseline="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History of Rome</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64 B.C. – 17 A.D.</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300 A.D. (partial)</a:t>
                      </a:r>
                      <a:endParaRPr kumimoji="0" lang="en-US" sz="1200" b="0" i="0" u="none" strike="noStrike" cap="none" normalizeH="0" baseline="0">
                        <a:ln>
                          <a:noFill/>
                        </a:ln>
                        <a:solidFill>
                          <a:schemeClr val="tx1"/>
                        </a:solidFill>
                        <a:effectLst/>
                        <a:latin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900 A.D. (mostly)</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300 years</a:t>
                      </a:r>
                      <a:endParaRPr kumimoji="0" lang="en-US" sz="1200" b="0" i="0" u="none" strike="noStrike" cap="none" normalizeH="0" baseline="0">
                        <a:ln>
                          <a:noFill/>
                        </a:ln>
                        <a:solidFill>
                          <a:schemeClr val="tx1"/>
                        </a:solidFill>
                        <a:effectLst/>
                        <a:latin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900 years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1 partial</a:t>
                      </a:r>
                      <a:endParaRPr kumimoji="0" lang="en-US" sz="1200" b="0" i="0" u="none" strike="noStrike" cap="none" normalizeH="0" baseline="0">
                        <a:ln>
                          <a:noFill/>
                        </a:ln>
                        <a:solidFill>
                          <a:schemeClr val="tx1"/>
                        </a:solidFill>
                        <a:effectLst/>
                        <a:latin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 </a:t>
                      </a:r>
                      <a:endParaRPr kumimoji="0" lang="en-US" sz="1200" b="0" i="0" u="none" strike="noStrike" cap="none" normalizeH="0" baseline="0">
                        <a:ln>
                          <a:noFill/>
                        </a:ln>
                        <a:solidFill>
                          <a:schemeClr val="tx1"/>
                        </a:solidFill>
                        <a:effectLst/>
                        <a:latin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19 copies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254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Plato</a:t>
                      </a:r>
                      <a:endParaRPr kumimoji="0" lang="en-US" sz="1200" b="0" i="0" u="none" strike="noStrike" cap="none" normalizeH="0" baseline="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Dialogues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428 – 347 B.C.</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900 A.D.</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1300 years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7</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254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Pliny the Elder</a:t>
                      </a:r>
                      <a:endParaRPr kumimoji="0" lang="en-US" sz="1200" b="0" i="0" u="none" strike="noStrike" cap="none" normalizeH="0" baseline="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Natural History</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23 – 79 A.D.</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850 A.D.</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800 years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7</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524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Tacitus</a:t>
                      </a:r>
                      <a:endParaRPr kumimoji="0" lang="en-US" sz="1200" b="0" i="0" u="none" strike="noStrike" cap="none" normalizeH="0" baseline="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Annals of Imperial Rome</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55 – 118 A.D.</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1100 A.D. </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1000 years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20</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67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Thycydides</a:t>
                      </a:r>
                      <a:endParaRPr kumimoji="0" lang="en-US" sz="1200" b="0" i="0" u="none" strike="noStrike" cap="none" normalizeH="0" baseline="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History of the Peloponnesian War</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455 –400 B.C.</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900 A.D. </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1300 years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8</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809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The New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Testament</a:t>
                      </a:r>
                      <a:endParaRPr kumimoji="0" lang="en-US" sz="1200" b="0" i="0" u="none" strike="noStrike" cap="none" normalizeH="0" baseline="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Matthew to Revelation</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50 – 100 A.D.</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114 (fragments)</a:t>
                      </a:r>
                      <a:endParaRPr kumimoji="0" lang="en-US" sz="1200" b="0" i="0" u="none" strike="noStrike" cap="none" normalizeH="0" baseline="0">
                        <a:ln>
                          <a:noFill/>
                        </a:ln>
                        <a:solidFill>
                          <a:schemeClr val="tx1"/>
                        </a:solidFill>
                        <a:effectLst/>
                        <a:latin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200 (books)</a:t>
                      </a:r>
                      <a:endParaRPr kumimoji="0" lang="en-US" sz="1200" b="0" i="0" u="none" strike="noStrike" cap="none" normalizeH="0" baseline="0">
                        <a:ln>
                          <a:noFill/>
                        </a:ln>
                        <a:solidFill>
                          <a:schemeClr val="tx1"/>
                        </a:solidFill>
                        <a:effectLst/>
                        <a:latin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250 (most of N.T.)</a:t>
                      </a:r>
                      <a:endParaRPr kumimoji="0" lang="en-US" sz="1200" b="0" i="0" u="none" strike="noStrike" cap="none" normalizeH="0" baseline="0">
                        <a:ln>
                          <a:noFill/>
                        </a:ln>
                        <a:solidFill>
                          <a:schemeClr val="tx1"/>
                        </a:solidFill>
                        <a:effectLst/>
                        <a:latin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325 (complete N.T.)</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50 years</a:t>
                      </a:r>
                      <a:endParaRPr kumimoji="0" lang="en-US" sz="1200" b="0" i="0" u="none" strike="noStrike" cap="none" normalizeH="0" baseline="0">
                        <a:ln>
                          <a:noFill/>
                        </a:ln>
                        <a:solidFill>
                          <a:schemeClr val="tx1"/>
                        </a:solidFill>
                        <a:effectLst/>
                        <a:latin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100 years</a:t>
                      </a:r>
                      <a:endParaRPr kumimoji="0" lang="en-US" sz="1200" b="0" i="0" u="none" strike="noStrike" cap="none" normalizeH="0" baseline="0">
                        <a:ln>
                          <a:noFill/>
                        </a:ln>
                        <a:solidFill>
                          <a:schemeClr val="tx1"/>
                        </a:solidFill>
                        <a:effectLst/>
                        <a:latin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150 years</a:t>
                      </a:r>
                      <a:endParaRPr kumimoji="0" lang="en-US" sz="1200" b="0" i="0" u="none" strike="noStrike" cap="none" normalizeH="0" baseline="0">
                        <a:ln>
                          <a:noFill/>
                        </a:ln>
                        <a:solidFill>
                          <a:schemeClr val="tx1"/>
                        </a:solidFill>
                        <a:effectLst/>
                        <a:latin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Verdana" pitchFamily="34" charset="0"/>
                        </a:rPr>
                        <a:t>c. 225 years</a:t>
                      </a:r>
                      <a:endParaRPr kumimoji="0" lang="en-US" sz="1200" b="0" i="0" u="none" strike="noStrike" cap="none" normalizeH="0" baseline="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Verdana" pitchFamily="34" charset="0"/>
                        </a:rPr>
                        <a:t>5664</a:t>
                      </a:r>
                      <a:endParaRPr kumimoji="0" lang="en-US" sz="1200" b="0" i="0" u="none" strike="noStrike" cap="none" normalizeH="0" baseline="0" dirty="0">
                        <a:ln>
                          <a:noFill/>
                        </a:ln>
                        <a:solidFill>
                          <a:schemeClr val="tx1"/>
                        </a:solidFill>
                        <a:effectLst/>
                        <a:latin typeface="Arial" charset="0"/>
                      </a:endParaRPr>
                    </a:p>
                  </a:txBody>
                  <a:tcPr horzOverflow="overflow">
                    <a:lnL w="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20579" name="Text Box 386">
            <a:extLst>
              <a:ext uri="{FF2B5EF4-FFF2-40B4-BE49-F238E27FC236}">
                <a16:creationId xmlns:a16="http://schemas.microsoft.com/office/drawing/2014/main" id="{1FC35770-F985-4483-A55A-8F408447D728}"/>
              </a:ext>
            </a:extLst>
          </p:cNvPr>
          <p:cNvSpPr txBox="1">
            <a:spLocks noChangeArrowheads="1"/>
          </p:cNvSpPr>
          <p:nvPr/>
        </p:nvSpPr>
        <p:spPr bwMode="auto">
          <a:xfrm>
            <a:off x="1066800" y="6477000"/>
            <a:ext cx="7593013" cy="304800"/>
          </a:xfrm>
          <a:prstGeom prst="rect">
            <a:avLst/>
          </a:prstGeom>
          <a:solidFill>
            <a:schemeClr val="bg1">
              <a:lumMod val="75000"/>
            </a:schemeClr>
          </a:solidFill>
          <a:ln>
            <a:noFill/>
          </a:ln>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400" dirty="0"/>
              <a:t>Courtesy of - </a:t>
            </a:r>
            <a:r>
              <a:rPr lang="en-US" altLang="en-US" sz="1400" dirty="0">
                <a:hlinkClick r:id="rId3"/>
              </a:rPr>
              <a:t>http://www.answers2prayer.org/bible_studies/new_testament/bibliographical.html</a:t>
            </a:r>
            <a:endParaRPr lang="en-US" altLang="en-US"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a:extLst>
              <a:ext uri="{FF2B5EF4-FFF2-40B4-BE49-F238E27FC236}">
                <a16:creationId xmlns:a16="http://schemas.microsoft.com/office/drawing/2014/main" id="{4629ABC2-944D-4E0E-801A-202F38991F7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5A56F56-6447-4280-AF92-75705E745333}" type="slidenum">
              <a:rPr lang="en-US" altLang="en-US" sz="1400" smtClean="0"/>
              <a:pPr>
                <a:spcBef>
                  <a:spcPct val="0"/>
                </a:spcBef>
                <a:buFontTx/>
                <a:buNone/>
              </a:pPr>
              <a:t>12</a:t>
            </a:fld>
            <a:endParaRPr lang="en-US" altLang="en-US" sz="1400"/>
          </a:p>
        </p:txBody>
      </p:sp>
      <p:sp>
        <p:nvSpPr>
          <p:cNvPr id="11266" name="Rectangle 2">
            <a:extLst>
              <a:ext uri="{FF2B5EF4-FFF2-40B4-BE49-F238E27FC236}">
                <a16:creationId xmlns:a16="http://schemas.microsoft.com/office/drawing/2014/main" id="{9E22A6A2-4C44-419B-A6AB-D4B94D797F58}"/>
              </a:ext>
            </a:extLst>
          </p:cNvPr>
          <p:cNvSpPr>
            <a:spLocks noGrp="1" noChangeArrowheads="1"/>
          </p:cNvSpPr>
          <p:nvPr>
            <p:ph type="title"/>
          </p:nvPr>
        </p:nvSpPr>
        <p:spPr/>
        <p:txBody>
          <a:bodyPr/>
          <a:lstStyle/>
          <a:p>
            <a:pPr eaLnBrk="1" hangingPunct="1">
              <a:defRPr/>
            </a:pPr>
            <a:r>
              <a:rPr lang="en-US" sz="2800" dirty="0"/>
              <a:t>Objection 4: there are so many</a:t>
            </a:r>
            <a:r>
              <a:rPr lang="en-US" sz="2800" b="1" dirty="0"/>
              <a:t> discrepancies between the manuscripts</a:t>
            </a:r>
            <a:r>
              <a:rPr lang="en-US" sz="2800" dirty="0"/>
              <a:t> that we still cannot know which is the original</a:t>
            </a:r>
          </a:p>
        </p:txBody>
      </p:sp>
      <p:sp>
        <p:nvSpPr>
          <p:cNvPr id="11267" name="Rectangle 3">
            <a:extLst>
              <a:ext uri="{FF2B5EF4-FFF2-40B4-BE49-F238E27FC236}">
                <a16:creationId xmlns:a16="http://schemas.microsoft.com/office/drawing/2014/main" id="{4FD191FB-FC62-4623-9994-8CFFCB1C11D0}"/>
              </a:ext>
            </a:extLst>
          </p:cNvPr>
          <p:cNvSpPr>
            <a:spLocks noGrp="1" noChangeArrowheads="1"/>
          </p:cNvSpPr>
          <p:nvPr>
            <p:ph type="body" idx="1"/>
          </p:nvPr>
        </p:nvSpPr>
        <p:spPr/>
        <p:txBody>
          <a:bodyPr/>
          <a:lstStyle/>
          <a:p>
            <a:pPr eaLnBrk="1" hangingPunct="1">
              <a:lnSpc>
                <a:spcPct val="80000"/>
              </a:lnSpc>
              <a:buFontTx/>
              <a:buNone/>
              <a:defRPr/>
            </a:pPr>
            <a:r>
              <a:rPr lang="en-US" sz="2000"/>
              <a:t>Truth - Quality</a:t>
            </a:r>
          </a:p>
          <a:p>
            <a:pPr eaLnBrk="1" hangingPunct="1">
              <a:lnSpc>
                <a:spcPct val="80000"/>
              </a:lnSpc>
              <a:defRPr/>
            </a:pPr>
            <a:r>
              <a:rPr lang="en-US" sz="2000"/>
              <a:t>The 643 copies of Homer’s Iliad are 95% pure which works out to be over 700 lines in question.</a:t>
            </a:r>
          </a:p>
          <a:p>
            <a:pPr eaLnBrk="1" hangingPunct="1">
              <a:lnSpc>
                <a:spcPct val="80000"/>
              </a:lnSpc>
              <a:defRPr/>
            </a:pPr>
            <a:r>
              <a:rPr lang="en-US" sz="2000"/>
              <a:t>The 25,000+ N.T. manuscripts are 99.5% pure!</a:t>
            </a:r>
          </a:p>
          <a:p>
            <a:pPr lvl="1" eaLnBrk="1" hangingPunct="1">
              <a:lnSpc>
                <a:spcPct val="80000"/>
              </a:lnSpc>
              <a:defRPr/>
            </a:pPr>
            <a:r>
              <a:rPr lang="en-US" sz="1800"/>
              <a:t>Ex. Romans 5:1 Paul says,</a:t>
            </a:r>
            <a:r>
              <a:rPr lang="en-US" sz="1800" i="1"/>
              <a:t> </a:t>
            </a:r>
            <a:r>
              <a:rPr lang="en-US" sz="1800" b="1"/>
              <a:t>"Therefore, since we are justified by faith we have peace with God through our Lord Jesus Christ."</a:t>
            </a:r>
            <a:r>
              <a:rPr lang="en-US" sz="1800"/>
              <a:t> Some of the manuscripts have </a:t>
            </a:r>
            <a:r>
              <a:rPr lang="en-US" sz="1800" b="1"/>
              <a:t>"we have peace with God."</a:t>
            </a:r>
            <a:r>
              <a:rPr lang="en-US" sz="1800"/>
              <a:t> However, others have </a:t>
            </a:r>
            <a:r>
              <a:rPr lang="en-US" sz="1800" b="1"/>
              <a:t>"let us have peace with God."</a:t>
            </a:r>
            <a:r>
              <a:rPr lang="en-US" sz="1800"/>
              <a:t> In the Greek text it is merely the difference of one letter that changes the tense of the verb.</a:t>
            </a:r>
            <a:r>
              <a:rPr lang="en-US" sz="2400"/>
              <a:t> </a:t>
            </a:r>
            <a:r>
              <a:rPr lang="en-US" sz="1800"/>
              <a:t> </a:t>
            </a:r>
          </a:p>
          <a:p>
            <a:pPr eaLnBrk="1" hangingPunct="1">
              <a:lnSpc>
                <a:spcPct val="80000"/>
              </a:lnSpc>
              <a:defRPr/>
            </a:pPr>
            <a:r>
              <a:rPr lang="en-US" sz="2000"/>
              <a:t>One thing is certain - no variant readings are significant enough to call in question any of its doctrines. </a:t>
            </a:r>
          </a:p>
          <a:p>
            <a:pPr eaLnBrk="1" hangingPunct="1">
              <a:lnSpc>
                <a:spcPct val="80000"/>
              </a:lnSpc>
              <a:defRPr/>
            </a:pPr>
            <a:r>
              <a:rPr lang="en-US" sz="2000"/>
              <a:t>“The Christian can take the whole Bible in his hand and say without fear or hesitation that he holds in it the true Word of God, handed down without essential </a:t>
            </a:r>
            <a:r>
              <a:rPr lang="en-US" sz="2000" i="1" u="sng"/>
              <a:t>error*</a:t>
            </a:r>
            <a:r>
              <a:rPr lang="en-US" sz="2000"/>
              <a:t> from generation to generation throughout the centuries” (Frederick Kenyon).  </a:t>
            </a:r>
            <a:r>
              <a:rPr lang="en-US" sz="1800" i="1"/>
              <a:t>[*missing actual word from original quote]</a:t>
            </a:r>
          </a:p>
          <a:p>
            <a:pPr eaLnBrk="1" hangingPunct="1">
              <a:lnSpc>
                <a:spcPct val="80000"/>
              </a:lnSpc>
              <a:defRPr/>
            </a:pPr>
            <a:endParaRPr lang="en-US" sz="1800"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anim calcmode="lin" valueType="num">
                                      <p:cBhvr additive="base">
                                        <p:cTn id="11"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 calcmode="lin" valueType="num">
                                      <p:cBhvr additive="base">
                                        <p:cTn id="17"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26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1267">
                                            <p:txEl>
                                              <p:pRg st="3" end="3"/>
                                            </p:txEl>
                                          </p:spTgt>
                                        </p:tgtEl>
                                        <p:attrNameLst>
                                          <p:attrName>style.visibility</p:attrName>
                                        </p:attrNameLst>
                                      </p:cBhvr>
                                      <p:to>
                                        <p:strVal val="visible"/>
                                      </p:to>
                                    </p:set>
                                    <p:anim calcmode="lin" valueType="num">
                                      <p:cBhvr additive="base">
                                        <p:cTn id="21"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 calcmode="lin" valueType="num">
                                      <p:cBhvr additive="base">
                                        <p:cTn id="27"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267">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267">
                                            <p:txEl>
                                              <p:pRg st="5" end="5"/>
                                            </p:txEl>
                                          </p:spTgt>
                                        </p:tgtEl>
                                        <p:attrNameLst>
                                          <p:attrName>style.visibility</p:attrName>
                                        </p:attrNameLst>
                                      </p:cBhvr>
                                      <p:to>
                                        <p:strVal val="visible"/>
                                      </p:to>
                                    </p:set>
                                    <p:anim calcmode="lin" valueType="num">
                                      <p:cBhvr additive="base">
                                        <p:cTn id="31" dur="5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a:extLst>
              <a:ext uri="{FF2B5EF4-FFF2-40B4-BE49-F238E27FC236}">
                <a16:creationId xmlns:a16="http://schemas.microsoft.com/office/drawing/2014/main" id="{E44CFBF5-0F64-40A2-98D6-739558230E0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66D62F8-282E-4322-8ADE-BED2A4444C5D}" type="slidenum">
              <a:rPr lang="en-US" altLang="en-US" sz="1400" smtClean="0"/>
              <a:pPr>
                <a:spcBef>
                  <a:spcPct val="0"/>
                </a:spcBef>
                <a:buFontTx/>
                <a:buNone/>
              </a:pPr>
              <a:t>13</a:t>
            </a:fld>
            <a:endParaRPr lang="en-US" altLang="en-US" sz="1400"/>
          </a:p>
        </p:txBody>
      </p:sp>
      <p:pic>
        <p:nvPicPr>
          <p:cNvPr id="24579" name="Picture 7" descr="Qumran">
            <a:extLst>
              <a:ext uri="{FF2B5EF4-FFF2-40B4-BE49-F238E27FC236}">
                <a16:creationId xmlns:a16="http://schemas.microsoft.com/office/drawing/2014/main" id="{CC92ABB7-6C3B-4327-845A-267E653B77E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4" name="Rectangle 2">
            <a:extLst>
              <a:ext uri="{FF2B5EF4-FFF2-40B4-BE49-F238E27FC236}">
                <a16:creationId xmlns:a16="http://schemas.microsoft.com/office/drawing/2014/main" id="{B5D5F5EF-AD5C-49A4-9AEA-D7A71031D489}"/>
              </a:ext>
            </a:extLst>
          </p:cNvPr>
          <p:cNvSpPr>
            <a:spLocks noGrp="1" noChangeArrowheads="1"/>
          </p:cNvSpPr>
          <p:nvPr>
            <p:ph type="title"/>
          </p:nvPr>
        </p:nvSpPr>
        <p:spPr/>
        <p:txBody>
          <a:bodyPr/>
          <a:lstStyle/>
          <a:p>
            <a:pPr eaLnBrk="1" hangingPunct="1">
              <a:defRPr/>
            </a:pPr>
            <a:r>
              <a:rPr lang="en-US"/>
              <a:t>Old Testament Text</a:t>
            </a:r>
          </a:p>
        </p:txBody>
      </p:sp>
      <p:sp>
        <p:nvSpPr>
          <p:cNvPr id="13315" name="Rectangle 3">
            <a:extLst>
              <a:ext uri="{FF2B5EF4-FFF2-40B4-BE49-F238E27FC236}">
                <a16:creationId xmlns:a16="http://schemas.microsoft.com/office/drawing/2014/main" id="{675BFD59-A0BA-4F29-8383-F58DB1B0312B}"/>
              </a:ext>
            </a:extLst>
          </p:cNvPr>
          <p:cNvSpPr>
            <a:spLocks noGrp="1" noChangeArrowheads="1"/>
          </p:cNvSpPr>
          <p:nvPr>
            <p:ph type="body" idx="1"/>
          </p:nvPr>
        </p:nvSpPr>
        <p:spPr>
          <a:xfrm>
            <a:off x="457200" y="1600200"/>
            <a:ext cx="8229600" cy="4876800"/>
          </a:xfrm>
          <a:solidFill>
            <a:schemeClr val="bg1">
              <a:alpha val="50000"/>
            </a:schemeClr>
          </a:solidFill>
        </p:spPr>
        <p:txBody>
          <a:bodyPr/>
          <a:lstStyle/>
          <a:p>
            <a:pPr eaLnBrk="1" hangingPunct="1">
              <a:lnSpc>
                <a:spcPct val="80000"/>
              </a:lnSpc>
              <a:defRPr/>
            </a:pPr>
            <a:r>
              <a:rPr lang="en-US" sz="2000"/>
              <a:t>Jews working in the eighth and ninth centuries who were known as Masoretes, assembled the best Hebrew texts of the Old Testament available at the time and sought to preserve their purity. They gave us what is known as the Masoretic text. </a:t>
            </a:r>
          </a:p>
          <a:p>
            <a:pPr eaLnBrk="1" hangingPunct="1">
              <a:lnSpc>
                <a:spcPct val="80000"/>
              </a:lnSpc>
              <a:defRPr/>
            </a:pPr>
            <a:r>
              <a:rPr lang="en-US" sz="2000"/>
              <a:t>1947 discovery of the Dead Sea Scrolls:  </a:t>
            </a:r>
          </a:p>
          <a:p>
            <a:pPr lvl="1" eaLnBrk="1" hangingPunct="1">
              <a:lnSpc>
                <a:spcPct val="80000"/>
              </a:lnSpc>
              <a:defRPr/>
            </a:pPr>
            <a:r>
              <a:rPr lang="en-US" sz="1800"/>
              <a:t>40,000 inscribed fragments recovered, </a:t>
            </a:r>
          </a:p>
          <a:p>
            <a:pPr lvl="1" eaLnBrk="1" hangingPunct="1">
              <a:lnSpc>
                <a:spcPct val="80000"/>
              </a:lnSpc>
              <a:defRPr/>
            </a:pPr>
            <a:r>
              <a:rPr lang="en-US" sz="1800"/>
              <a:t>over 500 books have been identified. </a:t>
            </a:r>
          </a:p>
          <a:p>
            <a:pPr lvl="1" eaLnBrk="1" hangingPunct="1">
              <a:lnSpc>
                <a:spcPct val="80000"/>
              </a:lnSpc>
              <a:defRPr/>
            </a:pPr>
            <a:r>
              <a:rPr lang="en-US" sz="1800"/>
              <a:t>About 100 of these are copies of the 39 books of the </a:t>
            </a:r>
            <a:br>
              <a:rPr lang="en-US" sz="1800"/>
            </a:br>
            <a:r>
              <a:rPr lang="en-US" sz="1800"/>
              <a:t>Old Testament. </a:t>
            </a:r>
            <a:r>
              <a:rPr lang="en-US" sz="1600"/>
              <a:t>(Only Esther is not represented among them.)</a:t>
            </a:r>
          </a:p>
          <a:p>
            <a:pPr lvl="1" eaLnBrk="1" hangingPunct="1">
              <a:lnSpc>
                <a:spcPct val="80000"/>
              </a:lnSpc>
              <a:defRPr/>
            </a:pPr>
            <a:r>
              <a:rPr lang="en-US" sz="1800"/>
              <a:t>Many of these writings pre-date the community. For example, a text of Exodus has been dated about 250 BC. </a:t>
            </a:r>
          </a:p>
          <a:p>
            <a:pPr lvl="1" eaLnBrk="1" hangingPunct="1">
              <a:lnSpc>
                <a:spcPct val="80000"/>
              </a:lnSpc>
              <a:defRPr/>
            </a:pPr>
            <a:r>
              <a:rPr lang="en-US" sz="1800" i="1"/>
              <a:t>The RSV Bible “..proved to be word for word identical...in more than 95% of the text. The 5% variation consisted chiefly of obvious slips of the pen and variations in spelling.”  (Gleason Archer, </a:t>
            </a:r>
            <a:r>
              <a:rPr lang="en-US" sz="1800" i="1" u="sng"/>
              <a:t>A Survey of the Old Testament</a:t>
            </a:r>
            <a:r>
              <a:rPr lang="en-US" sz="1800"/>
              <a:t>)</a:t>
            </a:r>
          </a:p>
          <a:p>
            <a:pPr lvl="2" eaLnBrk="1" hangingPunct="1">
              <a:lnSpc>
                <a:spcPct val="80000"/>
              </a:lnSpc>
              <a:defRPr/>
            </a:pPr>
            <a:r>
              <a:rPr lang="en-US" sz="1600"/>
              <a:t>Example Isaiah 53 – only one word different and it made no change to the sense of the passage.</a:t>
            </a:r>
          </a:p>
          <a:p>
            <a:pPr lvl="2" eaLnBrk="1" hangingPunct="1">
              <a:lnSpc>
                <a:spcPct val="80000"/>
              </a:lnSpc>
              <a:defRPr/>
            </a:pPr>
            <a:r>
              <a:rPr lang="en-US" sz="1600"/>
              <a:t>Whole of Isaiah has only 13 minor changes between scrolls and the 1952 RSV Bible.</a:t>
            </a:r>
          </a:p>
        </p:txBody>
      </p:sp>
      <p:pic>
        <p:nvPicPr>
          <p:cNvPr id="13320" name="Picture 8" descr="dead sea scroll psalm-b">
            <a:extLst>
              <a:ext uri="{FF2B5EF4-FFF2-40B4-BE49-F238E27FC236}">
                <a16:creationId xmlns:a16="http://schemas.microsoft.com/office/drawing/2014/main" id="{5C61B9E3-D477-4227-915F-B2E381C70DC9}"/>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81000" y="3886200"/>
            <a:ext cx="8305800" cy="276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1" name="Text Box 9">
            <a:extLst>
              <a:ext uri="{FF2B5EF4-FFF2-40B4-BE49-F238E27FC236}">
                <a16:creationId xmlns:a16="http://schemas.microsoft.com/office/drawing/2014/main" id="{A22467DD-DA1E-4677-8AED-32B40DB35163}"/>
              </a:ext>
            </a:extLst>
          </p:cNvPr>
          <p:cNvSpPr txBox="1">
            <a:spLocks noChangeArrowheads="1"/>
          </p:cNvSpPr>
          <p:nvPr/>
        </p:nvSpPr>
        <p:spPr bwMode="auto">
          <a:xfrm>
            <a:off x="3336925" y="6208713"/>
            <a:ext cx="1289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chemeClr val="accent1"/>
                </a:solidFill>
              </a:rPr>
              <a:t>(Psalm 19)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bg/>
                                          </p:spTgt>
                                        </p:tgtEl>
                                        <p:attrNameLst>
                                          <p:attrName>style.visibility</p:attrName>
                                        </p:attrNameLst>
                                      </p:cBhvr>
                                      <p:to>
                                        <p:strVal val="visible"/>
                                      </p:to>
                                    </p:set>
                                    <p:anim calcmode="lin" valueType="num">
                                      <p:cBhvr additive="base">
                                        <p:cTn id="7" dur="500" fill="hold"/>
                                        <p:tgtEl>
                                          <p:spTgt spid="133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315">
                                            <p:txEl>
                                              <p:pRg st="0" end="0"/>
                                            </p:txEl>
                                          </p:spTgt>
                                        </p:tgtEl>
                                        <p:attrNameLst>
                                          <p:attrName>style.visibility</p:attrName>
                                        </p:attrNameLst>
                                      </p:cBhvr>
                                      <p:to>
                                        <p:strVal val="visible"/>
                                      </p:to>
                                    </p:set>
                                    <p:anim calcmode="lin" valueType="num">
                                      <p:cBhvr additive="base">
                                        <p:cTn id="11"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 calcmode="lin" valueType="num">
                                      <p:cBhvr additive="base">
                                        <p:cTn id="17"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315">
                                            <p:txEl>
                                              <p:pRg st="1" end="1"/>
                                            </p:txEl>
                                          </p:spTgt>
                                        </p:tgtEl>
                                        <p:attrNameLst>
                                          <p:attrName>ppt_y</p:attrName>
                                        </p:attrNameLst>
                                      </p:cBhvr>
                                      <p:tavLst>
                                        <p:tav tm="0">
                                          <p:val>
                                            <p:strVal val="1+#ppt_h/2"/>
                                          </p:val>
                                        </p:tav>
                                        <p:tav tm="100000">
                                          <p:val>
                                            <p:strVal val="#ppt_y"/>
                                          </p:val>
                                        </p:tav>
                                      </p:tavLst>
                                    </p:anim>
                                  </p:childTnLst>
                                </p:cTn>
                              </p:par>
                              <p:par>
                                <p:cTn id="19" presetID="4" presetClass="entr" presetSubtype="16" fill="hold" nodeType="withEffect">
                                  <p:stCondLst>
                                    <p:cond delay="0"/>
                                  </p:stCondLst>
                                  <p:childTnLst>
                                    <p:set>
                                      <p:cBhvr>
                                        <p:cTn id="20" dur="1" fill="hold">
                                          <p:stCondLst>
                                            <p:cond delay="0"/>
                                          </p:stCondLst>
                                        </p:cTn>
                                        <p:tgtEl>
                                          <p:spTgt spid="13320"/>
                                        </p:tgtEl>
                                        <p:attrNameLst>
                                          <p:attrName>style.visibility</p:attrName>
                                        </p:attrNameLst>
                                      </p:cBhvr>
                                      <p:to>
                                        <p:strVal val="visible"/>
                                      </p:to>
                                    </p:set>
                                    <p:animEffect transition="in" filter="box(in)">
                                      <p:cBhvr>
                                        <p:cTn id="21" dur="500"/>
                                        <p:tgtEl>
                                          <p:spTgt spid="13320"/>
                                        </p:tgtEl>
                                      </p:cBhvr>
                                    </p:animEffect>
                                  </p:childTnLst>
                                </p:cTn>
                              </p:par>
                              <p:par>
                                <p:cTn id="22" presetID="2" presetClass="entr" presetSubtype="4" fill="hold" grpId="0" nodeType="withEffect">
                                  <p:stCondLst>
                                    <p:cond delay="0"/>
                                  </p:stCondLst>
                                  <p:childTnLst>
                                    <p:set>
                                      <p:cBhvr>
                                        <p:cTn id="23" dur="1" fill="hold">
                                          <p:stCondLst>
                                            <p:cond delay="0"/>
                                          </p:stCondLst>
                                        </p:cTn>
                                        <p:tgtEl>
                                          <p:spTgt spid="13315">
                                            <p:txEl>
                                              <p:pRg st="2" end="2"/>
                                            </p:txEl>
                                          </p:spTgt>
                                        </p:tgtEl>
                                        <p:attrNameLst>
                                          <p:attrName>style.visibility</p:attrName>
                                        </p:attrNameLst>
                                      </p:cBhvr>
                                      <p:to>
                                        <p:strVal val="visible"/>
                                      </p:to>
                                    </p:set>
                                    <p:anim calcmode="lin" valueType="num">
                                      <p:cBhvr additive="base">
                                        <p:cTn id="24"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3315">
                                            <p:txEl>
                                              <p:pRg st="2" end="2"/>
                                            </p:txEl>
                                          </p:spTgt>
                                        </p:tgtEl>
                                        <p:attrNameLst>
                                          <p:attrName>ppt_y</p:attrName>
                                        </p:attrNameLst>
                                      </p:cBhvr>
                                      <p:tavLst>
                                        <p:tav tm="0">
                                          <p:val>
                                            <p:strVal val="1+#ppt_h/2"/>
                                          </p:val>
                                        </p:tav>
                                        <p:tav tm="100000">
                                          <p:val>
                                            <p:strVal val="#ppt_y"/>
                                          </p:val>
                                        </p:tav>
                                      </p:tavLst>
                                    </p:anim>
                                  </p:childTnLst>
                                </p:cTn>
                              </p:par>
                              <p:par>
                                <p:cTn id="26" presetID="4" presetClass="entr" presetSubtype="16" fill="hold" grpId="0" nodeType="withEffect">
                                  <p:stCondLst>
                                    <p:cond delay="0"/>
                                  </p:stCondLst>
                                  <p:childTnLst>
                                    <p:set>
                                      <p:cBhvr>
                                        <p:cTn id="27" dur="1" fill="hold">
                                          <p:stCondLst>
                                            <p:cond delay="0"/>
                                          </p:stCondLst>
                                        </p:cTn>
                                        <p:tgtEl>
                                          <p:spTgt spid="13321"/>
                                        </p:tgtEl>
                                        <p:attrNameLst>
                                          <p:attrName>style.visibility</p:attrName>
                                        </p:attrNameLst>
                                      </p:cBhvr>
                                      <p:to>
                                        <p:strVal val="visible"/>
                                      </p:to>
                                    </p:set>
                                    <p:animEffect transition="in" filter="box(in)">
                                      <p:cBhvr>
                                        <p:cTn id="28" dur="500"/>
                                        <p:tgtEl>
                                          <p:spTgt spid="1332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xit" presetSubtype="10" fill="hold" nodeType="clickEffect">
                                  <p:stCondLst>
                                    <p:cond delay="0"/>
                                  </p:stCondLst>
                                  <p:childTnLst>
                                    <p:animEffect transition="out" filter="blinds(horizontal)">
                                      <p:cBhvr>
                                        <p:cTn id="32" dur="500"/>
                                        <p:tgtEl>
                                          <p:spTgt spid="13320"/>
                                        </p:tgtEl>
                                      </p:cBhvr>
                                    </p:animEffect>
                                    <p:set>
                                      <p:cBhvr>
                                        <p:cTn id="33" dur="1" fill="hold">
                                          <p:stCondLst>
                                            <p:cond delay="499"/>
                                          </p:stCondLst>
                                        </p:cTn>
                                        <p:tgtEl>
                                          <p:spTgt spid="13320"/>
                                        </p:tgtEl>
                                        <p:attrNameLst>
                                          <p:attrName>style.visibility</p:attrName>
                                        </p:attrNameLst>
                                      </p:cBhvr>
                                      <p:to>
                                        <p:strVal val="hidden"/>
                                      </p:to>
                                    </p:set>
                                  </p:childTnLst>
                                </p:cTn>
                              </p:par>
                              <p:par>
                                <p:cTn id="34" presetID="3" presetClass="exit" presetSubtype="10" fill="hold" grpId="1" nodeType="withEffect">
                                  <p:stCondLst>
                                    <p:cond delay="0"/>
                                  </p:stCondLst>
                                  <p:childTnLst>
                                    <p:animEffect transition="out" filter="blinds(horizontal)">
                                      <p:cBhvr>
                                        <p:cTn id="35" dur="500"/>
                                        <p:tgtEl>
                                          <p:spTgt spid="13321"/>
                                        </p:tgtEl>
                                      </p:cBhvr>
                                    </p:animEffect>
                                    <p:set>
                                      <p:cBhvr>
                                        <p:cTn id="36" dur="1" fill="hold">
                                          <p:stCondLst>
                                            <p:cond delay="499"/>
                                          </p:stCondLst>
                                        </p:cTn>
                                        <p:tgtEl>
                                          <p:spTgt spid="13321"/>
                                        </p:tgtEl>
                                        <p:attrNameLst>
                                          <p:attrName>style.visibility</p:attrName>
                                        </p:attrNameLst>
                                      </p:cBhvr>
                                      <p:to>
                                        <p:strVal val="hidden"/>
                                      </p:to>
                                    </p:set>
                                  </p:childTnLst>
                                </p:cTn>
                              </p:par>
                              <p:par>
                                <p:cTn id="37" presetID="2" presetClass="entr" presetSubtype="4" fill="hold" grpId="0" nodeType="withEffect">
                                  <p:stCondLst>
                                    <p:cond delay="0"/>
                                  </p:stCondLst>
                                  <p:childTnLst>
                                    <p:set>
                                      <p:cBhvr>
                                        <p:cTn id="38" dur="1" fill="hold">
                                          <p:stCondLst>
                                            <p:cond delay="0"/>
                                          </p:stCondLst>
                                        </p:cTn>
                                        <p:tgtEl>
                                          <p:spTgt spid="13315">
                                            <p:txEl>
                                              <p:pRg st="3" end="3"/>
                                            </p:txEl>
                                          </p:spTgt>
                                        </p:tgtEl>
                                        <p:attrNameLst>
                                          <p:attrName>style.visibility</p:attrName>
                                        </p:attrNameLst>
                                      </p:cBhvr>
                                      <p:to>
                                        <p:strVal val="visible"/>
                                      </p:to>
                                    </p:set>
                                    <p:anim calcmode="lin" valueType="num">
                                      <p:cBhvr additive="base">
                                        <p:cTn id="39"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3315">
                                            <p:txEl>
                                              <p:pRg st="3" end="3"/>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315">
                                            <p:txEl>
                                              <p:pRg st="4" end="4"/>
                                            </p:txEl>
                                          </p:spTgt>
                                        </p:tgtEl>
                                        <p:attrNameLst>
                                          <p:attrName>style.visibility</p:attrName>
                                        </p:attrNameLst>
                                      </p:cBhvr>
                                      <p:to>
                                        <p:strVal val="visible"/>
                                      </p:to>
                                    </p:set>
                                    <p:anim calcmode="lin" valueType="num">
                                      <p:cBhvr additive="base">
                                        <p:cTn id="43"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315">
                                            <p:txEl>
                                              <p:pRg st="4" end="4"/>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315">
                                            <p:txEl>
                                              <p:pRg st="5" end="5"/>
                                            </p:txEl>
                                          </p:spTgt>
                                        </p:tgtEl>
                                        <p:attrNameLst>
                                          <p:attrName>style.visibility</p:attrName>
                                        </p:attrNameLst>
                                      </p:cBhvr>
                                      <p:to>
                                        <p:strVal val="visible"/>
                                      </p:to>
                                    </p:set>
                                    <p:anim calcmode="lin" valueType="num">
                                      <p:cBhvr additive="base">
                                        <p:cTn id="47"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33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3315">
                                            <p:txEl>
                                              <p:pRg st="6" end="6"/>
                                            </p:txEl>
                                          </p:spTgt>
                                        </p:tgtEl>
                                        <p:attrNameLst>
                                          <p:attrName>style.visibility</p:attrName>
                                        </p:attrNameLst>
                                      </p:cBhvr>
                                      <p:to>
                                        <p:strVal val="visible"/>
                                      </p:to>
                                    </p:set>
                                    <p:anim calcmode="lin" valueType="num">
                                      <p:cBhvr additive="base">
                                        <p:cTn id="53" dur="500" fill="hold"/>
                                        <p:tgtEl>
                                          <p:spTgt spid="13315">
                                            <p:txEl>
                                              <p:pRg st="6" end="6"/>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3315">
                                            <p:txEl>
                                              <p:pRg st="6" end="6"/>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3315">
                                            <p:txEl>
                                              <p:pRg st="7" end="7"/>
                                            </p:txEl>
                                          </p:spTgt>
                                        </p:tgtEl>
                                        <p:attrNameLst>
                                          <p:attrName>style.visibility</p:attrName>
                                        </p:attrNameLst>
                                      </p:cBhvr>
                                      <p:to>
                                        <p:strVal val="visible"/>
                                      </p:to>
                                    </p:set>
                                    <p:anim calcmode="lin" valueType="num">
                                      <p:cBhvr additive="base">
                                        <p:cTn id="57" dur="500" fill="hold"/>
                                        <p:tgtEl>
                                          <p:spTgt spid="13315">
                                            <p:txEl>
                                              <p:pRg st="7" end="7"/>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3315">
                                            <p:txEl>
                                              <p:pRg st="7" end="7"/>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3315">
                                            <p:txEl>
                                              <p:pRg st="8" end="8"/>
                                            </p:txEl>
                                          </p:spTgt>
                                        </p:tgtEl>
                                        <p:attrNameLst>
                                          <p:attrName>style.visibility</p:attrName>
                                        </p:attrNameLst>
                                      </p:cBhvr>
                                      <p:to>
                                        <p:strVal val="visible"/>
                                      </p:to>
                                    </p:set>
                                    <p:anim calcmode="lin" valueType="num">
                                      <p:cBhvr additive="base">
                                        <p:cTn id="61" dur="500" fill="hold"/>
                                        <p:tgtEl>
                                          <p:spTgt spid="13315">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331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animBg="1"/>
      <p:bldP spid="13321" grpId="0" uiExpand="1"/>
      <p:bldP spid="13321" grpId="1" uiExpan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a:extLst>
              <a:ext uri="{FF2B5EF4-FFF2-40B4-BE49-F238E27FC236}">
                <a16:creationId xmlns:a16="http://schemas.microsoft.com/office/drawing/2014/main" id="{0D744165-89C4-4420-B104-E0C07C388DA0}"/>
              </a:ext>
            </a:extLst>
          </p:cNvPr>
          <p:cNvSpPr>
            <a:spLocks noGrp="1" noChangeArrowheads="1"/>
          </p:cNvSpPr>
          <p:nvPr>
            <p:ph type="ctrTitle"/>
          </p:nvPr>
        </p:nvSpPr>
        <p:spPr/>
        <p:txBody>
          <a:bodyPr/>
          <a:lstStyle/>
          <a:p>
            <a:pPr eaLnBrk="1" hangingPunct="1">
              <a:defRPr/>
            </a:pPr>
            <a:r>
              <a:rPr lang="en-US"/>
              <a:t>Evidence the Bible is God’s Word</a:t>
            </a:r>
          </a:p>
        </p:txBody>
      </p:sp>
      <p:sp>
        <p:nvSpPr>
          <p:cNvPr id="24581" name="Rectangle 5">
            <a:extLst>
              <a:ext uri="{FF2B5EF4-FFF2-40B4-BE49-F238E27FC236}">
                <a16:creationId xmlns:a16="http://schemas.microsoft.com/office/drawing/2014/main" id="{652E65E5-9630-428F-8121-063B8D434B1E}"/>
              </a:ext>
            </a:extLst>
          </p:cNvPr>
          <p:cNvSpPr>
            <a:spLocks noGrp="1" noChangeArrowheads="1"/>
          </p:cNvSpPr>
          <p:nvPr>
            <p:ph type="subTitle" idx="1"/>
          </p:nvPr>
        </p:nvSpPr>
        <p:spPr/>
        <p:txBody>
          <a:bodyPr/>
          <a:lstStyle/>
          <a:p>
            <a:pPr eaLnBrk="1" hangingPunct="1">
              <a:defRPr/>
            </a:pP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a:extLst>
              <a:ext uri="{FF2B5EF4-FFF2-40B4-BE49-F238E27FC236}">
                <a16:creationId xmlns:a16="http://schemas.microsoft.com/office/drawing/2014/main" id="{280ED493-BDA6-4DB5-BE92-2D9A026F6A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05B9124-1882-4FC7-8704-89888011D198}" type="slidenum">
              <a:rPr lang="en-US" altLang="en-US" sz="1400" smtClean="0"/>
              <a:pPr>
                <a:spcBef>
                  <a:spcPct val="0"/>
                </a:spcBef>
                <a:buFontTx/>
                <a:buNone/>
              </a:pPr>
              <a:t>15</a:t>
            </a:fld>
            <a:endParaRPr lang="en-US" altLang="en-US" sz="1400"/>
          </a:p>
        </p:txBody>
      </p:sp>
      <p:sp>
        <p:nvSpPr>
          <p:cNvPr id="14338" name="Rectangle 2">
            <a:extLst>
              <a:ext uri="{FF2B5EF4-FFF2-40B4-BE49-F238E27FC236}">
                <a16:creationId xmlns:a16="http://schemas.microsoft.com/office/drawing/2014/main" id="{81622D2C-5BA0-4EED-9666-8171DF2BABC7}"/>
              </a:ext>
            </a:extLst>
          </p:cNvPr>
          <p:cNvSpPr>
            <a:spLocks noGrp="1" noChangeArrowheads="1"/>
          </p:cNvSpPr>
          <p:nvPr>
            <p:ph type="title"/>
          </p:nvPr>
        </p:nvSpPr>
        <p:spPr/>
        <p:txBody>
          <a:bodyPr/>
          <a:lstStyle/>
          <a:p>
            <a:pPr eaLnBrk="1" hangingPunct="1">
              <a:defRPr/>
            </a:pPr>
            <a:r>
              <a:rPr lang="en-US" sz="4000" dirty="0"/>
              <a:t>Word of God demonstrated by the fulfillment of prophesy</a:t>
            </a:r>
          </a:p>
        </p:txBody>
      </p:sp>
      <p:sp>
        <p:nvSpPr>
          <p:cNvPr id="14339" name="Rectangle 3">
            <a:extLst>
              <a:ext uri="{FF2B5EF4-FFF2-40B4-BE49-F238E27FC236}">
                <a16:creationId xmlns:a16="http://schemas.microsoft.com/office/drawing/2014/main" id="{A7014E8A-67FD-4B9E-B654-817283A62709}"/>
              </a:ext>
            </a:extLst>
          </p:cNvPr>
          <p:cNvSpPr>
            <a:spLocks noGrp="1" noChangeArrowheads="1"/>
          </p:cNvSpPr>
          <p:nvPr>
            <p:ph type="body" idx="1"/>
          </p:nvPr>
        </p:nvSpPr>
        <p:spPr>
          <a:xfrm>
            <a:off x="457200" y="1600200"/>
            <a:ext cx="8229600" cy="4876800"/>
          </a:xfrm>
        </p:spPr>
        <p:txBody>
          <a:bodyPr/>
          <a:lstStyle/>
          <a:p>
            <a:pPr algn="ctr" eaLnBrk="1" hangingPunct="1">
              <a:lnSpc>
                <a:spcPct val="80000"/>
              </a:lnSpc>
              <a:buFontTx/>
              <a:buNone/>
              <a:defRPr/>
            </a:pPr>
            <a:r>
              <a:rPr lang="en-US" sz="2400" b="1">
                <a:effectLst/>
              </a:rPr>
              <a:t>Prophecy Fulfillment by Jesus the Messiah</a:t>
            </a:r>
          </a:p>
          <a:p>
            <a:pPr eaLnBrk="1" hangingPunct="1">
              <a:lnSpc>
                <a:spcPct val="80000"/>
              </a:lnSpc>
              <a:defRPr/>
            </a:pPr>
            <a:r>
              <a:rPr lang="en-US" sz="1800">
                <a:effectLst/>
              </a:rPr>
              <a:t>Tribe of Judah: Genesis 49:10 - Luke 3:23, 33</a:t>
            </a:r>
          </a:p>
          <a:p>
            <a:pPr eaLnBrk="1" hangingPunct="1">
              <a:lnSpc>
                <a:spcPct val="80000"/>
              </a:lnSpc>
              <a:defRPr/>
            </a:pPr>
            <a:r>
              <a:rPr lang="en-US" sz="1800">
                <a:effectLst/>
              </a:rPr>
              <a:t>House of David: Jeremiah 23:5 - Luke 3:23, 31</a:t>
            </a:r>
          </a:p>
          <a:p>
            <a:pPr eaLnBrk="1" hangingPunct="1">
              <a:lnSpc>
                <a:spcPct val="80000"/>
              </a:lnSpc>
              <a:defRPr/>
            </a:pPr>
            <a:r>
              <a:rPr lang="en-US" sz="1800">
                <a:effectLst/>
              </a:rPr>
              <a:t>Enter Jerusalem on a donkey: Zechariah 9:9 - Matt. 21:1–8</a:t>
            </a:r>
          </a:p>
          <a:p>
            <a:pPr eaLnBrk="1" hangingPunct="1">
              <a:lnSpc>
                <a:spcPct val="80000"/>
              </a:lnSpc>
              <a:defRPr/>
            </a:pPr>
            <a:r>
              <a:rPr lang="en-US" sz="1800">
                <a:effectLst/>
              </a:rPr>
              <a:t>Born at Bethlehem: Micah 5:2 - Matt 2:1</a:t>
            </a:r>
          </a:p>
          <a:p>
            <a:pPr eaLnBrk="1" hangingPunct="1">
              <a:lnSpc>
                <a:spcPct val="80000"/>
              </a:lnSpc>
              <a:defRPr/>
            </a:pPr>
            <a:r>
              <a:rPr lang="en-US" sz="1800">
                <a:effectLst/>
              </a:rPr>
              <a:t>Introduced by a messenger: Isaiah 40:3 - Matt. 3:1–3</a:t>
            </a:r>
          </a:p>
          <a:p>
            <a:pPr eaLnBrk="1" hangingPunct="1">
              <a:lnSpc>
                <a:spcPct val="80000"/>
              </a:lnSpc>
              <a:defRPr/>
            </a:pPr>
            <a:r>
              <a:rPr lang="en-US" sz="1800">
                <a:effectLst/>
              </a:rPr>
              <a:t>Body pierced in crucifixion: Zechariah 12:10 - John 19:34</a:t>
            </a:r>
          </a:p>
          <a:p>
            <a:pPr eaLnBrk="1" hangingPunct="1">
              <a:lnSpc>
                <a:spcPct val="80000"/>
              </a:lnSpc>
              <a:defRPr/>
            </a:pPr>
            <a:r>
              <a:rPr lang="en-US" sz="1800">
                <a:effectLst/>
              </a:rPr>
              <a:t>Laid to rest with the rich: Isaiah 53:9 - Matt. 27:57–60</a:t>
            </a:r>
          </a:p>
          <a:p>
            <a:pPr eaLnBrk="1" hangingPunct="1">
              <a:lnSpc>
                <a:spcPct val="80000"/>
              </a:lnSpc>
              <a:defRPr/>
            </a:pPr>
            <a:r>
              <a:rPr lang="en-US" sz="1800">
                <a:effectLst/>
              </a:rPr>
              <a:t>Endure wounds and bruises: Isaiah 53:5 - Matt. 27:26</a:t>
            </a:r>
          </a:p>
          <a:p>
            <a:pPr eaLnBrk="1" hangingPunct="1">
              <a:lnSpc>
                <a:spcPct val="80000"/>
              </a:lnSpc>
              <a:defRPr/>
            </a:pPr>
            <a:r>
              <a:rPr lang="en-US" sz="1800">
                <a:effectLst/>
              </a:rPr>
              <a:t>Teaching and healing ministry: </a:t>
            </a:r>
          </a:p>
          <a:p>
            <a:pPr lvl="1" eaLnBrk="1" hangingPunct="1">
              <a:lnSpc>
                <a:spcPct val="80000"/>
              </a:lnSpc>
              <a:defRPr/>
            </a:pPr>
            <a:r>
              <a:rPr lang="en-US" sz="1600">
                <a:effectLst/>
              </a:rPr>
              <a:t>Isaiah 61:1, 2; 32:3–4; 35:5 - Matt. 9:35; Luke 4:17–21</a:t>
            </a:r>
          </a:p>
          <a:p>
            <a:pPr eaLnBrk="1" hangingPunct="1">
              <a:lnSpc>
                <a:spcPct val="80000"/>
              </a:lnSpc>
              <a:defRPr/>
            </a:pPr>
            <a:r>
              <a:rPr lang="en-US" sz="1800">
                <a:effectLst/>
              </a:rPr>
              <a:t>Arrive before the Temple and Jerusalem destroyed: </a:t>
            </a:r>
          </a:p>
          <a:p>
            <a:pPr lvl="1" eaLnBrk="1" hangingPunct="1">
              <a:lnSpc>
                <a:spcPct val="80000"/>
              </a:lnSpc>
              <a:defRPr/>
            </a:pPr>
            <a:r>
              <a:rPr lang="en-US" sz="1600">
                <a:effectLst/>
              </a:rPr>
              <a:t>Daniel 9:26 - Temple, Jerusalem destroyed AD 70</a:t>
            </a:r>
          </a:p>
          <a:p>
            <a:pPr eaLnBrk="1" hangingPunct="1">
              <a:lnSpc>
                <a:spcPct val="80000"/>
              </a:lnSpc>
              <a:defRPr/>
            </a:pPr>
            <a:r>
              <a:rPr lang="en-US" sz="1800">
                <a:effectLst/>
              </a:rPr>
              <a:t>Labeled Lord and God: Jeremiah 23:6, Isaiah 9:6 - John 20:28, Luke 2:11</a:t>
            </a:r>
          </a:p>
          <a:p>
            <a:pPr eaLnBrk="1" hangingPunct="1">
              <a:lnSpc>
                <a:spcPct val="80000"/>
              </a:lnSpc>
              <a:defRPr/>
            </a:pPr>
            <a:r>
              <a:rPr lang="en-US" sz="1800">
                <a:effectLst/>
              </a:rPr>
              <a:t>Killed 483 years after decree to rebuild Jerusalem: </a:t>
            </a:r>
          </a:p>
          <a:p>
            <a:pPr lvl="1" eaLnBrk="1" hangingPunct="1">
              <a:lnSpc>
                <a:spcPct val="80000"/>
              </a:lnSpc>
              <a:defRPr/>
            </a:pPr>
            <a:r>
              <a:rPr lang="en-US" sz="1600">
                <a:effectLst/>
              </a:rPr>
              <a:t>Daniel 9:25–26 - Gospels, history (Christ died about AD 30)</a:t>
            </a:r>
          </a:p>
          <a:p>
            <a:pPr eaLnBrk="1" hangingPunct="1">
              <a:lnSpc>
                <a:spcPct val="80000"/>
              </a:lnSpc>
              <a:defRPr/>
            </a:pPr>
            <a:r>
              <a:rPr lang="en-US" sz="1800">
                <a:effectLst/>
              </a:rPr>
              <a:t>Silent before accusers: Isaiah 53:7 - Matt. 27:12</a:t>
            </a:r>
          </a:p>
          <a:p>
            <a:pPr eaLnBrk="1" hangingPunct="1">
              <a:lnSpc>
                <a:spcPct val="80000"/>
              </a:lnSpc>
              <a:defRPr/>
            </a:pPr>
            <a:endParaRPr lang="en-US"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a:extLst>
              <a:ext uri="{FF2B5EF4-FFF2-40B4-BE49-F238E27FC236}">
                <a16:creationId xmlns:a16="http://schemas.microsoft.com/office/drawing/2014/main" id="{D0C3D7CB-E7D4-4AC1-870A-6B7B0039D9C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5EDDE75-477C-4285-B084-1C6B030428A1}" type="slidenum">
              <a:rPr lang="en-US" altLang="en-US" sz="1400" smtClean="0"/>
              <a:pPr>
                <a:spcBef>
                  <a:spcPct val="0"/>
                </a:spcBef>
                <a:buFontTx/>
                <a:buNone/>
              </a:pPr>
              <a:t>16</a:t>
            </a:fld>
            <a:endParaRPr lang="en-US" altLang="en-US" sz="1400"/>
          </a:p>
        </p:txBody>
      </p:sp>
      <p:sp>
        <p:nvSpPr>
          <p:cNvPr id="27651" name="Rectangle 2">
            <a:extLst>
              <a:ext uri="{FF2B5EF4-FFF2-40B4-BE49-F238E27FC236}">
                <a16:creationId xmlns:a16="http://schemas.microsoft.com/office/drawing/2014/main" id="{0945F052-DF86-4A16-9AE8-56BC74AD7815}"/>
              </a:ext>
            </a:extLst>
          </p:cNvPr>
          <p:cNvSpPr>
            <a:spLocks noGrp="1" noChangeArrowheads="1"/>
          </p:cNvSpPr>
          <p:nvPr>
            <p:ph type="title"/>
          </p:nvPr>
        </p:nvSpPr>
        <p:spPr/>
        <p:txBody>
          <a:bodyPr/>
          <a:lstStyle/>
          <a:p>
            <a:pPr eaLnBrk="1" hangingPunct="1"/>
            <a:r>
              <a:rPr lang="en-US" altLang="en-US" sz="3200">
                <a:effectLst/>
              </a:rPr>
              <a:t>What Is the Probability that Jesus Fulfilled Those Prophecies by Chance?</a:t>
            </a:r>
          </a:p>
        </p:txBody>
      </p:sp>
      <p:sp>
        <p:nvSpPr>
          <p:cNvPr id="15363" name="Rectangle 3">
            <a:extLst>
              <a:ext uri="{FF2B5EF4-FFF2-40B4-BE49-F238E27FC236}">
                <a16:creationId xmlns:a16="http://schemas.microsoft.com/office/drawing/2014/main" id="{36D162C9-CF65-4C59-9308-6A2526AF1E6D}"/>
              </a:ext>
            </a:extLst>
          </p:cNvPr>
          <p:cNvSpPr>
            <a:spLocks noGrp="1" noChangeArrowheads="1"/>
          </p:cNvSpPr>
          <p:nvPr>
            <p:ph type="body" idx="1"/>
          </p:nvPr>
        </p:nvSpPr>
        <p:spPr/>
        <p:txBody>
          <a:bodyPr/>
          <a:lstStyle/>
          <a:p>
            <a:pPr eaLnBrk="1" hangingPunct="1">
              <a:defRPr/>
            </a:pPr>
            <a:r>
              <a:rPr lang="en-US" sz="2800" dirty="0"/>
              <a:t> The odds of one man fulfilling just 7 of these prophesies was computed to be 1 in 10</a:t>
            </a:r>
            <a:r>
              <a:rPr lang="en-US" sz="2800" baseline="30000" dirty="0"/>
              <a:t>38</a:t>
            </a:r>
            <a:r>
              <a:rPr lang="en-US" sz="2800" dirty="0"/>
              <a:t> !</a:t>
            </a:r>
          </a:p>
          <a:p>
            <a:pPr eaLnBrk="1" hangingPunct="1">
              <a:defRPr/>
            </a:pPr>
            <a:r>
              <a:rPr lang="en-US" sz="2800" dirty="0"/>
              <a:t>Fulfilling 48 of them is an unfathomable 1 in 10</a:t>
            </a:r>
            <a:r>
              <a:rPr lang="en-US" sz="2800" baseline="30000" dirty="0"/>
              <a:t>157</a:t>
            </a:r>
            <a:r>
              <a:rPr lang="en-US" sz="2800" dirty="0"/>
              <a:t>!</a:t>
            </a:r>
          </a:p>
          <a:p>
            <a:pPr lvl="1" eaLnBrk="1" hangingPunct="1">
              <a:defRPr/>
            </a:pPr>
            <a:r>
              <a:rPr lang="en-US" sz="2400" dirty="0"/>
              <a:t>There are ‘only’ 10</a:t>
            </a:r>
            <a:r>
              <a:rPr lang="en-US" sz="2400" baseline="30000" dirty="0"/>
              <a:t>80</a:t>
            </a:r>
            <a:r>
              <a:rPr lang="en-US" sz="2400" dirty="0"/>
              <a:t> particles in the whole universe</a:t>
            </a:r>
          </a:p>
          <a:p>
            <a:pPr lvl="1" eaLnBrk="1" hangingPunct="1">
              <a:defRPr/>
            </a:pPr>
            <a:r>
              <a:rPr lang="en-US" sz="2400" dirty="0"/>
              <a:t>Anything higher than 1 in 10</a:t>
            </a:r>
            <a:r>
              <a:rPr lang="en-US" sz="2400" baseline="30000" dirty="0"/>
              <a:t>50</a:t>
            </a:r>
            <a:r>
              <a:rPr lang="en-US" sz="2400" dirty="0"/>
              <a:t> is considered mathematically impossible; i.e. a miracle, or the work of Almighty God</a:t>
            </a:r>
          </a:p>
          <a:p>
            <a:pPr eaLnBrk="1" hangingPunct="1">
              <a:defRPr/>
            </a:pPr>
            <a:endParaRPr lang="en-US" sz="2400" dirty="0"/>
          </a:p>
          <a:p>
            <a:pPr eaLnBrk="1" hangingPunct="1">
              <a:defRPr/>
            </a:pPr>
            <a:r>
              <a:rPr lang="en-US" sz="2400" dirty="0"/>
              <a:t>More complete list of messianic prophesies fulfilled in Jesus can be found at: </a:t>
            </a:r>
            <a:r>
              <a:rPr lang="en-US" sz="1600" dirty="0"/>
              <a:t>http://christiananswers.net/dictionary/messianicprophecies.html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box(in)">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box(in)">
                                      <p:cBhvr>
                                        <p:cTn id="12" dur="500"/>
                                        <p:tgtEl>
                                          <p:spTgt spid="15363">
                                            <p:txEl>
                                              <p:pRg st="1" end="1"/>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box(in)">
                                      <p:cBhvr>
                                        <p:cTn id="15" dur="500"/>
                                        <p:tgtEl>
                                          <p:spTgt spid="15363">
                                            <p:txEl>
                                              <p:pRg st="2" end="2"/>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15363">
                                            <p:txEl>
                                              <p:pRg st="3" end="3"/>
                                            </p:txEl>
                                          </p:spTgt>
                                        </p:tgtEl>
                                        <p:attrNameLst>
                                          <p:attrName>style.visibility</p:attrName>
                                        </p:attrNameLst>
                                      </p:cBhvr>
                                      <p:to>
                                        <p:strVal val="visible"/>
                                      </p:to>
                                    </p:set>
                                    <p:animEffect transition="in" filter="box(in)">
                                      <p:cBhvr>
                                        <p:cTn id="18" dur="500"/>
                                        <p:tgtEl>
                                          <p:spTgt spid="15363">
                                            <p:txEl>
                                              <p:pRg st="3" end="3"/>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5363">
                                            <p:txEl>
                                              <p:pRg st="5" end="5"/>
                                            </p:txEl>
                                          </p:spTgt>
                                        </p:tgtEl>
                                        <p:attrNameLst>
                                          <p:attrName>style.visibility</p:attrName>
                                        </p:attrNameLst>
                                      </p:cBhvr>
                                      <p:to>
                                        <p:strVal val="visible"/>
                                      </p:to>
                                    </p:set>
                                    <p:animEffect transition="in" filter="box(in)">
                                      <p:cBhvr>
                                        <p:cTn id="21"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a:extLst>
              <a:ext uri="{FF2B5EF4-FFF2-40B4-BE49-F238E27FC236}">
                <a16:creationId xmlns:a16="http://schemas.microsoft.com/office/drawing/2014/main" id="{ABE34742-EDE1-4F75-BCE3-178EF45FAFB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FCE8BB8-C9A7-46FC-AE0E-AC93C11CC3C1}" type="slidenum">
              <a:rPr lang="en-US" altLang="en-US" sz="1400" smtClean="0"/>
              <a:pPr>
                <a:spcBef>
                  <a:spcPct val="0"/>
                </a:spcBef>
                <a:buFontTx/>
                <a:buNone/>
              </a:pPr>
              <a:t>17</a:t>
            </a:fld>
            <a:endParaRPr lang="en-US" altLang="en-US" sz="1400"/>
          </a:p>
        </p:txBody>
      </p:sp>
      <p:sp>
        <p:nvSpPr>
          <p:cNvPr id="2" name="Rectangle 2">
            <a:extLst>
              <a:ext uri="{FF2B5EF4-FFF2-40B4-BE49-F238E27FC236}">
                <a16:creationId xmlns:a16="http://schemas.microsoft.com/office/drawing/2014/main" id="{C869F953-0C0E-4DAA-A7FB-56268F0E2554}"/>
              </a:ext>
            </a:extLst>
          </p:cNvPr>
          <p:cNvSpPr>
            <a:spLocks noGrp="1" noChangeArrowheads="1"/>
          </p:cNvSpPr>
          <p:nvPr>
            <p:ph type="title"/>
          </p:nvPr>
        </p:nvSpPr>
        <p:spPr/>
        <p:txBody>
          <a:bodyPr/>
          <a:lstStyle/>
          <a:p>
            <a:pPr eaLnBrk="1" hangingPunct="1">
              <a:defRPr/>
            </a:pPr>
            <a:r>
              <a:rPr lang="en-US"/>
              <a:t>Summary</a:t>
            </a:r>
          </a:p>
        </p:txBody>
      </p:sp>
      <p:sp>
        <p:nvSpPr>
          <p:cNvPr id="20483" name="Rectangle 3">
            <a:extLst>
              <a:ext uri="{FF2B5EF4-FFF2-40B4-BE49-F238E27FC236}">
                <a16:creationId xmlns:a16="http://schemas.microsoft.com/office/drawing/2014/main" id="{C9F8E713-E4E0-4597-8835-7520AB871E49}"/>
              </a:ext>
            </a:extLst>
          </p:cNvPr>
          <p:cNvSpPr>
            <a:spLocks noGrp="1" noChangeArrowheads="1"/>
          </p:cNvSpPr>
          <p:nvPr>
            <p:ph type="body" idx="1"/>
          </p:nvPr>
        </p:nvSpPr>
        <p:spPr/>
        <p:txBody>
          <a:bodyPr/>
          <a:lstStyle/>
          <a:p>
            <a:pPr eaLnBrk="1" hangingPunct="1">
              <a:lnSpc>
                <a:spcPct val="90000"/>
              </a:lnSpc>
              <a:defRPr/>
            </a:pPr>
            <a:r>
              <a:rPr lang="en-US" sz="2400"/>
              <a:t>The Bible is by far the most well documented piece of literature of all writings from it’s time.</a:t>
            </a:r>
          </a:p>
          <a:p>
            <a:pPr lvl="1" eaLnBrk="1" hangingPunct="1">
              <a:lnSpc>
                <a:spcPct val="90000"/>
              </a:lnSpc>
              <a:defRPr/>
            </a:pPr>
            <a:r>
              <a:rPr lang="en-US" sz="2000"/>
              <a:t>Written in first generation of Jesus’ resurrection</a:t>
            </a:r>
          </a:p>
          <a:p>
            <a:pPr lvl="1" eaLnBrk="1" hangingPunct="1">
              <a:lnSpc>
                <a:spcPct val="90000"/>
              </a:lnSpc>
              <a:defRPr/>
            </a:pPr>
            <a:r>
              <a:rPr lang="en-US" sz="2000"/>
              <a:t>Oldest copies from within 100 years of writing</a:t>
            </a:r>
          </a:p>
          <a:p>
            <a:pPr lvl="1" eaLnBrk="1" hangingPunct="1">
              <a:lnSpc>
                <a:spcPct val="90000"/>
              </a:lnSpc>
              <a:defRPr/>
            </a:pPr>
            <a:r>
              <a:rPr lang="en-US" sz="2000"/>
              <a:t>Many more manuscripts than any other writing of the era</a:t>
            </a:r>
          </a:p>
          <a:p>
            <a:pPr lvl="1" eaLnBrk="1" hangingPunct="1">
              <a:lnSpc>
                <a:spcPct val="90000"/>
              </a:lnSpc>
              <a:defRPr/>
            </a:pPr>
            <a:r>
              <a:rPr lang="en-US" sz="2000"/>
              <a:t>Manuscripts 99.5% pure, no doctrines affected by variants</a:t>
            </a:r>
          </a:p>
          <a:p>
            <a:pPr eaLnBrk="1" hangingPunct="1">
              <a:lnSpc>
                <a:spcPct val="90000"/>
              </a:lnSpc>
              <a:defRPr/>
            </a:pPr>
            <a:r>
              <a:rPr lang="en-US" sz="2400"/>
              <a:t>Shown as God’s word in the fulfilled messianic prophesies alone</a:t>
            </a:r>
          </a:p>
          <a:p>
            <a:pPr eaLnBrk="1" hangingPunct="1">
              <a:lnSpc>
                <a:spcPct val="90000"/>
              </a:lnSpc>
              <a:defRPr/>
            </a:pPr>
            <a:r>
              <a:rPr lang="en-US" sz="2400"/>
              <a:t>66 books written by several dozen authors over about a 2000 year time span telling one consistent message of God’s redemption story for man.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DB9F1-77F7-4B00-8CFC-7B8FE4B75F56}"/>
              </a:ext>
            </a:extLst>
          </p:cNvPr>
          <p:cNvSpPr>
            <a:spLocks noGrp="1"/>
          </p:cNvSpPr>
          <p:nvPr>
            <p:ph type="title"/>
          </p:nvPr>
        </p:nvSpPr>
        <p:spPr/>
        <p:txBody>
          <a:bodyPr/>
          <a:lstStyle/>
          <a:p>
            <a:r>
              <a:rPr lang="en-US" dirty="0"/>
              <a:t>Unlocking the Mysteries of Genesis</a:t>
            </a:r>
          </a:p>
        </p:txBody>
      </p:sp>
      <p:sp>
        <p:nvSpPr>
          <p:cNvPr id="3" name="Content Placeholder 2">
            <a:extLst>
              <a:ext uri="{FF2B5EF4-FFF2-40B4-BE49-F238E27FC236}">
                <a16:creationId xmlns:a16="http://schemas.microsoft.com/office/drawing/2014/main" id="{8D9A1E2E-1C57-44FE-BDEB-CBE9B44E82C8}"/>
              </a:ext>
            </a:extLst>
          </p:cNvPr>
          <p:cNvSpPr>
            <a:spLocks noGrp="1"/>
          </p:cNvSpPr>
          <p:nvPr>
            <p:ph idx="1"/>
          </p:nvPr>
        </p:nvSpPr>
        <p:spPr/>
        <p:txBody>
          <a:bodyPr/>
          <a:lstStyle/>
          <a:p>
            <a:r>
              <a:rPr lang="en-US" dirty="0"/>
              <a:t>Topics to be covered from a Biblical perspective</a:t>
            </a:r>
          </a:p>
          <a:p>
            <a:pPr lvl="1"/>
            <a:r>
              <a:rPr lang="en-US" dirty="0"/>
              <a:t>Biology</a:t>
            </a:r>
          </a:p>
          <a:p>
            <a:pPr lvl="1"/>
            <a:r>
              <a:rPr lang="en-US" dirty="0"/>
              <a:t>Geology</a:t>
            </a:r>
          </a:p>
          <a:p>
            <a:pPr lvl="1"/>
            <a:r>
              <a:rPr lang="en-US" dirty="0"/>
              <a:t>Paleontology (dinosaurs)</a:t>
            </a:r>
          </a:p>
          <a:p>
            <a:pPr lvl="1"/>
            <a:r>
              <a:rPr lang="en-US" dirty="0"/>
              <a:t>Astronomy</a:t>
            </a:r>
          </a:p>
          <a:p>
            <a:pPr lvl="1"/>
            <a:r>
              <a:rPr lang="en-US" dirty="0"/>
              <a:t>Archaeology</a:t>
            </a:r>
          </a:p>
          <a:p>
            <a:pPr lvl="1"/>
            <a:r>
              <a:rPr lang="en-US" dirty="0"/>
              <a:t>Origins</a:t>
            </a:r>
          </a:p>
        </p:txBody>
      </p:sp>
      <p:sp>
        <p:nvSpPr>
          <p:cNvPr id="4" name="Slide Number Placeholder 3">
            <a:extLst>
              <a:ext uri="{FF2B5EF4-FFF2-40B4-BE49-F238E27FC236}">
                <a16:creationId xmlns:a16="http://schemas.microsoft.com/office/drawing/2014/main" id="{D5F883A2-6A91-43DE-91CA-C089D7A1607E}"/>
              </a:ext>
            </a:extLst>
          </p:cNvPr>
          <p:cNvSpPr>
            <a:spLocks noGrp="1"/>
          </p:cNvSpPr>
          <p:nvPr>
            <p:ph type="sldNum" sz="quarter" idx="12"/>
          </p:nvPr>
        </p:nvSpPr>
        <p:spPr/>
        <p:txBody>
          <a:bodyPr/>
          <a:lstStyle/>
          <a:p>
            <a:pPr>
              <a:defRPr/>
            </a:pPr>
            <a:fld id="{F8D14624-FB2B-42B4-839D-60632F73D7BB}" type="slidenum">
              <a:rPr lang="en-US" altLang="en-US" smtClean="0"/>
              <a:pPr>
                <a:defRPr/>
              </a:pPr>
              <a:t>18</a:t>
            </a:fld>
            <a:endParaRPr lang="en-US" altLang="en-US"/>
          </a:p>
        </p:txBody>
      </p:sp>
    </p:spTree>
    <p:extLst>
      <p:ext uri="{BB962C8B-B14F-4D97-AF65-F5344CB8AC3E}">
        <p14:creationId xmlns:p14="http://schemas.microsoft.com/office/powerpoint/2010/main" val="4169097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EF50A-A97D-4910-931A-2542242F9E00}"/>
              </a:ext>
            </a:extLst>
          </p:cNvPr>
          <p:cNvSpPr>
            <a:spLocks noGrp="1"/>
          </p:cNvSpPr>
          <p:nvPr>
            <p:ph type="title"/>
          </p:nvPr>
        </p:nvSpPr>
        <p:spPr/>
        <p:txBody>
          <a:bodyPr/>
          <a:lstStyle/>
          <a:p>
            <a:r>
              <a:rPr lang="en-US" dirty="0"/>
              <a:t>Unlocking the Mysteries of Genesis: Part 1</a:t>
            </a:r>
          </a:p>
        </p:txBody>
      </p:sp>
      <p:sp>
        <p:nvSpPr>
          <p:cNvPr id="3" name="Content Placeholder 2">
            <a:extLst>
              <a:ext uri="{FF2B5EF4-FFF2-40B4-BE49-F238E27FC236}">
                <a16:creationId xmlns:a16="http://schemas.microsoft.com/office/drawing/2014/main" id="{C59CF08D-B020-44E5-A191-C68AE82BDFB4}"/>
              </a:ext>
            </a:extLst>
          </p:cNvPr>
          <p:cNvSpPr>
            <a:spLocks noGrp="1"/>
          </p:cNvSpPr>
          <p:nvPr>
            <p:ph idx="1"/>
          </p:nvPr>
        </p:nvSpPr>
        <p:spPr/>
        <p:txBody>
          <a:bodyPr/>
          <a:lstStyle/>
          <a:p>
            <a:r>
              <a:rPr lang="en-US" dirty="0"/>
              <a:t>Design or Random Chance?</a:t>
            </a:r>
          </a:p>
          <a:p>
            <a:pPr lvl="1"/>
            <a:r>
              <a:rPr lang="en-US" dirty="0"/>
              <a:t>All life cries out “Fearfully and Wonderfully Made!” </a:t>
            </a:r>
            <a:r>
              <a:rPr lang="en-US" sz="2000" dirty="0"/>
              <a:t>(Ps. 139:14)</a:t>
            </a:r>
          </a:p>
          <a:p>
            <a:pPr lvl="2"/>
            <a:r>
              <a:rPr lang="en-US" dirty="0"/>
              <a:t>Elephant’s trunk</a:t>
            </a:r>
          </a:p>
          <a:p>
            <a:pPr lvl="2"/>
            <a:r>
              <a:rPr lang="en-US" dirty="0"/>
              <a:t>Mimic octopus: mimics at least 15 other creatures</a:t>
            </a:r>
          </a:p>
          <a:p>
            <a:pPr lvl="2"/>
            <a:r>
              <a:rPr lang="en-US" dirty="0"/>
              <a:t>Beauty everywhere (only limited cases can be accounted for by ‘attracting a mate’)</a:t>
            </a:r>
          </a:p>
          <a:p>
            <a:pPr lvl="1"/>
            <a:r>
              <a:rPr lang="en-US" dirty="0"/>
              <a:t>Adaptation has severe limits</a:t>
            </a:r>
          </a:p>
          <a:p>
            <a:pPr lvl="1"/>
            <a:r>
              <a:rPr lang="en-US" dirty="0"/>
              <a:t>Evolution cannot explain origin of male and female</a:t>
            </a:r>
          </a:p>
          <a:p>
            <a:pPr lvl="1"/>
            <a:r>
              <a:rPr lang="en-US" dirty="0"/>
              <a:t>Not one undisputed transitional form</a:t>
            </a:r>
          </a:p>
          <a:p>
            <a:pPr lvl="1"/>
            <a:endParaRPr lang="en-US" dirty="0"/>
          </a:p>
        </p:txBody>
      </p:sp>
      <p:sp>
        <p:nvSpPr>
          <p:cNvPr id="4" name="Slide Number Placeholder 3">
            <a:extLst>
              <a:ext uri="{FF2B5EF4-FFF2-40B4-BE49-F238E27FC236}">
                <a16:creationId xmlns:a16="http://schemas.microsoft.com/office/drawing/2014/main" id="{EA465F41-D999-4EC4-8824-27278615E0BA}"/>
              </a:ext>
            </a:extLst>
          </p:cNvPr>
          <p:cNvSpPr>
            <a:spLocks noGrp="1"/>
          </p:cNvSpPr>
          <p:nvPr>
            <p:ph type="sldNum" sz="quarter" idx="12"/>
          </p:nvPr>
        </p:nvSpPr>
        <p:spPr/>
        <p:txBody>
          <a:bodyPr/>
          <a:lstStyle/>
          <a:p>
            <a:pPr>
              <a:defRPr/>
            </a:pPr>
            <a:fld id="{F8D14624-FB2B-42B4-839D-60632F73D7BB}" type="slidenum">
              <a:rPr lang="en-US" altLang="en-US" smtClean="0"/>
              <a:pPr>
                <a:defRPr/>
              </a:pPr>
              <a:t>19</a:t>
            </a:fld>
            <a:endParaRPr lang="en-US" altLang="en-US"/>
          </a:p>
        </p:txBody>
      </p:sp>
    </p:spTree>
    <p:extLst>
      <p:ext uri="{BB962C8B-B14F-4D97-AF65-F5344CB8AC3E}">
        <p14:creationId xmlns:p14="http://schemas.microsoft.com/office/powerpoint/2010/main" val="1105362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5">
            <a:extLst>
              <a:ext uri="{FF2B5EF4-FFF2-40B4-BE49-F238E27FC236}">
                <a16:creationId xmlns:a16="http://schemas.microsoft.com/office/drawing/2014/main" id="{DF683E86-8D20-4D49-9BFB-1B662F002ED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8A94E18-1A15-465B-97F2-407978EBC34F}" type="slidenum">
              <a:rPr lang="en-US" altLang="en-US" sz="1400" smtClean="0"/>
              <a:pPr>
                <a:spcBef>
                  <a:spcPct val="0"/>
                </a:spcBef>
                <a:buFontTx/>
                <a:buNone/>
              </a:pPr>
              <a:t>2</a:t>
            </a:fld>
            <a:endParaRPr lang="en-US" altLang="en-US" sz="1400"/>
          </a:p>
        </p:txBody>
      </p:sp>
      <p:sp>
        <p:nvSpPr>
          <p:cNvPr id="2" name="Rectangle 2">
            <a:extLst>
              <a:ext uri="{FF2B5EF4-FFF2-40B4-BE49-F238E27FC236}">
                <a16:creationId xmlns:a16="http://schemas.microsoft.com/office/drawing/2014/main" id="{22A86B4D-76B2-4A8D-9254-74B0F8A5FE29}"/>
              </a:ext>
            </a:extLst>
          </p:cNvPr>
          <p:cNvSpPr>
            <a:spLocks noGrp="1" noChangeArrowheads="1"/>
          </p:cNvSpPr>
          <p:nvPr>
            <p:ph type="title"/>
          </p:nvPr>
        </p:nvSpPr>
        <p:spPr/>
        <p:txBody>
          <a:bodyPr/>
          <a:lstStyle/>
          <a:p>
            <a:pPr eaLnBrk="1" hangingPunct="1">
              <a:defRPr/>
            </a:pPr>
            <a:r>
              <a:rPr lang="en-US" sz="4000" dirty="0"/>
              <a:t>Does the Bible claim to be the Word of God?</a:t>
            </a:r>
          </a:p>
        </p:txBody>
      </p:sp>
      <p:sp>
        <p:nvSpPr>
          <p:cNvPr id="5123" name="Rectangle 3">
            <a:extLst>
              <a:ext uri="{FF2B5EF4-FFF2-40B4-BE49-F238E27FC236}">
                <a16:creationId xmlns:a16="http://schemas.microsoft.com/office/drawing/2014/main" id="{A8E14EFA-6706-4DD4-93C8-3F0F50139AFD}"/>
              </a:ext>
            </a:extLst>
          </p:cNvPr>
          <p:cNvSpPr>
            <a:spLocks noGrp="1" noChangeArrowheads="1"/>
          </p:cNvSpPr>
          <p:nvPr>
            <p:ph type="body" idx="1"/>
          </p:nvPr>
        </p:nvSpPr>
        <p:spPr>
          <a:xfrm>
            <a:off x="228600" y="1570038"/>
            <a:ext cx="8686800" cy="4754562"/>
          </a:xfrm>
        </p:spPr>
        <p:txBody>
          <a:bodyPr/>
          <a:lstStyle/>
          <a:p>
            <a:pPr eaLnBrk="1" hangingPunct="1">
              <a:lnSpc>
                <a:spcPct val="80000"/>
              </a:lnSpc>
              <a:defRPr/>
            </a:pPr>
            <a:r>
              <a:rPr lang="en-US" sz="2000" b="1" u="sng" dirty="0">
                <a:solidFill>
                  <a:srgbClr val="008080"/>
                </a:solidFill>
              </a:rPr>
              <a:t>2 Timothy 3:16</a:t>
            </a:r>
            <a:br>
              <a:rPr lang="en-US" sz="2000" dirty="0"/>
            </a:br>
            <a:r>
              <a:rPr lang="en-US" sz="2000" dirty="0"/>
              <a:t>All </a:t>
            </a:r>
            <a:r>
              <a:rPr lang="en-US" sz="2000" b="1" dirty="0"/>
              <a:t>scripture is given by inspiration of God</a:t>
            </a:r>
            <a:r>
              <a:rPr lang="en-US" sz="2000" dirty="0"/>
              <a:t>, and is profitable for doctrine, for reproof, for correction, for instruction in righteousness,</a:t>
            </a:r>
          </a:p>
          <a:p>
            <a:pPr eaLnBrk="1" hangingPunct="1">
              <a:lnSpc>
                <a:spcPct val="80000"/>
              </a:lnSpc>
              <a:defRPr/>
            </a:pPr>
            <a:r>
              <a:rPr lang="en-US" sz="2000" b="1" u="sng" dirty="0">
                <a:solidFill>
                  <a:srgbClr val="008080"/>
                </a:solidFill>
              </a:rPr>
              <a:t>2 Pet 1:21</a:t>
            </a:r>
            <a:br>
              <a:rPr lang="en-US" sz="2000" b="1" dirty="0">
                <a:solidFill>
                  <a:srgbClr val="008080"/>
                </a:solidFill>
              </a:rPr>
            </a:br>
            <a:r>
              <a:rPr lang="en-US" sz="2000" dirty="0"/>
              <a:t>For prophecy never had its origin in the will of man, </a:t>
            </a:r>
            <a:r>
              <a:rPr lang="en-US" sz="2000" b="1" dirty="0"/>
              <a:t>but men spoke from God</a:t>
            </a:r>
            <a:r>
              <a:rPr lang="en-US" sz="2000" dirty="0"/>
              <a:t> as they were carried along </a:t>
            </a:r>
            <a:r>
              <a:rPr lang="en-US" sz="2000" b="1" dirty="0"/>
              <a:t>by the Holy Spirit</a:t>
            </a:r>
            <a:r>
              <a:rPr lang="en-US" sz="2000" dirty="0"/>
              <a:t>. </a:t>
            </a:r>
          </a:p>
          <a:p>
            <a:pPr eaLnBrk="1" hangingPunct="1">
              <a:lnSpc>
                <a:spcPct val="80000"/>
              </a:lnSpc>
              <a:defRPr/>
            </a:pPr>
            <a:r>
              <a:rPr lang="en-US" sz="2000" b="1" dirty="0">
                <a:hlinkClick r:id="rId3"/>
              </a:rPr>
              <a:t>Numbers 23:19</a:t>
            </a:r>
            <a:br>
              <a:rPr lang="en-US" sz="2000" dirty="0"/>
            </a:br>
            <a:r>
              <a:rPr lang="en-US" sz="2000" b="1" dirty="0"/>
              <a:t>God is not a man, that he should lie</a:t>
            </a:r>
            <a:r>
              <a:rPr lang="en-US" sz="2000" dirty="0"/>
              <a:t>, nor a son of man, that he should change his mind. Does he speak and then not act? Does he promise and not fulfill?</a:t>
            </a:r>
          </a:p>
          <a:p>
            <a:pPr eaLnBrk="1" hangingPunct="1">
              <a:lnSpc>
                <a:spcPct val="80000"/>
              </a:lnSpc>
              <a:defRPr/>
            </a:pPr>
            <a:r>
              <a:rPr lang="en-US" sz="2000" b="1" dirty="0">
                <a:hlinkClick r:id="rId4"/>
              </a:rPr>
              <a:t>Proverbs 30:5-6</a:t>
            </a:r>
            <a:r>
              <a:rPr lang="en-US" sz="2000" dirty="0"/>
              <a:t> </a:t>
            </a:r>
            <a:br>
              <a:rPr lang="en-US" sz="2000" dirty="0"/>
            </a:br>
            <a:r>
              <a:rPr lang="en-US" sz="2000" dirty="0"/>
              <a:t>"</a:t>
            </a:r>
            <a:r>
              <a:rPr lang="en-US" sz="2000" b="1" dirty="0"/>
              <a:t>Every word of God is flawless</a:t>
            </a:r>
            <a:r>
              <a:rPr lang="en-US" sz="2000" dirty="0"/>
              <a:t>; he is a shield to those who take refuge in him.  Do not add to his words, or he will rebuke you and prove you a liar. </a:t>
            </a:r>
          </a:p>
          <a:p>
            <a:pPr eaLnBrk="1" hangingPunct="1">
              <a:lnSpc>
                <a:spcPct val="80000"/>
              </a:lnSpc>
              <a:defRPr/>
            </a:pPr>
            <a:r>
              <a:rPr lang="en-US" sz="2000" b="1" u="sng" dirty="0">
                <a:solidFill>
                  <a:schemeClr val="accent1">
                    <a:lumMod val="50000"/>
                  </a:schemeClr>
                </a:solidFill>
              </a:rPr>
              <a:t>Psalm 19: 7</a:t>
            </a:r>
            <a:br>
              <a:rPr lang="en-US" sz="2000" b="1" u="sng" dirty="0">
                <a:solidFill>
                  <a:schemeClr val="accent1">
                    <a:lumMod val="50000"/>
                  </a:schemeClr>
                </a:solidFill>
              </a:rPr>
            </a:br>
            <a:r>
              <a:rPr lang="en-US" sz="2000" dirty="0"/>
              <a:t>The law (Torah) of the Lord is </a:t>
            </a:r>
            <a:r>
              <a:rPr lang="en-US" sz="2000" b="1" dirty="0"/>
              <a:t>perfect</a:t>
            </a:r>
            <a:r>
              <a:rPr lang="en-US" sz="2000" dirty="0"/>
              <a:t>, converting the soul</a:t>
            </a:r>
          </a:p>
          <a:p>
            <a:pPr eaLnBrk="1" hangingPunct="1">
              <a:lnSpc>
                <a:spcPct val="80000"/>
              </a:lnSpc>
              <a:defRPr/>
            </a:pPr>
            <a:endParaRPr lang="en-US" sz="2000" dirty="0"/>
          </a:p>
        </p:txBody>
      </p:sp>
      <p:sp>
        <p:nvSpPr>
          <p:cNvPr id="5125" name="Text Box 4">
            <a:extLst>
              <a:ext uri="{FF2B5EF4-FFF2-40B4-BE49-F238E27FC236}">
                <a16:creationId xmlns:a16="http://schemas.microsoft.com/office/drawing/2014/main" id="{3931237B-8873-466F-85E7-8D6FAA2A9D4F}"/>
              </a:ext>
            </a:extLst>
          </p:cNvPr>
          <p:cNvSpPr txBox="1">
            <a:spLocks noChangeArrowheads="1"/>
          </p:cNvSpPr>
          <p:nvPr/>
        </p:nvSpPr>
        <p:spPr bwMode="auto">
          <a:xfrm>
            <a:off x="4114800" y="6400800"/>
            <a:ext cx="4743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i="1"/>
              <a:t>Bible verses will be either NIV or KJV unless noted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A1D3B-7847-4CD8-9B8B-87E3688039D1}"/>
              </a:ext>
            </a:extLst>
          </p:cNvPr>
          <p:cNvSpPr>
            <a:spLocks noGrp="1"/>
          </p:cNvSpPr>
          <p:nvPr>
            <p:ph type="title"/>
          </p:nvPr>
        </p:nvSpPr>
        <p:spPr/>
        <p:txBody>
          <a:bodyPr/>
          <a:lstStyle/>
          <a:p>
            <a:r>
              <a:rPr lang="en-US" dirty="0"/>
              <a:t>Occam’s Razor</a:t>
            </a:r>
          </a:p>
        </p:txBody>
      </p:sp>
      <p:sp>
        <p:nvSpPr>
          <p:cNvPr id="3" name="Content Placeholder 2">
            <a:extLst>
              <a:ext uri="{FF2B5EF4-FFF2-40B4-BE49-F238E27FC236}">
                <a16:creationId xmlns:a16="http://schemas.microsoft.com/office/drawing/2014/main" id="{51FEDA22-9C0B-41CA-BA1C-344C762E7060}"/>
              </a:ext>
            </a:extLst>
          </p:cNvPr>
          <p:cNvSpPr>
            <a:spLocks noGrp="1"/>
          </p:cNvSpPr>
          <p:nvPr>
            <p:ph idx="1"/>
          </p:nvPr>
        </p:nvSpPr>
        <p:spPr/>
        <p:txBody>
          <a:bodyPr/>
          <a:lstStyle/>
          <a:p>
            <a:r>
              <a:rPr lang="en-US"/>
              <a:t>“</a:t>
            </a:r>
            <a:r>
              <a:rPr lang="en-US" dirty="0"/>
              <a:t>The explanation requiring the fewest assumptions is most likely to be correct”</a:t>
            </a:r>
          </a:p>
          <a:p>
            <a:r>
              <a:rPr lang="en-US" dirty="0"/>
              <a:t>Example: heliocentric versus geocentric</a:t>
            </a:r>
          </a:p>
        </p:txBody>
      </p:sp>
      <p:sp>
        <p:nvSpPr>
          <p:cNvPr id="4" name="Slide Number Placeholder 3">
            <a:extLst>
              <a:ext uri="{FF2B5EF4-FFF2-40B4-BE49-F238E27FC236}">
                <a16:creationId xmlns:a16="http://schemas.microsoft.com/office/drawing/2014/main" id="{36934317-015C-4961-81B9-4FDE03B3C72A}"/>
              </a:ext>
            </a:extLst>
          </p:cNvPr>
          <p:cNvSpPr>
            <a:spLocks noGrp="1"/>
          </p:cNvSpPr>
          <p:nvPr>
            <p:ph type="sldNum" sz="quarter" idx="12"/>
          </p:nvPr>
        </p:nvSpPr>
        <p:spPr/>
        <p:txBody>
          <a:bodyPr/>
          <a:lstStyle/>
          <a:p>
            <a:pPr>
              <a:defRPr/>
            </a:pPr>
            <a:fld id="{F8D14624-FB2B-42B4-839D-60632F73D7BB}" type="slidenum">
              <a:rPr lang="en-US" altLang="en-US" smtClean="0"/>
              <a:pPr>
                <a:defRPr/>
              </a:pPr>
              <a:t>20</a:t>
            </a:fld>
            <a:endParaRPr lang="en-US" altLang="en-US"/>
          </a:p>
        </p:txBody>
      </p:sp>
      <p:sp>
        <p:nvSpPr>
          <p:cNvPr id="5" name="TextBox 4">
            <a:extLst>
              <a:ext uri="{FF2B5EF4-FFF2-40B4-BE49-F238E27FC236}">
                <a16:creationId xmlns:a16="http://schemas.microsoft.com/office/drawing/2014/main" id="{FE5D0AF4-2C65-4114-BA02-D73B54798CC5}"/>
              </a:ext>
            </a:extLst>
          </p:cNvPr>
          <p:cNvSpPr txBox="1"/>
          <p:nvPr/>
        </p:nvSpPr>
        <p:spPr>
          <a:xfrm>
            <a:off x="1905000" y="6321701"/>
            <a:ext cx="3698448" cy="369332"/>
          </a:xfrm>
          <a:prstGeom prst="rect">
            <a:avLst/>
          </a:prstGeom>
          <a:noFill/>
        </p:spPr>
        <p:txBody>
          <a:bodyPr wrap="none" rtlCol="0">
            <a:spAutoFit/>
          </a:bodyPr>
          <a:lstStyle/>
          <a:p>
            <a:r>
              <a:rPr lang="en-US" dirty="0"/>
              <a:t>https://creation.com/galileo-church</a:t>
            </a:r>
          </a:p>
        </p:txBody>
      </p:sp>
      <p:pic>
        <p:nvPicPr>
          <p:cNvPr id="7" name="Picture 6">
            <a:extLst>
              <a:ext uri="{FF2B5EF4-FFF2-40B4-BE49-F238E27FC236}">
                <a16:creationId xmlns:a16="http://schemas.microsoft.com/office/drawing/2014/main" id="{0E9BE7EB-7278-41D0-A721-1803294909C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99450" y="3267172"/>
            <a:ext cx="3839750" cy="2709766"/>
          </a:xfrm>
          <a:prstGeom prst="rect">
            <a:avLst/>
          </a:prstGeom>
        </p:spPr>
      </p:pic>
      <p:pic>
        <p:nvPicPr>
          <p:cNvPr id="9" name="Picture 8">
            <a:extLst>
              <a:ext uri="{FF2B5EF4-FFF2-40B4-BE49-F238E27FC236}">
                <a16:creationId xmlns:a16="http://schemas.microsoft.com/office/drawing/2014/main" id="{5DF0D4EA-CE27-462B-AA29-B9916225527F}"/>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04800" y="3429000"/>
            <a:ext cx="4607700" cy="2298365"/>
          </a:xfrm>
          <a:prstGeom prst="rect">
            <a:avLst/>
          </a:prstGeom>
        </p:spPr>
      </p:pic>
      <p:sp>
        <p:nvSpPr>
          <p:cNvPr id="10" name="TextBox 9">
            <a:extLst>
              <a:ext uri="{FF2B5EF4-FFF2-40B4-BE49-F238E27FC236}">
                <a16:creationId xmlns:a16="http://schemas.microsoft.com/office/drawing/2014/main" id="{B9339897-23B0-40D9-8CBF-7B35EB98BEAB}"/>
              </a:ext>
            </a:extLst>
          </p:cNvPr>
          <p:cNvSpPr txBox="1"/>
          <p:nvPr/>
        </p:nvSpPr>
        <p:spPr>
          <a:xfrm>
            <a:off x="5896604" y="5941497"/>
            <a:ext cx="2309287" cy="369332"/>
          </a:xfrm>
          <a:prstGeom prst="rect">
            <a:avLst/>
          </a:prstGeom>
          <a:noFill/>
        </p:spPr>
        <p:txBody>
          <a:bodyPr wrap="none" rtlCol="0">
            <a:spAutoFit/>
          </a:bodyPr>
          <a:lstStyle/>
          <a:p>
            <a:r>
              <a:rPr lang="en-US" dirty="0"/>
              <a:t>Ptolemy’s geocentric</a:t>
            </a:r>
          </a:p>
        </p:txBody>
      </p:sp>
      <p:sp>
        <p:nvSpPr>
          <p:cNvPr id="11" name="TextBox 10">
            <a:extLst>
              <a:ext uri="{FF2B5EF4-FFF2-40B4-BE49-F238E27FC236}">
                <a16:creationId xmlns:a16="http://schemas.microsoft.com/office/drawing/2014/main" id="{5170A5DF-8909-49A0-95B9-BF06800D3863}"/>
              </a:ext>
            </a:extLst>
          </p:cNvPr>
          <p:cNvSpPr txBox="1"/>
          <p:nvPr/>
        </p:nvSpPr>
        <p:spPr>
          <a:xfrm>
            <a:off x="1214762" y="5712284"/>
            <a:ext cx="2625462" cy="369332"/>
          </a:xfrm>
          <a:prstGeom prst="rect">
            <a:avLst/>
          </a:prstGeom>
          <a:noFill/>
        </p:spPr>
        <p:txBody>
          <a:bodyPr wrap="none" rtlCol="0">
            <a:spAutoFit/>
          </a:bodyPr>
          <a:lstStyle/>
          <a:p>
            <a:r>
              <a:rPr lang="en-US" dirty="0"/>
              <a:t>Copernicus’ heliocentric</a:t>
            </a:r>
          </a:p>
        </p:txBody>
      </p:sp>
    </p:spTree>
    <p:extLst>
      <p:ext uri="{BB962C8B-B14F-4D97-AF65-F5344CB8AC3E}">
        <p14:creationId xmlns:p14="http://schemas.microsoft.com/office/powerpoint/2010/main" val="3623479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64A33-3B75-4DA0-A29F-5787E3164844}"/>
              </a:ext>
            </a:extLst>
          </p:cNvPr>
          <p:cNvSpPr>
            <a:spLocks noGrp="1"/>
          </p:cNvSpPr>
          <p:nvPr>
            <p:ph type="title"/>
          </p:nvPr>
        </p:nvSpPr>
        <p:spPr/>
        <p:txBody>
          <a:bodyPr/>
          <a:lstStyle/>
          <a:p>
            <a:r>
              <a:rPr lang="en-US" dirty="0"/>
              <a:t>Scripture in Session1</a:t>
            </a:r>
          </a:p>
        </p:txBody>
      </p:sp>
      <p:sp>
        <p:nvSpPr>
          <p:cNvPr id="3" name="Content Placeholder 2">
            <a:extLst>
              <a:ext uri="{FF2B5EF4-FFF2-40B4-BE49-F238E27FC236}">
                <a16:creationId xmlns:a16="http://schemas.microsoft.com/office/drawing/2014/main" id="{5DDD022F-E94B-45B2-A0D1-65E212B83ACB}"/>
              </a:ext>
            </a:extLst>
          </p:cNvPr>
          <p:cNvSpPr>
            <a:spLocks noGrp="1"/>
          </p:cNvSpPr>
          <p:nvPr>
            <p:ph idx="1"/>
          </p:nvPr>
        </p:nvSpPr>
        <p:spPr>
          <a:xfrm>
            <a:off x="457200" y="1417638"/>
            <a:ext cx="8229600" cy="4251325"/>
          </a:xfrm>
        </p:spPr>
        <p:txBody>
          <a:bodyPr/>
          <a:lstStyle/>
          <a:p>
            <a:r>
              <a:rPr lang="en-US" sz="2800" dirty="0"/>
              <a:t>Romans 1:20  For since the creation of the world God’s invisible qualities—his eternal power and divine nature—have been clearly seen, being understood from what has been made, so that people are without excuse.</a:t>
            </a:r>
          </a:p>
          <a:p>
            <a:r>
              <a:rPr lang="en-US" sz="2800" dirty="0"/>
              <a:t>Genesis 1</a:t>
            </a:r>
          </a:p>
          <a:p>
            <a:r>
              <a:rPr lang="en-US" sz="2800" dirty="0"/>
              <a:t>Isaiah 14:24  The Lord Almighty has sworn, “Surely, as I have planned, so it will be,  and as I have purposed, so it will happen.</a:t>
            </a:r>
          </a:p>
          <a:p>
            <a:endParaRPr lang="en-US" sz="2800" dirty="0"/>
          </a:p>
        </p:txBody>
      </p:sp>
      <p:sp>
        <p:nvSpPr>
          <p:cNvPr id="4" name="Slide Number Placeholder 3">
            <a:extLst>
              <a:ext uri="{FF2B5EF4-FFF2-40B4-BE49-F238E27FC236}">
                <a16:creationId xmlns:a16="http://schemas.microsoft.com/office/drawing/2014/main" id="{6B113F87-2B15-4BD4-8716-5822A20FDFE8}"/>
              </a:ext>
            </a:extLst>
          </p:cNvPr>
          <p:cNvSpPr>
            <a:spLocks noGrp="1"/>
          </p:cNvSpPr>
          <p:nvPr>
            <p:ph type="sldNum" sz="quarter" idx="12"/>
          </p:nvPr>
        </p:nvSpPr>
        <p:spPr/>
        <p:txBody>
          <a:bodyPr/>
          <a:lstStyle/>
          <a:p>
            <a:pPr>
              <a:defRPr/>
            </a:pPr>
            <a:fld id="{F8D14624-FB2B-42B4-839D-60632F73D7BB}" type="slidenum">
              <a:rPr lang="en-US" altLang="en-US" smtClean="0"/>
              <a:pPr>
                <a:defRPr/>
              </a:pPr>
              <a:t>21</a:t>
            </a:fld>
            <a:endParaRPr lang="en-US" altLang="en-US"/>
          </a:p>
        </p:txBody>
      </p:sp>
    </p:spTree>
    <p:extLst>
      <p:ext uri="{BB962C8B-B14F-4D97-AF65-F5344CB8AC3E}">
        <p14:creationId xmlns:p14="http://schemas.microsoft.com/office/powerpoint/2010/main" val="4059649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7554D-749F-40F7-926A-FD328B6DBBE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069120F-A90C-445C-AAAE-DD42C68F41F5}"/>
              </a:ext>
            </a:extLst>
          </p:cNvPr>
          <p:cNvSpPr>
            <a:spLocks noGrp="1"/>
          </p:cNvSpPr>
          <p:nvPr>
            <p:ph idx="1"/>
          </p:nvPr>
        </p:nvSpPr>
        <p:spPr/>
        <p:txBody>
          <a:bodyPr/>
          <a:lstStyle/>
          <a:p>
            <a:r>
              <a:rPr lang="en-US" sz="2800" dirty="0"/>
              <a:t>Psalm 104:24  How many are your works, Lord!   In wisdom you made them all;   the earth is full of your creatures </a:t>
            </a:r>
          </a:p>
          <a:p>
            <a:r>
              <a:rPr lang="en-US" sz="2800" dirty="0"/>
              <a:t>Proverbs 3:19  By wisdom the Lord laid the earth’s foundations,  by understanding he set the heavens in place;</a:t>
            </a:r>
          </a:p>
          <a:p>
            <a:r>
              <a:rPr lang="en-US" sz="2800" dirty="0"/>
              <a:t>Ephesians 2:10  For we are God’s handiwork, created in Christ Jesus to do good works, which God prepared in advance for us to do.</a:t>
            </a:r>
          </a:p>
        </p:txBody>
      </p:sp>
      <p:sp>
        <p:nvSpPr>
          <p:cNvPr id="4" name="Slide Number Placeholder 3">
            <a:extLst>
              <a:ext uri="{FF2B5EF4-FFF2-40B4-BE49-F238E27FC236}">
                <a16:creationId xmlns:a16="http://schemas.microsoft.com/office/drawing/2014/main" id="{FD261913-199D-43DE-A333-D4EC2503D891}"/>
              </a:ext>
            </a:extLst>
          </p:cNvPr>
          <p:cNvSpPr>
            <a:spLocks noGrp="1"/>
          </p:cNvSpPr>
          <p:nvPr>
            <p:ph type="sldNum" sz="quarter" idx="12"/>
          </p:nvPr>
        </p:nvSpPr>
        <p:spPr/>
        <p:txBody>
          <a:bodyPr/>
          <a:lstStyle/>
          <a:p>
            <a:pPr>
              <a:defRPr/>
            </a:pPr>
            <a:fld id="{F8D14624-FB2B-42B4-839D-60632F73D7BB}" type="slidenum">
              <a:rPr lang="en-US" altLang="en-US" smtClean="0"/>
              <a:pPr>
                <a:defRPr/>
              </a:pPr>
              <a:t>22</a:t>
            </a:fld>
            <a:endParaRPr lang="en-US" altLang="en-US"/>
          </a:p>
        </p:txBody>
      </p:sp>
    </p:spTree>
    <p:extLst>
      <p:ext uri="{BB962C8B-B14F-4D97-AF65-F5344CB8AC3E}">
        <p14:creationId xmlns:p14="http://schemas.microsoft.com/office/powerpoint/2010/main" val="2471326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a:extLst>
              <a:ext uri="{FF2B5EF4-FFF2-40B4-BE49-F238E27FC236}">
                <a16:creationId xmlns:a16="http://schemas.microsoft.com/office/drawing/2014/main" id="{B4138A03-C35C-46C1-9A9E-51F5FC3AABD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973A8EE-87FD-4F38-BEF3-88E687884C37}" type="slidenum">
              <a:rPr lang="en-US" altLang="en-US" sz="1400" smtClean="0"/>
              <a:pPr>
                <a:spcBef>
                  <a:spcPct val="0"/>
                </a:spcBef>
                <a:buFontTx/>
                <a:buNone/>
              </a:pPr>
              <a:t>23</a:t>
            </a:fld>
            <a:endParaRPr lang="en-US" altLang="en-US" sz="1400"/>
          </a:p>
        </p:txBody>
      </p:sp>
      <p:sp>
        <p:nvSpPr>
          <p:cNvPr id="12290" name="Rectangle 2">
            <a:extLst>
              <a:ext uri="{FF2B5EF4-FFF2-40B4-BE49-F238E27FC236}">
                <a16:creationId xmlns:a16="http://schemas.microsoft.com/office/drawing/2014/main" id="{33AA3A6C-BB8C-4DB0-B50C-807B1B61B3F9}"/>
              </a:ext>
            </a:extLst>
          </p:cNvPr>
          <p:cNvSpPr>
            <a:spLocks noGrp="1" noChangeArrowheads="1"/>
          </p:cNvSpPr>
          <p:nvPr>
            <p:ph type="title"/>
          </p:nvPr>
        </p:nvSpPr>
        <p:spPr/>
        <p:txBody>
          <a:bodyPr/>
          <a:lstStyle/>
          <a:p>
            <a:pPr eaLnBrk="1" hangingPunct="1">
              <a:defRPr/>
            </a:pPr>
            <a:r>
              <a:rPr lang="en-US" dirty="0"/>
              <a:t>References</a:t>
            </a:r>
          </a:p>
        </p:txBody>
      </p:sp>
      <p:sp>
        <p:nvSpPr>
          <p:cNvPr id="12291" name="Rectangle 3">
            <a:extLst>
              <a:ext uri="{FF2B5EF4-FFF2-40B4-BE49-F238E27FC236}">
                <a16:creationId xmlns:a16="http://schemas.microsoft.com/office/drawing/2014/main" id="{E03E0A05-0E0D-4816-A0C4-CAAFACD71184}"/>
              </a:ext>
            </a:extLst>
          </p:cNvPr>
          <p:cNvSpPr>
            <a:spLocks noGrp="1" noChangeArrowheads="1"/>
          </p:cNvSpPr>
          <p:nvPr>
            <p:ph type="body" idx="1"/>
          </p:nvPr>
        </p:nvSpPr>
        <p:spPr>
          <a:solidFill>
            <a:schemeClr val="bg1">
              <a:alpha val="41000"/>
            </a:schemeClr>
          </a:solidFill>
        </p:spPr>
        <p:txBody>
          <a:bodyPr/>
          <a:lstStyle/>
          <a:p>
            <a:pPr eaLnBrk="1" hangingPunct="1">
              <a:lnSpc>
                <a:spcPct val="80000"/>
              </a:lnSpc>
              <a:defRPr/>
            </a:pPr>
            <a:r>
              <a:rPr lang="en-US" sz="2000" b="1" dirty="0"/>
              <a:t>“The accuracy of modern New Testament translations.</a:t>
            </a:r>
            <a:r>
              <a:rPr lang="en-US" sz="2000" dirty="0"/>
              <a:t>” </a:t>
            </a:r>
            <a:r>
              <a:rPr lang="en-US" sz="2000" dirty="0">
                <a:hlinkClick r:id="rId2"/>
              </a:rPr>
              <a:t>https://bible.org/article/how-accurate-bible</a:t>
            </a:r>
            <a:endParaRPr lang="en-US" sz="2000" dirty="0"/>
          </a:p>
          <a:p>
            <a:pPr eaLnBrk="1" hangingPunct="1">
              <a:lnSpc>
                <a:spcPct val="80000"/>
              </a:lnSpc>
              <a:defRPr/>
            </a:pPr>
            <a:r>
              <a:rPr lang="en-US" sz="2000" dirty="0"/>
              <a:t>“The Bible: An Extra Terrestrial Message”, Chuck </a:t>
            </a:r>
            <a:r>
              <a:rPr lang="en-US" sz="2000" dirty="0" err="1"/>
              <a:t>Missler</a:t>
            </a:r>
            <a:r>
              <a:rPr lang="en-US" sz="2000" dirty="0"/>
              <a:t>, Koinonia House, 1996</a:t>
            </a:r>
          </a:p>
          <a:p>
            <a:pPr eaLnBrk="1" hangingPunct="1">
              <a:lnSpc>
                <a:spcPct val="80000"/>
              </a:lnSpc>
              <a:defRPr/>
            </a:pPr>
            <a:r>
              <a:rPr lang="en-US" sz="2000" dirty="0">
                <a:hlinkClick r:id="rId3"/>
              </a:rPr>
              <a:t>http://www.answers2prayer.org/bible_studies/new_testament/bibliographical.html</a:t>
            </a:r>
            <a:r>
              <a:rPr lang="en-US" sz="2000" dirty="0"/>
              <a:t> </a:t>
            </a:r>
          </a:p>
          <a:p>
            <a:pPr eaLnBrk="1" hangingPunct="1">
              <a:lnSpc>
                <a:spcPct val="80000"/>
              </a:lnSpc>
              <a:defRPr/>
            </a:pPr>
            <a:r>
              <a:rPr lang="en-US" sz="2000" dirty="0">
                <a:hlinkClick r:id="rId4"/>
              </a:rPr>
              <a:t>http://www.messianic-prophecy.net/Messianic-Prophecy.htm</a:t>
            </a:r>
            <a:r>
              <a:rPr lang="en-US" sz="2000" dirty="0"/>
              <a:t> </a:t>
            </a:r>
          </a:p>
          <a:p>
            <a:pPr eaLnBrk="1" hangingPunct="1">
              <a:lnSpc>
                <a:spcPct val="80000"/>
              </a:lnSpc>
              <a:defRPr/>
            </a:pPr>
            <a:r>
              <a:rPr lang="en-US" sz="2000" dirty="0"/>
              <a:t>Some more information on the Dead Sea Scrolls</a:t>
            </a:r>
          </a:p>
          <a:p>
            <a:pPr lvl="1" eaLnBrk="1" hangingPunct="1">
              <a:lnSpc>
                <a:spcPct val="80000"/>
              </a:lnSpc>
              <a:defRPr/>
            </a:pPr>
            <a:r>
              <a:rPr lang="en-US" sz="1600" dirty="0">
                <a:hlinkClick r:id="rId5"/>
              </a:rPr>
              <a:t>https://www.deadseascrolls.org.il/</a:t>
            </a:r>
          </a:p>
          <a:p>
            <a:pPr lvl="1" eaLnBrk="1" hangingPunct="1">
              <a:lnSpc>
                <a:spcPct val="80000"/>
              </a:lnSpc>
              <a:defRPr/>
            </a:pPr>
            <a:r>
              <a:rPr lang="en-US" sz="1600" dirty="0">
                <a:hlinkClick r:id="rId5"/>
              </a:rPr>
              <a:t>https://christiananswers.net/q-abr/abr-a023.html</a:t>
            </a:r>
          </a:p>
          <a:p>
            <a:pPr lvl="1" eaLnBrk="1" hangingPunct="1">
              <a:lnSpc>
                <a:spcPct val="80000"/>
              </a:lnSpc>
              <a:defRPr/>
            </a:pPr>
            <a:r>
              <a:rPr lang="en-US" sz="1600" dirty="0">
                <a:hlinkClick r:id="rId5"/>
              </a:rPr>
              <a:t>https://probe.org/the-dead-sea-scrolls/</a:t>
            </a:r>
            <a:endParaRPr lang="en-US" sz="1600" dirty="0"/>
          </a:p>
          <a:p>
            <a:pPr lvl="1" eaLnBrk="1" hangingPunct="1">
              <a:lnSpc>
                <a:spcPct val="80000"/>
              </a:lnSpc>
              <a:defRPr/>
            </a:pPr>
            <a:endParaRPr lang="en-US" sz="1600" dirty="0"/>
          </a:p>
          <a:p>
            <a:pPr eaLnBrk="1" hangingPunct="1">
              <a:lnSpc>
                <a:spcPct val="80000"/>
              </a:lnSpc>
              <a:defRPr/>
            </a:pPr>
            <a:r>
              <a:rPr lang="en-US" sz="2000" dirty="0"/>
              <a:t>Background image courtesy of AIG: </a:t>
            </a:r>
            <a:r>
              <a:rPr lang="en-US" sz="2000" dirty="0">
                <a:hlinkClick r:id="rId6"/>
              </a:rPr>
              <a:t>http://www.answersingenesis.org/Home/Area/overheads/TOC.asp</a:t>
            </a:r>
            <a:r>
              <a:rPr lang="en-US" sz="2000"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a:extLst>
              <a:ext uri="{FF2B5EF4-FFF2-40B4-BE49-F238E27FC236}">
                <a16:creationId xmlns:a16="http://schemas.microsoft.com/office/drawing/2014/main" id="{C3354C0E-BC9A-444E-B3F0-24DFA146BD34}"/>
              </a:ext>
            </a:extLst>
          </p:cNvPr>
          <p:cNvSpPr>
            <a:spLocks noGrp="1" noChangeArrowheads="1"/>
          </p:cNvSpPr>
          <p:nvPr>
            <p:ph type="ctrTitle"/>
          </p:nvPr>
        </p:nvSpPr>
        <p:spPr/>
        <p:txBody>
          <a:bodyPr/>
          <a:lstStyle/>
          <a:p>
            <a:pPr eaLnBrk="1" hangingPunct="1">
              <a:defRPr/>
            </a:pPr>
            <a:r>
              <a:rPr lang="en-US"/>
              <a:t>Veracity of the Biblical Text</a:t>
            </a:r>
          </a:p>
        </p:txBody>
      </p:sp>
      <p:sp>
        <p:nvSpPr>
          <p:cNvPr id="21509" name="Rectangle 5">
            <a:extLst>
              <a:ext uri="{FF2B5EF4-FFF2-40B4-BE49-F238E27FC236}">
                <a16:creationId xmlns:a16="http://schemas.microsoft.com/office/drawing/2014/main" id="{F968DFD6-58FD-4885-8F0C-F43E0A913E14}"/>
              </a:ext>
            </a:extLst>
          </p:cNvPr>
          <p:cNvSpPr>
            <a:spLocks noGrp="1" noChangeArrowheads="1"/>
          </p:cNvSpPr>
          <p:nvPr>
            <p:ph type="subTitle" idx="1"/>
          </p:nvPr>
        </p:nvSpPr>
        <p:spPr/>
        <p:txBody>
          <a:bodyPr/>
          <a:lstStyle/>
          <a:p>
            <a:pPr eaLnBrk="1" hangingPunct="1">
              <a:defRPr/>
            </a:pPr>
            <a:r>
              <a:rPr lang="en-US"/>
              <a:t>How we know that what we have today is what the authors wrote</a:t>
            </a:r>
          </a:p>
        </p:txBody>
      </p:sp>
      <p:sp>
        <p:nvSpPr>
          <p:cNvPr id="2" name="Rectangle 1">
            <a:extLst>
              <a:ext uri="{FF2B5EF4-FFF2-40B4-BE49-F238E27FC236}">
                <a16:creationId xmlns:a16="http://schemas.microsoft.com/office/drawing/2014/main" id="{F9C35932-656B-4645-9B85-F849E41EC92B}"/>
              </a:ext>
            </a:extLst>
          </p:cNvPr>
          <p:cNvSpPr/>
          <p:nvPr/>
        </p:nvSpPr>
        <p:spPr>
          <a:xfrm>
            <a:off x="2498355" y="1383010"/>
            <a:ext cx="4147290" cy="923330"/>
          </a:xfrm>
          <a:prstGeom prst="rect">
            <a:avLst/>
          </a:prstGeom>
          <a:noFill/>
        </p:spPr>
        <p:txBody>
          <a:bodyPr wrap="none" lIns="91440" tIns="45720" rIns="91440" bIns="45720">
            <a:spAutoFit/>
          </a:bodyPr>
          <a:lstStyle/>
          <a:p>
            <a:pPr algn="ctr"/>
            <a: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Backup info</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180885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BC1BDA41-DA9F-4CBE-8270-31F442282A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59FFDF4-25C0-4447-934E-D4AB390CA206}" type="slidenum">
              <a:rPr lang="en-US" altLang="en-US" sz="1400" smtClean="0"/>
              <a:pPr>
                <a:spcBef>
                  <a:spcPct val="0"/>
                </a:spcBef>
                <a:buFontTx/>
                <a:buNone/>
              </a:pPr>
              <a:t>25</a:t>
            </a:fld>
            <a:endParaRPr lang="en-US" altLang="en-US" sz="1400"/>
          </a:p>
        </p:txBody>
      </p:sp>
      <p:sp>
        <p:nvSpPr>
          <p:cNvPr id="7170" name="Rectangle 2">
            <a:extLst>
              <a:ext uri="{FF2B5EF4-FFF2-40B4-BE49-F238E27FC236}">
                <a16:creationId xmlns:a16="http://schemas.microsoft.com/office/drawing/2014/main" id="{5EA8CFE5-27F5-49A7-ABED-89EFE56AF328}"/>
              </a:ext>
            </a:extLst>
          </p:cNvPr>
          <p:cNvSpPr>
            <a:spLocks noGrp="1" noChangeArrowheads="1"/>
          </p:cNvSpPr>
          <p:nvPr>
            <p:ph type="title"/>
          </p:nvPr>
        </p:nvSpPr>
        <p:spPr/>
        <p:txBody>
          <a:bodyPr/>
          <a:lstStyle/>
          <a:p>
            <a:pPr eaLnBrk="1" hangingPunct="1">
              <a:defRPr/>
            </a:pPr>
            <a:r>
              <a:rPr lang="en-US"/>
              <a:t>The Bibliographical Test</a:t>
            </a:r>
          </a:p>
        </p:txBody>
      </p:sp>
      <p:sp>
        <p:nvSpPr>
          <p:cNvPr id="7171" name="Rectangle 3">
            <a:extLst>
              <a:ext uri="{FF2B5EF4-FFF2-40B4-BE49-F238E27FC236}">
                <a16:creationId xmlns:a16="http://schemas.microsoft.com/office/drawing/2014/main" id="{65F1CFA4-9192-45D5-A60E-C94BC52C41D8}"/>
              </a:ext>
            </a:extLst>
          </p:cNvPr>
          <p:cNvSpPr>
            <a:spLocks noGrp="1" noChangeArrowheads="1"/>
          </p:cNvSpPr>
          <p:nvPr>
            <p:ph type="body" idx="1"/>
          </p:nvPr>
        </p:nvSpPr>
        <p:spPr/>
        <p:txBody>
          <a:bodyPr/>
          <a:lstStyle/>
          <a:p>
            <a:pPr eaLnBrk="1" hangingPunct="1">
              <a:lnSpc>
                <a:spcPct val="80000"/>
              </a:lnSpc>
              <a:defRPr/>
            </a:pPr>
            <a:r>
              <a:rPr lang="en-US" sz="2800" dirty="0"/>
              <a:t>The Bibliographical test evaluates the reliability of manuscripts, </a:t>
            </a:r>
          </a:p>
          <a:p>
            <a:pPr lvl="1" eaLnBrk="1" hangingPunct="1">
              <a:lnSpc>
                <a:spcPct val="80000"/>
              </a:lnSpc>
              <a:defRPr/>
            </a:pPr>
            <a:r>
              <a:rPr lang="en-US" sz="2400" dirty="0"/>
              <a:t>looking at the time elapsed between original and existing manuscripts, </a:t>
            </a:r>
          </a:p>
          <a:p>
            <a:pPr lvl="2" eaLnBrk="1" hangingPunct="1">
              <a:lnSpc>
                <a:spcPct val="80000"/>
              </a:lnSpc>
              <a:defRPr/>
            </a:pPr>
            <a:r>
              <a:rPr lang="en-US" sz="2000" dirty="0"/>
              <a:t>Time between events and when written down</a:t>
            </a:r>
          </a:p>
          <a:p>
            <a:pPr lvl="2" eaLnBrk="1" hangingPunct="1">
              <a:lnSpc>
                <a:spcPct val="80000"/>
              </a:lnSpc>
              <a:defRPr/>
            </a:pPr>
            <a:r>
              <a:rPr lang="en-US" sz="2000" dirty="0"/>
              <a:t>Time between written down and oldest copies still existing</a:t>
            </a:r>
          </a:p>
          <a:p>
            <a:pPr lvl="1" eaLnBrk="1" hangingPunct="1">
              <a:lnSpc>
                <a:spcPct val="80000"/>
              </a:lnSpc>
              <a:defRPr/>
            </a:pPr>
            <a:r>
              <a:rPr lang="en-US" sz="2400" dirty="0"/>
              <a:t>number of manuscripts, </a:t>
            </a:r>
          </a:p>
          <a:p>
            <a:pPr lvl="1" eaLnBrk="1" hangingPunct="1">
              <a:lnSpc>
                <a:spcPct val="80000"/>
              </a:lnSpc>
              <a:defRPr/>
            </a:pPr>
            <a:r>
              <a:rPr lang="en-US" sz="2400" dirty="0"/>
              <a:t>and discrepancies (how much variation between the readings of the existing manuscripts). </a:t>
            </a:r>
          </a:p>
          <a:p>
            <a:pPr eaLnBrk="1" hangingPunct="1">
              <a:lnSpc>
                <a:spcPct val="80000"/>
              </a:lnSpc>
              <a:defRPr/>
            </a:pPr>
            <a:r>
              <a:rPr lang="en-US" sz="2800" dirty="0"/>
              <a:t>This test determines how well a document has been preserved since it was written. This test will determine whether or not we have what was originally written.</a:t>
            </a:r>
          </a:p>
          <a:p>
            <a:pPr eaLnBrk="1" hangingPunct="1">
              <a:lnSpc>
                <a:spcPct val="80000"/>
              </a:lnSpc>
              <a:defRPr/>
            </a:pPr>
            <a:endParaRPr lang="en-US" sz="2800" dirty="0"/>
          </a:p>
          <a:p>
            <a:pPr eaLnBrk="1" hangingPunct="1">
              <a:lnSpc>
                <a:spcPct val="80000"/>
              </a:lnSpc>
              <a:defRPr/>
            </a:pPr>
            <a:endParaRPr lang="en-US" sz="2800" dirty="0"/>
          </a:p>
        </p:txBody>
      </p:sp>
    </p:spTree>
    <p:extLst>
      <p:ext uri="{BB962C8B-B14F-4D97-AF65-F5344CB8AC3E}">
        <p14:creationId xmlns:p14="http://schemas.microsoft.com/office/powerpoint/2010/main" val="11940645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 calcmode="lin" valueType="num">
                                      <p:cBhvr additive="base">
                                        <p:cTn id="17"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171">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171">
                                            <p:txEl>
                                              <p:pRg st="3" end="3"/>
                                            </p:txEl>
                                          </p:spTgt>
                                        </p:tgtEl>
                                        <p:attrNameLst>
                                          <p:attrName>style.visibility</p:attrName>
                                        </p:attrNameLst>
                                      </p:cBhvr>
                                      <p:to>
                                        <p:strVal val="visible"/>
                                      </p:to>
                                    </p:set>
                                    <p:anim calcmode="lin" valueType="num">
                                      <p:cBhvr additive="base">
                                        <p:cTn id="21"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171">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7171">
                                            <p:txEl>
                                              <p:pRg st="4" end="4"/>
                                            </p:txEl>
                                          </p:spTgt>
                                        </p:tgtEl>
                                        <p:attrNameLst>
                                          <p:attrName>style.visibility</p:attrName>
                                        </p:attrNameLst>
                                      </p:cBhvr>
                                      <p:to>
                                        <p:strVal val="visible"/>
                                      </p:to>
                                    </p:set>
                                    <p:anim calcmode="lin" valueType="num">
                                      <p:cBhvr additive="base">
                                        <p:cTn id="25"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1">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171">
                                            <p:txEl>
                                              <p:pRg st="5" end="5"/>
                                            </p:txEl>
                                          </p:spTgt>
                                        </p:tgtEl>
                                        <p:attrNameLst>
                                          <p:attrName>style.visibility</p:attrName>
                                        </p:attrNameLst>
                                      </p:cBhvr>
                                      <p:to>
                                        <p:strVal val="visible"/>
                                      </p:to>
                                    </p:set>
                                    <p:anim calcmode="lin" valueType="num">
                                      <p:cBhvr additive="base">
                                        <p:cTn id="29" dur="5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1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171">
                                            <p:txEl>
                                              <p:pRg st="6" end="6"/>
                                            </p:txEl>
                                          </p:spTgt>
                                        </p:tgtEl>
                                        <p:attrNameLst>
                                          <p:attrName>style.visibility</p:attrName>
                                        </p:attrNameLst>
                                      </p:cBhvr>
                                      <p:to>
                                        <p:strVal val="visible"/>
                                      </p:to>
                                    </p:set>
                                    <p:anim calcmode="lin" valueType="num">
                                      <p:cBhvr additive="base">
                                        <p:cTn id="35" dur="5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1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a:extLst>
              <a:ext uri="{FF2B5EF4-FFF2-40B4-BE49-F238E27FC236}">
                <a16:creationId xmlns:a16="http://schemas.microsoft.com/office/drawing/2014/main" id="{9B0019BE-636B-4440-8ABA-BB0B1748376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35F0BA7-EB1F-4095-9BA3-66762BFFE518}" type="slidenum">
              <a:rPr lang="en-US" altLang="en-US" sz="1400" smtClean="0"/>
              <a:pPr>
                <a:spcBef>
                  <a:spcPct val="0"/>
                </a:spcBef>
                <a:buFontTx/>
                <a:buNone/>
              </a:pPr>
              <a:t>3</a:t>
            </a:fld>
            <a:endParaRPr lang="en-US" altLang="en-US" sz="1400"/>
          </a:p>
        </p:txBody>
      </p:sp>
      <p:sp>
        <p:nvSpPr>
          <p:cNvPr id="28674" name="Rectangle 2">
            <a:extLst>
              <a:ext uri="{FF2B5EF4-FFF2-40B4-BE49-F238E27FC236}">
                <a16:creationId xmlns:a16="http://schemas.microsoft.com/office/drawing/2014/main" id="{EF2B5BB3-A8B3-41F6-A59B-038A5C547F5E}"/>
              </a:ext>
            </a:extLst>
          </p:cNvPr>
          <p:cNvSpPr>
            <a:spLocks noGrp="1" noChangeArrowheads="1"/>
          </p:cNvSpPr>
          <p:nvPr>
            <p:ph type="title"/>
          </p:nvPr>
        </p:nvSpPr>
        <p:spPr/>
        <p:txBody>
          <a:bodyPr/>
          <a:lstStyle/>
          <a:p>
            <a:pPr eaLnBrk="1" hangingPunct="1">
              <a:defRPr/>
            </a:pPr>
            <a:r>
              <a:rPr lang="en-US"/>
              <a:t>Bible Verses (con.)</a:t>
            </a:r>
          </a:p>
        </p:txBody>
      </p:sp>
      <p:sp>
        <p:nvSpPr>
          <p:cNvPr id="28675" name="Rectangle 3">
            <a:extLst>
              <a:ext uri="{FF2B5EF4-FFF2-40B4-BE49-F238E27FC236}">
                <a16:creationId xmlns:a16="http://schemas.microsoft.com/office/drawing/2014/main" id="{8AF1CDCF-734A-4103-9207-90FEB521FF3E}"/>
              </a:ext>
            </a:extLst>
          </p:cNvPr>
          <p:cNvSpPr>
            <a:spLocks noGrp="1" noChangeArrowheads="1"/>
          </p:cNvSpPr>
          <p:nvPr>
            <p:ph type="body" idx="1"/>
          </p:nvPr>
        </p:nvSpPr>
        <p:spPr/>
        <p:txBody>
          <a:bodyPr/>
          <a:lstStyle/>
          <a:p>
            <a:pPr eaLnBrk="1" hangingPunct="1">
              <a:lnSpc>
                <a:spcPct val="80000"/>
              </a:lnSpc>
              <a:defRPr/>
            </a:pPr>
            <a:r>
              <a:rPr lang="en-US" sz="2000" b="1" u="sng" dirty="0">
                <a:solidFill>
                  <a:srgbClr val="008080"/>
                </a:solidFill>
              </a:rPr>
              <a:t>Heb 10:23</a:t>
            </a:r>
            <a:br>
              <a:rPr lang="en-US" sz="2000" dirty="0"/>
            </a:br>
            <a:r>
              <a:rPr lang="en-US" sz="2000" dirty="0"/>
              <a:t>Let us hold unswervingly to the hope we profess, for </a:t>
            </a:r>
            <a:r>
              <a:rPr lang="en-US" sz="2000" b="1" dirty="0"/>
              <a:t>he who promised is faithful</a:t>
            </a:r>
            <a:r>
              <a:rPr lang="en-US" sz="2000" dirty="0"/>
              <a:t>. </a:t>
            </a:r>
          </a:p>
          <a:p>
            <a:pPr eaLnBrk="1" hangingPunct="1">
              <a:lnSpc>
                <a:spcPct val="80000"/>
              </a:lnSpc>
              <a:defRPr/>
            </a:pPr>
            <a:r>
              <a:rPr lang="en-US" sz="2000" b="1" dirty="0">
                <a:hlinkClick r:id="rId3"/>
              </a:rPr>
              <a:t>2 Corinthians 1:20</a:t>
            </a:r>
            <a:r>
              <a:rPr lang="en-US" sz="2000" dirty="0"/>
              <a:t> </a:t>
            </a:r>
            <a:br>
              <a:rPr lang="en-US" sz="2000" dirty="0"/>
            </a:br>
            <a:r>
              <a:rPr lang="en-US" sz="2000" dirty="0"/>
              <a:t>For no matter how many </a:t>
            </a:r>
            <a:r>
              <a:rPr lang="en-US" sz="2000" b="1" dirty="0"/>
              <a:t>promises God has made, they are "Yes" in Christ</a:t>
            </a:r>
            <a:r>
              <a:rPr lang="en-US" sz="2000" dirty="0"/>
              <a:t>. And so through him the "Amen" is spoken by us to the glory of God.</a:t>
            </a:r>
          </a:p>
          <a:p>
            <a:pPr eaLnBrk="1" hangingPunct="1">
              <a:lnSpc>
                <a:spcPct val="80000"/>
              </a:lnSpc>
              <a:defRPr/>
            </a:pPr>
            <a:r>
              <a:rPr lang="en-US" sz="2000" b="1" dirty="0">
                <a:hlinkClick r:id="rId4"/>
              </a:rPr>
              <a:t>Romans 15:4</a:t>
            </a:r>
            <a:br>
              <a:rPr lang="en-US" sz="2000" dirty="0"/>
            </a:br>
            <a:r>
              <a:rPr lang="en-US" sz="2000" dirty="0"/>
              <a:t>For </a:t>
            </a:r>
            <a:r>
              <a:rPr lang="en-US" sz="2000" b="1" dirty="0"/>
              <a:t>everything that was written in the past was written to teach us</a:t>
            </a:r>
            <a:r>
              <a:rPr lang="en-US" sz="2000" dirty="0"/>
              <a:t>, so that through endurance and the encouragement of the Scriptures we might have hope.</a:t>
            </a:r>
          </a:p>
          <a:p>
            <a:pPr eaLnBrk="1" hangingPunct="1">
              <a:lnSpc>
                <a:spcPct val="80000"/>
              </a:lnSpc>
              <a:defRPr/>
            </a:pPr>
            <a:r>
              <a:rPr lang="en-US" sz="2000" b="1" dirty="0">
                <a:hlinkClick r:id="rId5"/>
              </a:rPr>
              <a:t>Hebrews 4:12</a:t>
            </a:r>
            <a:br>
              <a:rPr lang="en-US" sz="2000" dirty="0"/>
            </a:br>
            <a:r>
              <a:rPr lang="en-US" sz="2000" dirty="0"/>
              <a:t>For the </a:t>
            </a:r>
            <a:r>
              <a:rPr lang="en-US" sz="2000" b="1" dirty="0"/>
              <a:t>word of God is quick, and powerful</a:t>
            </a:r>
            <a:r>
              <a:rPr lang="en-US" sz="2000" dirty="0"/>
              <a:t>, and sharper than any two-edged sword, piercing even to the dividing asunder of soul and spirit, and of the joints and marrow, and is a discerner of the thoughts and intents of the heart. </a:t>
            </a:r>
          </a:p>
          <a:p>
            <a:pPr eaLnBrk="1" hangingPunct="1">
              <a:lnSpc>
                <a:spcPct val="80000"/>
              </a:lnSpc>
              <a:defRPr/>
            </a:pP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6E9B9-9A77-4100-98FB-0C02CB9E3198}"/>
              </a:ext>
            </a:extLst>
          </p:cNvPr>
          <p:cNvSpPr>
            <a:spLocks noGrp="1"/>
          </p:cNvSpPr>
          <p:nvPr>
            <p:ph type="title"/>
          </p:nvPr>
        </p:nvSpPr>
        <p:spPr/>
        <p:txBody>
          <a:bodyPr/>
          <a:lstStyle/>
          <a:p>
            <a:pPr>
              <a:defRPr/>
            </a:pPr>
            <a:r>
              <a:rPr lang="en-US" dirty="0"/>
              <a:t>Fiction or Non-fiction?</a:t>
            </a:r>
          </a:p>
        </p:txBody>
      </p:sp>
      <p:sp>
        <p:nvSpPr>
          <p:cNvPr id="3" name="Content Placeholder 2">
            <a:extLst>
              <a:ext uri="{FF2B5EF4-FFF2-40B4-BE49-F238E27FC236}">
                <a16:creationId xmlns:a16="http://schemas.microsoft.com/office/drawing/2014/main" id="{128497E5-3C56-4A66-BF90-1E88B8D0A31B}"/>
              </a:ext>
            </a:extLst>
          </p:cNvPr>
          <p:cNvSpPr>
            <a:spLocks noGrp="1"/>
          </p:cNvSpPr>
          <p:nvPr>
            <p:ph idx="1"/>
          </p:nvPr>
        </p:nvSpPr>
        <p:spPr/>
        <p:txBody>
          <a:bodyPr/>
          <a:lstStyle/>
          <a:p>
            <a:pPr>
              <a:defRPr/>
            </a:pPr>
            <a:r>
              <a:rPr lang="en-US" dirty="0"/>
              <a:t>First, can we even be sure that what we have today is what the authors originally wrote?</a:t>
            </a:r>
          </a:p>
          <a:p>
            <a:pPr lvl="1">
              <a:defRPr/>
            </a:pPr>
            <a:r>
              <a:rPr lang="en-US" dirty="0"/>
              <a:t>Ex. Islam teaches the Bible has been corrupted over the years (deliberately even)</a:t>
            </a:r>
          </a:p>
          <a:p>
            <a:pPr lvl="1">
              <a:defRPr/>
            </a:pPr>
            <a:r>
              <a:rPr lang="en-US" dirty="0"/>
              <a:t>Liberal theologians the past couple hundred years have sought to discern “what Jesus really said” vs. what was attributed to Jesus years later.</a:t>
            </a:r>
          </a:p>
          <a:p>
            <a:pPr lvl="1">
              <a:defRPr/>
            </a:pPr>
            <a:endParaRPr lang="en-US" dirty="0"/>
          </a:p>
          <a:p>
            <a:pPr>
              <a:defRPr/>
            </a:pPr>
            <a:endParaRPr lang="en-US" dirty="0"/>
          </a:p>
        </p:txBody>
      </p:sp>
      <p:sp>
        <p:nvSpPr>
          <p:cNvPr id="8196" name="Slide Number Placeholder 3">
            <a:extLst>
              <a:ext uri="{FF2B5EF4-FFF2-40B4-BE49-F238E27FC236}">
                <a16:creationId xmlns:a16="http://schemas.microsoft.com/office/drawing/2014/main" id="{E0D67B4C-EF49-489A-A1FD-005FDFB9FA6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704484-3534-4B0D-A960-ACCE0AADDC01}" type="slidenum">
              <a:rPr lang="en-US" altLang="en-US" smtClean="0"/>
              <a:pPr/>
              <a:t>4</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DBCEC84A-C49D-4C0A-8847-C386360A371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927BD75-2532-462A-B565-903FA818EB80}" type="slidenum">
              <a:rPr lang="en-US" altLang="en-US" sz="1400" smtClean="0"/>
              <a:pPr>
                <a:spcBef>
                  <a:spcPct val="0"/>
                </a:spcBef>
                <a:buFontTx/>
                <a:buNone/>
              </a:pPr>
              <a:t>5</a:t>
            </a:fld>
            <a:endParaRPr lang="en-US" altLang="en-US" sz="1400"/>
          </a:p>
        </p:txBody>
      </p:sp>
      <p:sp>
        <p:nvSpPr>
          <p:cNvPr id="4098" name="Rectangle 2">
            <a:extLst>
              <a:ext uri="{FF2B5EF4-FFF2-40B4-BE49-F238E27FC236}">
                <a16:creationId xmlns:a16="http://schemas.microsoft.com/office/drawing/2014/main" id="{6290C218-2DA3-4FAB-A35A-558DF06A78F3}"/>
              </a:ext>
            </a:extLst>
          </p:cNvPr>
          <p:cNvSpPr>
            <a:spLocks noGrp="1" noChangeArrowheads="1"/>
          </p:cNvSpPr>
          <p:nvPr>
            <p:ph type="title"/>
          </p:nvPr>
        </p:nvSpPr>
        <p:spPr/>
        <p:txBody>
          <a:bodyPr/>
          <a:lstStyle/>
          <a:p>
            <a:pPr eaLnBrk="1" hangingPunct="1">
              <a:defRPr/>
            </a:pPr>
            <a:r>
              <a:rPr lang="en-US" sz="2000" b="1" dirty="0"/>
              <a:t>Objection 1: </a:t>
            </a:r>
            <a:r>
              <a:rPr lang="en-US" sz="2000" dirty="0"/>
              <a:t>wasn’t the New Testament written down 100 or more years after the events occurred?</a:t>
            </a:r>
          </a:p>
        </p:txBody>
      </p:sp>
      <p:sp>
        <p:nvSpPr>
          <p:cNvPr id="4099" name="Rectangle 3">
            <a:extLst>
              <a:ext uri="{FF2B5EF4-FFF2-40B4-BE49-F238E27FC236}">
                <a16:creationId xmlns:a16="http://schemas.microsoft.com/office/drawing/2014/main" id="{08694ED3-8642-4BEF-A056-04144D532ED7}"/>
              </a:ext>
            </a:extLst>
          </p:cNvPr>
          <p:cNvSpPr>
            <a:spLocks noGrp="1" noChangeArrowheads="1"/>
          </p:cNvSpPr>
          <p:nvPr>
            <p:ph type="body" idx="1"/>
          </p:nvPr>
        </p:nvSpPr>
        <p:spPr>
          <a:xfrm>
            <a:off x="457200" y="1600200"/>
            <a:ext cx="8229600" cy="4800600"/>
          </a:xfrm>
        </p:spPr>
        <p:txBody>
          <a:bodyPr/>
          <a:lstStyle/>
          <a:p>
            <a:pPr eaLnBrk="1" hangingPunct="1">
              <a:lnSpc>
                <a:spcPct val="80000"/>
              </a:lnSpc>
              <a:buFontTx/>
              <a:buNone/>
              <a:defRPr/>
            </a:pPr>
            <a:r>
              <a:rPr lang="en-US" sz="2000" b="1"/>
              <a:t>Truth - Time span:</a:t>
            </a:r>
          </a:p>
          <a:p>
            <a:pPr eaLnBrk="1" hangingPunct="1">
              <a:lnSpc>
                <a:spcPct val="80000"/>
              </a:lnSpc>
              <a:defRPr/>
            </a:pPr>
            <a:r>
              <a:rPr lang="en-US" sz="2000"/>
              <a:t>The N.T. was written within 70 years (most books within 30) years of the death of Christ (AD 30).</a:t>
            </a:r>
          </a:p>
          <a:p>
            <a:pPr eaLnBrk="1" hangingPunct="1">
              <a:lnSpc>
                <a:spcPct val="80000"/>
              </a:lnSpc>
              <a:buFontTx/>
              <a:buNone/>
              <a:defRPr/>
            </a:pPr>
            <a:r>
              <a:rPr lang="en-US" sz="2000"/>
              <a:t>Evidence:</a:t>
            </a:r>
          </a:p>
          <a:p>
            <a:pPr eaLnBrk="1" hangingPunct="1">
              <a:lnSpc>
                <a:spcPct val="80000"/>
              </a:lnSpc>
              <a:buFontTx/>
              <a:buNone/>
              <a:defRPr/>
            </a:pPr>
            <a:r>
              <a:rPr lang="en-US" sz="2000"/>
              <a:t>1.  Early church fathers (Clement, Ignatius) were quoting many of the N.T. books by around </a:t>
            </a:r>
            <a:r>
              <a:rPr lang="en-US" sz="2000" b="1"/>
              <a:t>AD 100. </a:t>
            </a:r>
            <a:r>
              <a:rPr lang="en-US" sz="2000"/>
              <a:t>The books that were quoted had to be in circulation at that time.</a:t>
            </a:r>
          </a:p>
          <a:p>
            <a:pPr eaLnBrk="1" hangingPunct="1">
              <a:lnSpc>
                <a:spcPct val="80000"/>
              </a:lnSpc>
              <a:buFontTx/>
              <a:buNone/>
              <a:defRPr/>
            </a:pPr>
            <a:r>
              <a:rPr lang="en-US" sz="2000"/>
              <a:t>2. There is no hint that the N.T. writers knew of the destruction of the temple </a:t>
            </a:r>
            <a:r>
              <a:rPr lang="en-US" sz="2000" b="1"/>
              <a:t>(AD 70) </a:t>
            </a:r>
            <a:r>
              <a:rPr lang="en-US" sz="2000"/>
              <a:t>as a fact that had already happened.</a:t>
            </a:r>
          </a:p>
          <a:p>
            <a:pPr eaLnBrk="1" hangingPunct="1">
              <a:lnSpc>
                <a:spcPct val="80000"/>
              </a:lnSpc>
              <a:buFontTx/>
              <a:buNone/>
              <a:defRPr/>
            </a:pPr>
            <a:r>
              <a:rPr lang="en-US" sz="2000"/>
              <a:t>3. According to history, PAUL died in the AD </a:t>
            </a:r>
            <a:r>
              <a:rPr lang="en-US" sz="2000" b="1"/>
              <a:t>mid-</a:t>
            </a:r>
            <a:r>
              <a:rPr lang="en-US" sz="2000"/>
              <a:t>60’s.  At the end of Acts he is still alive.  Therefore, Acts and the books Paul wrote most likely were written by the mid-60s. Luke wrote the book of Luke before he wrote the sequel, Acts. So the book of Luke is even earlier.</a:t>
            </a:r>
          </a:p>
          <a:p>
            <a:pPr eaLnBrk="1" hangingPunct="1">
              <a:lnSpc>
                <a:spcPct val="80000"/>
              </a:lnSpc>
              <a:defRPr/>
            </a:pPr>
            <a:r>
              <a:rPr lang="en-US" sz="2000" b="1"/>
              <a:t>Conclusion</a:t>
            </a:r>
            <a:r>
              <a:rPr lang="en-US" sz="2000"/>
              <a:t>: There was not time for distortions to grow up around the life of Christ.</a:t>
            </a:r>
          </a:p>
          <a:p>
            <a:pPr eaLnBrk="1" hangingPunct="1">
              <a:lnSpc>
                <a:spcPct val="80000"/>
              </a:lnSpc>
              <a:defRPr/>
            </a:pPr>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linds(horizontal)">
                                      <p:cBhvr>
                                        <p:cTn id="7" dur="500"/>
                                        <p:tgtEl>
                                          <p:spTgt spid="4099">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099">
                                            <p:txEl>
                                              <p:pRg st="1" end="1"/>
                                            </p:txEl>
                                          </p:spTgt>
                                        </p:tgtEl>
                                        <p:attrNameLst>
                                          <p:attrName>style.visibility</p:attrName>
                                        </p:attrNameLst>
                                      </p:cBhvr>
                                      <p:to>
                                        <p:strVal val="visible"/>
                                      </p:to>
                                    </p:set>
                                    <p:animEffect transition="in" filter="blinds(horizontal)">
                                      <p:cBhvr>
                                        <p:cTn id="10" dur="500"/>
                                        <p:tgtEl>
                                          <p:spTgt spid="409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Effect transition="in" filter="blinds(horizontal)">
                                      <p:cBhvr>
                                        <p:cTn id="15" dur="500"/>
                                        <p:tgtEl>
                                          <p:spTgt spid="4099">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099">
                                            <p:txEl>
                                              <p:pRg st="3" end="3"/>
                                            </p:txEl>
                                          </p:spTgt>
                                        </p:tgtEl>
                                        <p:attrNameLst>
                                          <p:attrName>style.visibility</p:attrName>
                                        </p:attrNameLst>
                                      </p:cBhvr>
                                      <p:to>
                                        <p:strVal val="visible"/>
                                      </p:to>
                                    </p:set>
                                    <p:animEffect transition="in" filter="blinds(horizontal)">
                                      <p:cBhvr>
                                        <p:cTn id="18" dur="500"/>
                                        <p:tgtEl>
                                          <p:spTgt spid="4099">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4099">
                                            <p:txEl>
                                              <p:pRg st="4" end="4"/>
                                            </p:txEl>
                                          </p:spTgt>
                                        </p:tgtEl>
                                        <p:attrNameLst>
                                          <p:attrName>style.visibility</p:attrName>
                                        </p:attrNameLst>
                                      </p:cBhvr>
                                      <p:to>
                                        <p:strVal val="visible"/>
                                      </p:to>
                                    </p:set>
                                    <p:animEffect transition="in" filter="blinds(horizontal)">
                                      <p:cBhvr>
                                        <p:cTn id="21" dur="500"/>
                                        <p:tgtEl>
                                          <p:spTgt spid="4099">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4099">
                                            <p:txEl>
                                              <p:pRg st="5" end="5"/>
                                            </p:txEl>
                                          </p:spTgt>
                                        </p:tgtEl>
                                        <p:attrNameLst>
                                          <p:attrName>style.visibility</p:attrName>
                                        </p:attrNameLst>
                                      </p:cBhvr>
                                      <p:to>
                                        <p:strVal val="visible"/>
                                      </p:to>
                                    </p:set>
                                    <p:animEffect transition="in" filter="blinds(horizontal)">
                                      <p:cBhvr>
                                        <p:cTn id="24" dur="500"/>
                                        <p:tgtEl>
                                          <p:spTgt spid="4099">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099">
                                            <p:txEl>
                                              <p:pRg st="6" end="6"/>
                                            </p:txEl>
                                          </p:spTgt>
                                        </p:tgtEl>
                                        <p:attrNameLst>
                                          <p:attrName>style.visibility</p:attrName>
                                        </p:attrNameLst>
                                      </p:cBhvr>
                                      <p:to>
                                        <p:strVal val="visible"/>
                                      </p:to>
                                    </p:set>
                                    <p:animEffect transition="in" filter="blinds(horizontal)">
                                      <p:cBhvr>
                                        <p:cTn id="29" dur="500"/>
                                        <p:tgtEl>
                                          <p:spTgt spid="40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8D79A98A-134A-4A5A-9FD0-D7582D127C1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450BE4E-C071-481E-AFD4-3000715C77FE}" type="slidenum">
              <a:rPr lang="en-US" altLang="en-US" sz="1400" smtClean="0"/>
              <a:pPr>
                <a:spcBef>
                  <a:spcPct val="0"/>
                </a:spcBef>
                <a:buFontTx/>
                <a:buNone/>
              </a:pPr>
              <a:t>6</a:t>
            </a:fld>
            <a:endParaRPr lang="en-US" altLang="en-US" sz="1400"/>
          </a:p>
        </p:txBody>
      </p:sp>
      <p:sp>
        <p:nvSpPr>
          <p:cNvPr id="8194" name="Rectangle 2">
            <a:extLst>
              <a:ext uri="{FF2B5EF4-FFF2-40B4-BE49-F238E27FC236}">
                <a16:creationId xmlns:a16="http://schemas.microsoft.com/office/drawing/2014/main" id="{F592AFB5-10CE-4396-9186-C060843AE8CE}"/>
              </a:ext>
            </a:extLst>
          </p:cNvPr>
          <p:cNvSpPr>
            <a:spLocks noGrp="1" noChangeArrowheads="1"/>
          </p:cNvSpPr>
          <p:nvPr>
            <p:ph type="title"/>
          </p:nvPr>
        </p:nvSpPr>
        <p:spPr/>
        <p:txBody>
          <a:bodyPr/>
          <a:lstStyle/>
          <a:p>
            <a:pPr eaLnBrk="1" hangingPunct="1">
              <a:defRPr/>
            </a:pPr>
            <a:r>
              <a:rPr lang="en-US" sz="2000" b="1" dirty="0"/>
              <a:t>Objection 2</a:t>
            </a:r>
            <a:r>
              <a:rPr lang="en-US" sz="2000" dirty="0"/>
              <a:t>: But we do not have the original writings.  Couldn’t they have been corrupted or embellished with each new copy? (all copied one at a time by hand after all)</a:t>
            </a:r>
          </a:p>
        </p:txBody>
      </p:sp>
      <p:sp>
        <p:nvSpPr>
          <p:cNvPr id="8195" name="Rectangle 3">
            <a:extLst>
              <a:ext uri="{FF2B5EF4-FFF2-40B4-BE49-F238E27FC236}">
                <a16:creationId xmlns:a16="http://schemas.microsoft.com/office/drawing/2014/main" id="{EB04F65F-5397-4275-8EFE-261528D29EDD}"/>
              </a:ext>
            </a:extLst>
          </p:cNvPr>
          <p:cNvSpPr>
            <a:spLocks noGrp="1" noChangeArrowheads="1"/>
          </p:cNvSpPr>
          <p:nvPr>
            <p:ph type="body" idx="1"/>
          </p:nvPr>
        </p:nvSpPr>
        <p:spPr>
          <a:xfrm>
            <a:off x="457200" y="1600200"/>
            <a:ext cx="8229600" cy="4800600"/>
          </a:xfrm>
        </p:spPr>
        <p:txBody>
          <a:bodyPr/>
          <a:lstStyle/>
          <a:p>
            <a:pPr eaLnBrk="1" hangingPunct="1">
              <a:lnSpc>
                <a:spcPct val="80000"/>
              </a:lnSpc>
              <a:buFontTx/>
              <a:buNone/>
              <a:defRPr/>
            </a:pPr>
            <a:r>
              <a:rPr lang="en-US" sz="2400" dirty="0"/>
              <a:t>Truth - Time span, part 2</a:t>
            </a:r>
          </a:p>
          <a:p>
            <a:pPr eaLnBrk="1" hangingPunct="1">
              <a:lnSpc>
                <a:spcPct val="80000"/>
              </a:lnSpc>
              <a:defRPr/>
            </a:pPr>
            <a:r>
              <a:rPr lang="en-US" sz="2400" dirty="0"/>
              <a:t>The time span (between the originals and the earliest existing copies) for most classical Greek works is about 1,000 years; </a:t>
            </a:r>
          </a:p>
          <a:p>
            <a:pPr eaLnBrk="1" hangingPunct="1">
              <a:lnSpc>
                <a:spcPct val="80000"/>
              </a:lnSpc>
              <a:defRPr/>
            </a:pPr>
            <a:r>
              <a:rPr lang="en-US" sz="2400" dirty="0"/>
              <a:t>the time span for most books in the N.T. is around 90 years.</a:t>
            </a:r>
          </a:p>
          <a:p>
            <a:pPr eaLnBrk="1" hangingPunct="1">
              <a:lnSpc>
                <a:spcPct val="80000"/>
              </a:lnSpc>
              <a:defRPr/>
            </a:pPr>
            <a:endParaRPr lang="en-US" sz="2400" dirty="0"/>
          </a:p>
          <a:p>
            <a:pPr eaLnBrk="1" hangingPunct="1">
              <a:lnSpc>
                <a:spcPct val="80000"/>
              </a:lnSpc>
              <a:defRPr/>
            </a:pPr>
            <a:endParaRPr lang="en-US" sz="2400" dirty="0"/>
          </a:p>
          <a:p>
            <a:pPr eaLnBrk="1" hangingPunct="1">
              <a:lnSpc>
                <a:spcPct val="80000"/>
              </a:lnSpc>
              <a:defRPr/>
            </a:pPr>
            <a:endParaRPr lang="en-US" sz="2400" dirty="0"/>
          </a:p>
          <a:p>
            <a:pPr eaLnBrk="1" hangingPunct="1">
              <a:lnSpc>
                <a:spcPct val="80000"/>
              </a:lnSpc>
              <a:defRPr/>
            </a:pPr>
            <a:endParaRPr lang="en-US" sz="2400" dirty="0"/>
          </a:p>
          <a:p>
            <a:pPr eaLnBrk="1" hangingPunct="1">
              <a:lnSpc>
                <a:spcPct val="80000"/>
              </a:lnSpc>
              <a:defRPr/>
            </a:pPr>
            <a:endParaRPr lang="en-US" sz="2400" dirty="0"/>
          </a:p>
          <a:p>
            <a:pPr eaLnBrk="1" hangingPunct="1">
              <a:lnSpc>
                <a:spcPct val="80000"/>
              </a:lnSpc>
              <a:defRPr/>
            </a:pPr>
            <a:r>
              <a:rPr lang="en-US" sz="2400" dirty="0"/>
              <a:t>Again the time is too short for the NT to have been corrupted</a:t>
            </a:r>
          </a:p>
          <a:p>
            <a:pPr eaLnBrk="1" hangingPunct="1">
              <a:lnSpc>
                <a:spcPct val="80000"/>
              </a:lnSpc>
              <a:defRPr/>
            </a:pPr>
            <a:endParaRPr lang="en-US" sz="2400" dirty="0"/>
          </a:p>
        </p:txBody>
      </p:sp>
      <p:sp>
        <p:nvSpPr>
          <p:cNvPr id="8197" name="Text Box 5">
            <a:extLst>
              <a:ext uri="{FF2B5EF4-FFF2-40B4-BE49-F238E27FC236}">
                <a16:creationId xmlns:a16="http://schemas.microsoft.com/office/drawing/2014/main" id="{EF483941-E136-4030-8FA3-6E382E94AF7D}"/>
              </a:ext>
            </a:extLst>
          </p:cNvPr>
          <p:cNvSpPr txBox="1">
            <a:spLocks noChangeArrowheads="1"/>
          </p:cNvSpPr>
          <p:nvPr/>
        </p:nvSpPr>
        <p:spPr bwMode="auto">
          <a:xfrm>
            <a:off x="2667000" y="3505200"/>
            <a:ext cx="3429000" cy="1754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Author/Work Time span</a:t>
            </a:r>
          </a:p>
          <a:p>
            <a:pPr eaLnBrk="1" hangingPunct="1">
              <a:spcBef>
                <a:spcPct val="0"/>
              </a:spcBef>
              <a:buFontTx/>
              <a:buNone/>
            </a:pPr>
            <a:r>
              <a:rPr lang="en-US" altLang="en-US" sz="1800"/>
              <a:t>Aristotle		  1,400 yrs.</a:t>
            </a:r>
          </a:p>
          <a:p>
            <a:pPr eaLnBrk="1" hangingPunct="1">
              <a:spcBef>
                <a:spcPct val="0"/>
              </a:spcBef>
              <a:buFontTx/>
              <a:buNone/>
            </a:pPr>
            <a:r>
              <a:rPr lang="en-US" altLang="en-US" sz="1800"/>
              <a:t>Caesar </a:t>
            </a:r>
            <a:r>
              <a:rPr lang="en-US" altLang="en-US" sz="1600"/>
              <a:t>(Gallic Wars)</a:t>
            </a:r>
            <a:r>
              <a:rPr lang="en-US" altLang="en-US" sz="1800"/>
              <a:t>   950 yrs.</a:t>
            </a:r>
          </a:p>
          <a:p>
            <a:pPr eaLnBrk="1" hangingPunct="1">
              <a:spcBef>
                <a:spcPct val="0"/>
              </a:spcBef>
              <a:buFontTx/>
              <a:buNone/>
            </a:pPr>
            <a:r>
              <a:rPr lang="en-US" altLang="en-US" sz="1800"/>
              <a:t>Odyssey 	     500 yrs.</a:t>
            </a:r>
          </a:p>
          <a:p>
            <a:pPr eaLnBrk="1" hangingPunct="1">
              <a:spcBef>
                <a:spcPct val="0"/>
              </a:spcBef>
              <a:buFontTx/>
              <a:buNone/>
            </a:pPr>
            <a:r>
              <a:rPr lang="en-US" altLang="en-US" sz="1800"/>
              <a:t>Livy </a:t>
            </a:r>
            <a:r>
              <a:rPr lang="en-US" altLang="en-US" sz="1600"/>
              <a:t>(hist. of Rome)</a:t>
            </a:r>
            <a:r>
              <a:rPr lang="en-US" altLang="en-US" sz="1800"/>
              <a:t>	     400 yrs.</a:t>
            </a:r>
          </a:p>
          <a:p>
            <a:pPr eaLnBrk="1" hangingPunct="1">
              <a:spcBef>
                <a:spcPct val="0"/>
              </a:spcBef>
              <a:buFontTx/>
              <a:buNone/>
            </a:pPr>
            <a:r>
              <a:rPr lang="en-US" altLang="en-US" sz="1800"/>
              <a:t>New Testament 	       90 yrs.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checkerboard(across)">
                                      <p:cBhvr>
                                        <p:cTn id="7" dur="500"/>
                                        <p:tgtEl>
                                          <p:spTgt spid="8195">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195">
                                            <p:txEl>
                                              <p:pRg st="1" end="1"/>
                                            </p:txEl>
                                          </p:spTgt>
                                        </p:tgtEl>
                                        <p:attrNameLst>
                                          <p:attrName>style.visibility</p:attrName>
                                        </p:attrNameLst>
                                      </p:cBhvr>
                                      <p:to>
                                        <p:strVal val="visible"/>
                                      </p:to>
                                    </p:set>
                                    <p:animEffect transition="in" filter="checkerboard(across)">
                                      <p:cBhvr>
                                        <p:cTn id="10" dur="500"/>
                                        <p:tgtEl>
                                          <p:spTgt spid="8195">
                                            <p:txEl>
                                              <p:pRg st="1" end="1"/>
                                            </p:txEl>
                                          </p:spTgt>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8197">
                                            <p:bg/>
                                          </p:spTgt>
                                        </p:tgtEl>
                                        <p:attrNameLst>
                                          <p:attrName>style.visibility</p:attrName>
                                        </p:attrNameLst>
                                      </p:cBhvr>
                                      <p:to>
                                        <p:strVal val="visible"/>
                                      </p:to>
                                    </p:set>
                                    <p:animEffect transition="in" filter="diamond(in)">
                                      <p:cBhvr>
                                        <p:cTn id="13" dur="2000"/>
                                        <p:tgtEl>
                                          <p:spTgt spid="8197">
                                            <p:bg/>
                                          </p:spTgt>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8197">
                                            <p:txEl>
                                              <p:pRg st="0" end="0"/>
                                            </p:txEl>
                                          </p:spTgt>
                                        </p:tgtEl>
                                        <p:attrNameLst>
                                          <p:attrName>style.visibility</p:attrName>
                                        </p:attrNameLst>
                                      </p:cBhvr>
                                      <p:to>
                                        <p:strVal val="visible"/>
                                      </p:to>
                                    </p:set>
                                    <p:animEffect transition="in" filter="diamond(in)">
                                      <p:cBhvr>
                                        <p:cTn id="16" dur="2000"/>
                                        <p:tgtEl>
                                          <p:spTgt spid="8197">
                                            <p:txEl>
                                              <p:pRg st="0" end="0"/>
                                            </p:txEl>
                                          </p:spTgt>
                                        </p:tgtEl>
                                      </p:cBhvr>
                                    </p:animEffect>
                                  </p:childTnLst>
                                </p:cTn>
                              </p:par>
                              <p:par>
                                <p:cTn id="17" presetID="8" presetClass="entr" presetSubtype="16" fill="hold" grpId="0" nodeType="withEffect">
                                  <p:stCondLst>
                                    <p:cond delay="0"/>
                                  </p:stCondLst>
                                  <p:childTnLst>
                                    <p:set>
                                      <p:cBhvr>
                                        <p:cTn id="18" dur="1" fill="hold">
                                          <p:stCondLst>
                                            <p:cond delay="0"/>
                                          </p:stCondLst>
                                        </p:cTn>
                                        <p:tgtEl>
                                          <p:spTgt spid="8197">
                                            <p:txEl>
                                              <p:pRg st="1" end="1"/>
                                            </p:txEl>
                                          </p:spTgt>
                                        </p:tgtEl>
                                        <p:attrNameLst>
                                          <p:attrName>style.visibility</p:attrName>
                                        </p:attrNameLst>
                                      </p:cBhvr>
                                      <p:to>
                                        <p:strVal val="visible"/>
                                      </p:to>
                                    </p:set>
                                    <p:animEffect transition="in" filter="diamond(in)">
                                      <p:cBhvr>
                                        <p:cTn id="19" dur="500"/>
                                        <p:tgtEl>
                                          <p:spTgt spid="8197">
                                            <p:txEl>
                                              <p:pRg st="1" end="1"/>
                                            </p:txEl>
                                          </p:spTgt>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8197">
                                            <p:txEl>
                                              <p:pRg st="2" end="2"/>
                                            </p:txEl>
                                          </p:spTgt>
                                        </p:tgtEl>
                                        <p:attrNameLst>
                                          <p:attrName>style.visibility</p:attrName>
                                        </p:attrNameLst>
                                      </p:cBhvr>
                                      <p:to>
                                        <p:strVal val="visible"/>
                                      </p:to>
                                    </p:set>
                                    <p:animEffect transition="in" filter="diamond(in)">
                                      <p:cBhvr>
                                        <p:cTn id="22" dur="500"/>
                                        <p:tgtEl>
                                          <p:spTgt spid="819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8197">
                                            <p:txEl>
                                              <p:pRg st="3" end="3"/>
                                            </p:txEl>
                                          </p:spTgt>
                                        </p:tgtEl>
                                        <p:attrNameLst>
                                          <p:attrName>style.visibility</p:attrName>
                                        </p:attrNameLst>
                                      </p:cBhvr>
                                      <p:to>
                                        <p:strVal val="visible"/>
                                      </p:to>
                                    </p:set>
                                    <p:animEffect transition="in" filter="diamond(in)">
                                      <p:cBhvr>
                                        <p:cTn id="27" dur="500"/>
                                        <p:tgtEl>
                                          <p:spTgt spid="8197">
                                            <p:txEl>
                                              <p:pRg st="3" end="3"/>
                                            </p:txEl>
                                          </p:spTgt>
                                        </p:tgtEl>
                                      </p:cBhvr>
                                    </p:animEffect>
                                  </p:childTnLst>
                                </p:cTn>
                              </p:par>
                              <p:par>
                                <p:cTn id="28" presetID="8" presetClass="entr" presetSubtype="16" fill="hold" grpId="0" nodeType="withEffect">
                                  <p:stCondLst>
                                    <p:cond delay="0"/>
                                  </p:stCondLst>
                                  <p:childTnLst>
                                    <p:set>
                                      <p:cBhvr>
                                        <p:cTn id="29" dur="1" fill="hold">
                                          <p:stCondLst>
                                            <p:cond delay="0"/>
                                          </p:stCondLst>
                                        </p:cTn>
                                        <p:tgtEl>
                                          <p:spTgt spid="8197">
                                            <p:txEl>
                                              <p:pRg st="4" end="4"/>
                                            </p:txEl>
                                          </p:spTgt>
                                        </p:tgtEl>
                                        <p:attrNameLst>
                                          <p:attrName>style.visibility</p:attrName>
                                        </p:attrNameLst>
                                      </p:cBhvr>
                                      <p:to>
                                        <p:strVal val="visible"/>
                                      </p:to>
                                    </p:set>
                                    <p:animEffect transition="in" filter="diamond(in)">
                                      <p:cBhvr>
                                        <p:cTn id="30" dur="500"/>
                                        <p:tgtEl>
                                          <p:spTgt spid="8197">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nodeType="clickEffect">
                                  <p:stCondLst>
                                    <p:cond delay="0"/>
                                  </p:stCondLst>
                                  <p:childTnLst>
                                    <p:set>
                                      <p:cBhvr>
                                        <p:cTn id="34" dur="1" fill="hold">
                                          <p:stCondLst>
                                            <p:cond delay="0"/>
                                          </p:stCondLst>
                                        </p:cTn>
                                        <p:tgtEl>
                                          <p:spTgt spid="8197">
                                            <p:txEl>
                                              <p:pRg st="5" end="5"/>
                                            </p:txEl>
                                          </p:spTgt>
                                        </p:tgtEl>
                                        <p:attrNameLst>
                                          <p:attrName>style.visibility</p:attrName>
                                        </p:attrNameLst>
                                      </p:cBhvr>
                                      <p:to>
                                        <p:strVal val="visible"/>
                                      </p:to>
                                    </p:set>
                                    <p:animEffect transition="in" filter="blinds(horizontal)">
                                      <p:cBhvr>
                                        <p:cTn id="35" dur="500"/>
                                        <p:tgtEl>
                                          <p:spTgt spid="8197">
                                            <p:txEl>
                                              <p:pRg st="5" end="5"/>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8195">
                                            <p:txEl>
                                              <p:pRg st="2" end="2"/>
                                            </p:txEl>
                                          </p:spTgt>
                                        </p:tgtEl>
                                        <p:attrNameLst>
                                          <p:attrName>style.visibility</p:attrName>
                                        </p:attrNameLst>
                                      </p:cBhvr>
                                      <p:to>
                                        <p:strVal val="visible"/>
                                      </p:to>
                                    </p:set>
                                    <p:animEffect transition="in" filter="box(in)">
                                      <p:cBhvr>
                                        <p:cTn id="38" dur="500"/>
                                        <p:tgtEl>
                                          <p:spTgt spid="8195">
                                            <p:txEl>
                                              <p:pRg st="2" end="2"/>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8195">
                                            <p:txEl>
                                              <p:pRg st="8" end="8"/>
                                            </p:txEl>
                                          </p:spTgt>
                                        </p:tgtEl>
                                        <p:attrNameLst>
                                          <p:attrName>style.visibility</p:attrName>
                                        </p:attrNameLst>
                                      </p:cBhvr>
                                      <p:to>
                                        <p:strVal val="visible"/>
                                      </p:to>
                                    </p:set>
                                    <p:animEffect transition="in" filter="box(in)">
                                      <p:cBhvr>
                                        <p:cTn id="41" dur="500"/>
                                        <p:tgtEl>
                                          <p:spTgt spid="81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P spid="8197" grpId="0" uiExpand="1"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5B346135-93DF-458D-B698-C946645C6DF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59ACB6C-FE2A-45D3-A157-2A69ABC9A471}" type="slidenum">
              <a:rPr lang="en-US" altLang="en-US" sz="1400" smtClean="0"/>
              <a:pPr>
                <a:spcBef>
                  <a:spcPct val="0"/>
                </a:spcBef>
                <a:buFontTx/>
                <a:buNone/>
              </a:pPr>
              <a:t>7</a:t>
            </a:fld>
            <a:endParaRPr lang="en-US" altLang="en-US" sz="1400"/>
          </a:p>
        </p:txBody>
      </p:sp>
      <p:sp>
        <p:nvSpPr>
          <p:cNvPr id="2" name="Rectangle 2">
            <a:extLst>
              <a:ext uri="{FF2B5EF4-FFF2-40B4-BE49-F238E27FC236}">
                <a16:creationId xmlns:a16="http://schemas.microsoft.com/office/drawing/2014/main" id="{0F3737D1-093C-4BCD-BB37-93E6DD04C905}"/>
              </a:ext>
            </a:extLst>
          </p:cNvPr>
          <p:cNvSpPr>
            <a:spLocks noGrp="1" noChangeArrowheads="1"/>
          </p:cNvSpPr>
          <p:nvPr>
            <p:ph type="title"/>
          </p:nvPr>
        </p:nvSpPr>
        <p:spPr/>
        <p:txBody>
          <a:bodyPr/>
          <a:lstStyle/>
          <a:p>
            <a:pPr eaLnBrk="1" hangingPunct="1">
              <a:defRPr/>
            </a:pPr>
            <a:r>
              <a:rPr lang="en-US"/>
              <a:t>More on time span</a:t>
            </a:r>
          </a:p>
        </p:txBody>
      </p:sp>
      <p:sp>
        <p:nvSpPr>
          <p:cNvPr id="16387" name="Rectangle 3">
            <a:extLst>
              <a:ext uri="{FF2B5EF4-FFF2-40B4-BE49-F238E27FC236}">
                <a16:creationId xmlns:a16="http://schemas.microsoft.com/office/drawing/2014/main" id="{0DF90485-2228-453D-A445-53C9760D62C0}"/>
              </a:ext>
            </a:extLst>
          </p:cNvPr>
          <p:cNvSpPr>
            <a:spLocks noGrp="1" noChangeArrowheads="1"/>
          </p:cNvSpPr>
          <p:nvPr>
            <p:ph type="body" idx="1"/>
          </p:nvPr>
        </p:nvSpPr>
        <p:spPr/>
        <p:txBody>
          <a:bodyPr/>
          <a:lstStyle/>
          <a:p>
            <a:pPr eaLnBrk="1" hangingPunct="1">
              <a:buFontTx/>
              <a:buNone/>
              <a:defRPr/>
            </a:pPr>
            <a:r>
              <a:rPr lang="en-US" sz="2800"/>
              <a:t>Manuscripts have been found that date within or close to the first century:</a:t>
            </a:r>
          </a:p>
          <a:p>
            <a:pPr lvl="1" eaLnBrk="1" hangingPunct="1">
              <a:defRPr/>
            </a:pPr>
            <a:r>
              <a:rPr lang="en-US" sz="2400"/>
              <a:t>One Example: John Ryland Papyrus (dated </a:t>
            </a:r>
            <a:r>
              <a:rPr lang="en-US" sz="2400" b="1"/>
              <a:t>AD 125 ; </a:t>
            </a:r>
            <a:r>
              <a:rPr lang="en-US" sz="2400"/>
              <a:t>fragment of John found in Egypt). The original manuscript must have been written earlier.</a:t>
            </a:r>
          </a:p>
          <a:p>
            <a:pPr eaLnBrk="1" hangingPunct="1">
              <a:defRPr/>
            </a:pPr>
            <a:endParaRPr lang="en-US" sz="2800"/>
          </a:p>
        </p:txBody>
      </p:sp>
      <p:pic>
        <p:nvPicPr>
          <p:cNvPr id="16389" name="Picture 4" descr="ryland-papyrusFrom AD125">
            <a:extLst>
              <a:ext uri="{FF2B5EF4-FFF2-40B4-BE49-F238E27FC236}">
                <a16:creationId xmlns:a16="http://schemas.microsoft.com/office/drawing/2014/main" id="{A7A03B83-8D80-46DF-8C85-06CA2C6C86ED}"/>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133600" y="3810000"/>
            <a:ext cx="4572000" cy="271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C8492-3FF4-459B-91B6-2A17A46F615F}"/>
              </a:ext>
            </a:extLst>
          </p:cNvPr>
          <p:cNvSpPr>
            <a:spLocks noGrp="1"/>
          </p:cNvSpPr>
          <p:nvPr>
            <p:ph type="title"/>
          </p:nvPr>
        </p:nvSpPr>
        <p:spPr/>
        <p:txBody>
          <a:bodyPr/>
          <a:lstStyle/>
          <a:p>
            <a:r>
              <a:rPr lang="en-US" dirty="0"/>
              <a:t>“Beans”</a:t>
            </a:r>
          </a:p>
        </p:txBody>
      </p:sp>
      <p:sp>
        <p:nvSpPr>
          <p:cNvPr id="4" name="Slide Number Placeholder 3">
            <a:extLst>
              <a:ext uri="{FF2B5EF4-FFF2-40B4-BE49-F238E27FC236}">
                <a16:creationId xmlns:a16="http://schemas.microsoft.com/office/drawing/2014/main" id="{8FE9A7D9-8397-4729-B9A1-0AD5B99640A5}"/>
              </a:ext>
            </a:extLst>
          </p:cNvPr>
          <p:cNvSpPr>
            <a:spLocks noGrp="1"/>
          </p:cNvSpPr>
          <p:nvPr>
            <p:ph type="sldNum" sz="quarter" idx="12"/>
          </p:nvPr>
        </p:nvSpPr>
        <p:spPr/>
        <p:txBody>
          <a:bodyPr/>
          <a:lstStyle/>
          <a:p>
            <a:pPr>
              <a:defRPr/>
            </a:pPr>
            <a:fld id="{F8D14624-FB2B-42B4-839D-60632F73D7BB}" type="slidenum">
              <a:rPr lang="en-US" altLang="en-US" smtClean="0"/>
              <a:pPr>
                <a:defRPr/>
              </a:pPr>
              <a:t>8</a:t>
            </a:fld>
            <a:endParaRPr lang="en-US" altLang="en-US"/>
          </a:p>
        </p:txBody>
      </p:sp>
      <p:sp>
        <p:nvSpPr>
          <p:cNvPr id="3" name="TextBox 2">
            <a:extLst>
              <a:ext uri="{FF2B5EF4-FFF2-40B4-BE49-F238E27FC236}">
                <a16:creationId xmlns:a16="http://schemas.microsoft.com/office/drawing/2014/main" id="{E5C8D032-B45A-45DC-A01B-DD6F8BA70EF1}"/>
              </a:ext>
            </a:extLst>
          </p:cNvPr>
          <p:cNvSpPr txBox="1"/>
          <p:nvPr/>
        </p:nvSpPr>
        <p:spPr>
          <a:xfrm>
            <a:off x="1981200" y="6248400"/>
            <a:ext cx="4852675" cy="369332"/>
          </a:xfrm>
          <a:prstGeom prst="rect">
            <a:avLst/>
          </a:prstGeom>
          <a:solidFill>
            <a:schemeClr val="accent1">
              <a:alpha val="50000"/>
            </a:schemeClr>
          </a:solidFill>
        </p:spPr>
        <p:txBody>
          <a:bodyPr wrap="none" rtlCol="0">
            <a:spAutoFit/>
          </a:bodyPr>
          <a:lstStyle/>
          <a:p>
            <a:r>
              <a:rPr lang="en-US" b="1" dirty="0">
                <a:hlinkClick r:id="rId2"/>
              </a:rPr>
              <a:t>https://arkencounter.com/bible-true/beans/</a:t>
            </a:r>
            <a:endParaRPr lang="en-US" b="1" dirty="0"/>
          </a:p>
        </p:txBody>
      </p:sp>
      <p:pic>
        <p:nvPicPr>
          <p:cNvPr id="9" name="Content Placeholder 8">
            <a:extLst>
              <a:ext uri="{FF2B5EF4-FFF2-40B4-BE49-F238E27FC236}">
                <a16:creationId xmlns:a16="http://schemas.microsoft.com/office/drawing/2014/main" id="{31CA2655-FA1E-4AC9-8CF8-C7697A82618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1219200"/>
            <a:ext cx="8093639" cy="4525963"/>
          </a:xfrm>
        </p:spPr>
      </p:pic>
      <p:sp>
        <p:nvSpPr>
          <p:cNvPr id="10" name="TextBox 9">
            <a:extLst>
              <a:ext uri="{FF2B5EF4-FFF2-40B4-BE49-F238E27FC236}">
                <a16:creationId xmlns:a16="http://schemas.microsoft.com/office/drawing/2014/main" id="{7965D233-F57A-47B0-BCB2-EE5E621B9DA3}"/>
              </a:ext>
            </a:extLst>
          </p:cNvPr>
          <p:cNvSpPr txBox="1"/>
          <p:nvPr/>
        </p:nvSpPr>
        <p:spPr>
          <a:xfrm>
            <a:off x="2014320" y="5875893"/>
            <a:ext cx="3839513" cy="369332"/>
          </a:xfrm>
          <a:prstGeom prst="rect">
            <a:avLst/>
          </a:prstGeom>
          <a:noFill/>
        </p:spPr>
        <p:txBody>
          <a:bodyPr wrap="none" rtlCol="0">
            <a:spAutoFit/>
          </a:bodyPr>
          <a:lstStyle/>
          <a:p>
            <a:r>
              <a:rPr lang="en-US" dirty="0"/>
              <a:t>Click the following link to view video</a:t>
            </a:r>
          </a:p>
        </p:txBody>
      </p:sp>
    </p:spTree>
    <p:extLst>
      <p:ext uri="{BB962C8B-B14F-4D97-AF65-F5344CB8AC3E}">
        <p14:creationId xmlns:p14="http://schemas.microsoft.com/office/powerpoint/2010/main" val="1342767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09DF7586-1DDE-4B2D-B603-67094749AE3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26D1B3D-4C1F-43E1-BBFB-893931DF98BE}" type="slidenum">
              <a:rPr lang="en-US" altLang="en-US" sz="1400" smtClean="0"/>
              <a:pPr>
                <a:spcBef>
                  <a:spcPct val="0"/>
                </a:spcBef>
                <a:buFontTx/>
                <a:buNone/>
              </a:pPr>
              <a:t>9</a:t>
            </a:fld>
            <a:endParaRPr lang="en-US" altLang="en-US" sz="1400"/>
          </a:p>
        </p:txBody>
      </p:sp>
      <p:sp>
        <p:nvSpPr>
          <p:cNvPr id="9218" name="Rectangle 2">
            <a:extLst>
              <a:ext uri="{FF2B5EF4-FFF2-40B4-BE49-F238E27FC236}">
                <a16:creationId xmlns:a16="http://schemas.microsoft.com/office/drawing/2014/main" id="{DC2C027B-E556-4147-919F-8F733638A7A0}"/>
              </a:ext>
            </a:extLst>
          </p:cNvPr>
          <p:cNvSpPr>
            <a:spLocks noGrp="1" noChangeArrowheads="1"/>
          </p:cNvSpPr>
          <p:nvPr>
            <p:ph type="title"/>
          </p:nvPr>
        </p:nvSpPr>
        <p:spPr>
          <a:xfrm>
            <a:off x="304800" y="274638"/>
            <a:ext cx="8534400" cy="1143000"/>
          </a:xfrm>
        </p:spPr>
        <p:txBody>
          <a:bodyPr/>
          <a:lstStyle/>
          <a:p>
            <a:pPr eaLnBrk="1" hangingPunct="1">
              <a:defRPr/>
            </a:pPr>
            <a:r>
              <a:rPr lang="en-US" sz="2000" b="1" dirty="0"/>
              <a:t>Objection 3</a:t>
            </a:r>
            <a:r>
              <a:rPr lang="en-US" sz="2000" dirty="0"/>
              <a:t>: “Too few manuscripts?”</a:t>
            </a:r>
          </a:p>
        </p:txBody>
      </p:sp>
      <p:sp>
        <p:nvSpPr>
          <p:cNvPr id="9219" name="Rectangle 3">
            <a:extLst>
              <a:ext uri="{FF2B5EF4-FFF2-40B4-BE49-F238E27FC236}">
                <a16:creationId xmlns:a16="http://schemas.microsoft.com/office/drawing/2014/main" id="{C049F372-053E-46D5-A545-DC402BF1D427}"/>
              </a:ext>
            </a:extLst>
          </p:cNvPr>
          <p:cNvSpPr>
            <a:spLocks noGrp="1" noChangeArrowheads="1"/>
          </p:cNvSpPr>
          <p:nvPr>
            <p:ph type="body" idx="1"/>
          </p:nvPr>
        </p:nvSpPr>
        <p:spPr/>
        <p:txBody>
          <a:bodyPr/>
          <a:lstStyle/>
          <a:p>
            <a:pPr eaLnBrk="1" hangingPunct="1">
              <a:lnSpc>
                <a:spcPct val="90000"/>
              </a:lnSpc>
              <a:buFontTx/>
              <a:buNone/>
              <a:defRPr/>
            </a:pPr>
            <a:r>
              <a:rPr lang="en-US" sz="2400" dirty="0"/>
              <a:t>Truth - Number</a:t>
            </a:r>
          </a:p>
          <a:p>
            <a:pPr eaLnBrk="1" hangingPunct="1">
              <a:lnSpc>
                <a:spcPct val="90000"/>
              </a:lnSpc>
              <a:defRPr/>
            </a:pPr>
            <a:r>
              <a:rPr lang="en-US" sz="2400" dirty="0"/>
              <a:t>The more manuscripts we have for comparison, the closer we can get to the original manuscript reading.</a:t>
            </a:r>
          </a:p>
          <a:p>
            <a:pPr eaLnBrk="1" hangingPunct="1">
              <a:lnSpc>
                <a:spcPct val="90000"/>
              </a:lnSpc>
              <a:defRPr/>
            </a:pPr>
            <a:endParaRPr lang="en-US" sz="2400" dirty="0"/>
          </a:p>
          <a:p>
            <a:pPr eaLnBrk="1" hangingPunct="1">
              <a:lnSpc>
                <a:spcPct val="90000"/>
              </a:lnSpc>
              <a:defRPr/>
            </a:pPr>
            <a:endParaRPr lang="en-US" sz="2400" dirty="0"/>
          </a:p>
          <a:p>
            <a:pPr eaLnBrk="1" hangingPunct="1">
              <a:lnSpc>
                <a:spcPct val="90000"/>
              </a:lnSpc>
              <a:defRPr/>
            </a:pPr>
            <a:endParaRPr lang="en-US" sz="2400" dirty="0"/>
          </a:p>
          <a:p>
            <a:pPr eaLnBrk="1" hangingPunct="1">
              <a:lnSpc>
                <a:spcPct val="90000"/>
              </a:lnSpc>
              <a:defRPr/>
            </a:pPr>
            <a:endParaRPr lang="en-US" sz="2400" dirty="0"/>
          </a:p>
          <a:p>
            <a:pPr eaLnBrk="1" hangingPunct="1">
              <a:lnSpc>
                <a:spcPct val="90000"/>
              </a:lnSpc>
              <a:defRPr/>
            </a:pPr>
            <a:r>
              <a:rPr lang="en-US" sz="2400" dirty="0"/>
              <a:t>Plus tens of thousands of quotations from the N.T. by the early church fathers.  It would be possible to construct the whole of the New Testament, apart from about eleven verses, from these writings alone.</a:t>
            </a:r>
          </a:p>
          <a:p>
            <a:pPr eaLnBrk="1" hangingPunct="1">
              <a:lnSpc>
                <a:spcPct val="90000"/>
              </a:lnSpc>
              <a:defRPr/>
            </a:pPr>
            <a:endParaRPr lang="en-US" sz="2400" dirty="0"/>
          </a:p>
        </p:txBody>
      </p:sp>
      <p:sp>
        <p:nvSpPr>
          <p:cNvPr id="9220" name="Text Box 4">
            <a:extLst>
              <a:ext uri="{FF2B5EF4-FFF2-40B4-BE49-F238E27FC236}">
                <a16:creationId xmlns:a16="http://schemas.microsoft.com/office/drawing/2014/main" id="{B03EFEB3-9B8A-40B3-988B-E607128FF222}"/>
              </a:ext>
            </a:extLst>
          </p:cNvPr>
          <p:cNvSpPr txBox="1">
            <a:spLocks noChangeArrowheads="1"/>
          </p:cNvSpPr>
          <p:nvPr/>
        </p:nvSpPr>
        <p:spPr bwMode="auto">
          <a:xfrm>
            <a:off x="2438400" y="2895600"/>
            <a:ext cx="4267200" cy="14414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  5,700—Greek</a:t>
            </a:r>
          </a:p>
          <a:p>
            <a:pPr eaLnBrk="1" hangingPunct="1">
              <a:spcBef>
                <a:spcPct val="0"/>
              </a:spcBef>
              <a:buFontTx/>
              <a:buNone/>
            </a:pPr>
            <a:r>
              <a:rPr lang="en-US" altLang="en-US" sz="2400"/>
              <a:t>10,000—Latin</a:t>
            </a:r>
          </a:p>
          <a:p>
            <a:pPr eaLnBrk="1" hangingPunct="1">
              <a:spcBef>
                <a:spcPct val="0"/>
              </a:spcBef>
              <a:buFontTx/>
              <a:buNone/>
            </a:pPr>
            <a:r>
              <a:rPr lang="en-US" altLang="en-US" sz="2400"/>
              <a:t>  9,300—other languages </a:t>
            </a:r>
            <a:r>
              <a:rPr lang="en-US" altLang="en-US" sz="1600"/>
              <a:t>(ex.</a:t>
            </a:r>
            <a:r>
              <a:rPr lang="en-US" altLang="en-US" sz="2000"/>
              <a:t> </a:t>
            </a:r>
            <a:r>
              <a:rPr lang="en-US" altLang="en-US" sz="1600"/>
              <a:t>Syriac, Armenian, Ethiopic, Coptic, Gothic)</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1893</TotalTime>
  <Words>2705</Words>
  <Application>Microsoft Office PowerPoint</Application>
  <PresentationFormat>On-screen Show (4:3)</PresentationFormat>
  <Paragraphs>316</Paragraphs>
  <Slides>25</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Verdana</vt:lpstr>
      <vt:lpstr>Default Design</vt:lpstr>
      <vt:lpstr>Unlocking the Mysteries of Genesis*: Part 1</vt:lpstr>
      <vt:lpstr>Does the Bible claim to be the Word of God?</vt:lpstr>
      <vt:lpstr>Bible Verses (con.)</vt:lpstr>
      <vt:lpstr>Fiction or Non-fiction?</vt:lpstr>
      <vt:lpstr>Objection 1: wasn’t the New Testament written down 100 or more years after the events occurred?</vt:lpstr>
      <vt:lpstr>Objection 2: But we do not have the original writings.  Couldn’t they have been corrupted or embellished with each new copy? (all copied one at a time by hand after all)</vt:lpstr>
      <vt:lpstr>More on time span</vt:lpstr>
      <vt:lpstr>“Beans”</vt:lpstr>
      <vt:lpstr>Objection 3: “Too few manuscripts?”</vt:lpstr>
      <vt:lpstr>Comparison to numbers of other writings</vt:lpstr>
      <vt:lpstr>Summary comparison</vt:lpstr>
      <vt:lpstr>Objection 4: there are so many discrepancies between the manuscripts that we still cannot know which is the original</vt:lpstr>
      <vt:lpstr>Old Testament Text</vt:lpstr>
      <vt:lpstr>Evidence the Bible is God’s Word</vt:lpstr>
      <vt:lpstr>Word of God demonstrated by the fulfillment of prophesy</vt:lpstr>
      <vt:lpstr>What Is the Probability that Jesus Fulfilled Those Prophecies by Chance?</vt:lpstr>
      <vt:lpstr>Summary</vt:lpstr>
      <vt:lpstr>Unlocking the Mysteries of Genesis</vt:lpstr>
      <vt:lpstr>Unlocking the Mysteries of Genesis: Part 1</vt:lpstr>
      <vt:lpstr>Occam’s Razor</vt:lpstr>
      <vt:lpstr>Scripture in Session1</vt:lpstr>
      <vt:lpstr>PowerPoint Presentation</vt:lpstr>
      <vt:lpstr>References</vt:lpstr>
      <vt:lpstr>Veracity of the Biblical Text</vt:lpstr>
      <vt:lpstr>The Bibliographical Test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Holy Bible Wholly True</dc:title>
  <dc:creator>JURKOVICH</dc:creator>
  <cp:lastModifiedBy>MarkJulie</cp:lastModifiedBy>
  <cp:revision>105</cp:revision>
  <dcterms:created xsi:type="dcterms:W3CDTF">2008-02-10T02:34:54Z</dcterms:created>
  <dcterms:modified xsi:type="dcterms:W3CDTF">2019-04-05T19:56:20Z</dcterms:modified>
</cp:coreProperties>
</file>