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7" r:id="rId3"/>
    <p:sldId id="288" r:id="rId4"/>
    <p:sldId id="269" r:id="rId5"/>
    <p:sldId id="281" r:id="rId6"/>
    <p:sldId id="282" r:id="rId7"/>
    <p:sldId id="283" r:id="rId8"/>
    <p:sldId id="290" r:id="rId9"/>
    <p:sldId id="291" r:id="rId10"/>
    <p:sldId id="285" r:id="rId11"/>
    <p:sldId id="277" r:id="rId12"/>
    <p:sldId id="286" r:id="rId13"/>
    <p:sldId id="268" r:id="rId14"/>
    <p:sldId id="289" r:id="rId15"/>
    <p:sldId id="264" r:id="rId16"/>
    <p:sldId id="265" r:id="rId17"/>
    <p:sldId id="266" r:id="rId18"/>
    <p:sldId id="267" r:id="rId19"/>
    <p:sldId id="274" r:id="rId20"/>
    <p:sldId id="273" r:id="rId21"/>
    <p:sldId id="263" r:id="rId22"/>
    <p:sldId id="275" r:id="rId23"/>
    <p:sldId id="270" r:id="rId24"/>
    <p:sldId id="280" r:id="rId25"/>
    <p:sldId id="279"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91687" autoAdjust="0"/>
  </p:normalViewPr>
  <p:slideViewPr>
    <p:cSldViewPr snapToGrid="0">
      <p:cViewPr varScale="1">
        <p:scale>
          <a:sx n="79" d="100"/>
          <a:sy n="79" d="100"/>
        </p:scale>
        <p:origin x="121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96208-25E1-4ED7-AB9D-EA98AEFAC362}" type="datetimeFigureOut">
              <a:rPr lang="en-US" smtClean="0"/>
              <a:t>5/19/2019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C68A7-2FAF-48B8-A9B9-8F818BBAC7D6}" type="slidenum">
              <a:rPr lang="en-US" smtClean="0"/>
              <a:t>‹#›</a:t>
            </a:fld>
            <a:endParaRPr lang="en-US"/>
          </a:p>
        </p:txBody>
      </p:sp>
    </p:spTree>
    <p:extLst>
      <p:ext uri="{BB962C8B-B14F-4D97-AF65-F5344CB8AC3E}">
        <p14:creationId xmlns:p14="http://schemas.microsoft.com/office/powerpoint/2010/main" val="45580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CCE59B3-4FEB-458A-92E8-85959A9C4E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8573FE5-5B81-4E28-9536-59F14E44E9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Creation scientists have studied these implications and have come up with some key conclusions, including the following.</a:t>
            </a:r>
          </a:p>
          <a:p>
            <a:pPr eaLnBrk="1" hangingPunct="1">
              <a:spcBef>
                <a:spcPct val="0"/>
              </a:spcBef>
            </a:pPr>
            <a:r>
              <a:rPr lang="en-US" altLang="en-US"/>
              <a:t>Note on the map these large areas in Siberia and Alaska that are NOT covered.</a:t>
            </a:r>
          </a:p>
        </p:txBody>
      </p:sp>
      <p:sp>
        <p:nvSpPr>
          <p:cNvPr id="41988" name="Slide Number Placeholder 3">
            <a:extLst>
              <a:ext uri="{FF2B5EF4-FFF2-40B4-BE49-F238E27FC236}">
                <a16:creationId xmlns:a16="http://schemas.microsoft.com/office/drawing/2014/main" id="{8DB6A4B6-5E12-49CE-AF93-350EBE5E28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A072BB-EC27-4C8C-899E-111314F51FC6}" type="slidenum">
              <a:rPr lang="en-US" altLang="en-US"/>
              <a:pPr eaLnBrk="1" hangingPunct="1"/>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C585F1C-CC7B-4366-8771-D016B9B15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D44E35C-22AD-4A5B-BF6F-1B49B9294D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cannot talk about the ice age without talking about the mammoth.</a:t>
            </a:r>
          </a:p>
          <a:p>
            <a:pPr eaLnBrk="1" hangingPunct="1">
              <a:spcBef>
                <a:spcPct val="0"/>
              </a:spcBef>
            </a:pPr>
            <a:r>
              <a:rPr lang="en-US" altLang="en-US"/>
              <a:t>Here is what creation scientists speculate about these majestic creatures</a:t>
            </a:r>
          </a:p>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78DA75D4-E133-466C-8CCD-A014648861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2F0923-85D3-4A32-B9A1-90D2D583C39B}" type="slidenum">
              <a:rPr lang="en-US" altLang="en-US"/>
              <a:pPr eaLnBrk="1" hangingPunct="1"/>
              <a:t>11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DA4D381-CC1D-4B6A-852F-AE471D0D4DDA}"/>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6D6AB84-3C02-4FC8-858B-0CD131D795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 animal alive today fits this description, especially the “tail sways like a cedar” description.</a:t>
            </a:r>
          </a:p>
          <a:p>
            <a:r>
              <a:rPr lang="en-US" altLang="en-US">
                <a:latin typeface="Arial" panose="020B0604020202020204" pitchFamily="34" charset="0"/>
              </a:rPr>
              <a:t>It is describing a sauropod (brontosaurs, Apatosaurus , Brachiosaurus,…)</a:t>
            </a:r>
          </a:p>
        </p:txBody>
      </p:sp>
      <p:sp>
        <p:nvSpPr>
          <p:cNvPr id="32772" name="Slide Number Placeholder 3">
            <a:extLst>
              <a:ext uri="{FF2B5EF4-FFF2-40B4-BE49-F238E27FC236}">
                <a16:creationId xmlns:a16="http://schemas.microsoft.com/office/drawing/2014/main" id="{7C20530B-3C97-451A-9C4A-EB4927FA84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4E7B0F-13F4-48DA-9FBF-2B9EAA6890A0}" type="slidenum">
              <a:rPr lang="en-US" altLang="en-US"/>
              <a:pPr eaLnBrk="1" hangingPunct="1"/>
              <a:t>15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bombardier beetle is a real life example that a “fire breathing” creature as described in Job is indeed plausible.</a:t>
            </a:r>
          </a:p>
        </p:txBody>
      </p:sp>
      <p:sp>
        <p:nvSpPr>
          <p:cNvPr id="4" name="Slide Number Placeholder 3"/>
          <p:cNvSpPr>
            <a:spLocks noGrp="1"/>
          </p:cNvSpPr>
          <p:nvPr>
            <p:ph type="sldNum" sz="quarter" idx="5"/>
          </p:nvPr>
        </p:nvSpPr>
        <p:spPr/>
        <p:txBody>
          <a:bodyPr/>
          <a:lstStyle/>
          <a:p>
            <a:fld id="{200C68A7-2FAF-48B8-A9B9-8F818BBAC7D6}" type="slidenum">
              <a:rPr lang="en-US" smtClean="0"/>
              <a:t>19</a:t>
            </a:fld>
            <a:endParaRPr lang="en-US"/>
          </a:p>
        </p:txBody>
      </p:sp>
    </p:spTree>
    <p:extLst>
      <p:ext uri="{BB962C8B-B14F-4D97-AF65-F5344CB8AC3E}">
        <p14:creationId xmlns:p14="http://schemas.microsoft.com/office/powerpoint/2010/main" val="394493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6AC81B2-D4A2-43AA-A6F5-7A6C67D5122A}"/>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691CC91C-9CD7-4361-89AA-ED1308BD91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Stones depict people fighting , feeding and even riding dinosaurs!</a:t>
            </a:r>
          </a:p>
        </p:txBody>
      </p:sp>
      <p:sp>
        <p:nvSpPr>
          <p:cNvPr id="33796" name="Slide Number Placeholder 3">
            <a:extLst>
              <a:ext uri="{FF2B5EF4-FFF2-40B4-BE49-F238E27FC236}">
                <a16:creationId xmlns:a16="http://schemas.microsoft.com/office/drawing/2014/main" id="{D6F699C5-A2C0-4EE0-9FB3-7DD8F614B8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C10DA6-1478-4A14-BD3D-97B4A7BA103D}" type="slidenum">
              <a:rPr lang="en-US" altLang="en-US"/>
              <a:pPr eaLnBrk="1" hangingPunct="1"/>
              <a:t>24</a:t>
            </a:fld>
            <a:endParaRPr lang="en-US" altLang="en-US"/>
          </a:p>
        </p:txBody>
      </p:sp>
    </p:spTree>
    <p:extLst>
      <p:ext uri="{BB962C8B-B14F-4D97-AF65-F5344CB8AC3E}">
        <p14:creationId xmlns:p14="http://schemas.microsoft.com/office/powerpoint/2010/main" val="266270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B347D-3819-4F06-97D6-1F2B3237624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269590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B347D-3819-4F06-97D6-1F2B3237624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330823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B347D-3819-4F06-97D6-1F2B3237624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18747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B347D-3819-4F06-97D6-1F2B3237624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328935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2B347D-3819-4F06-97D6-1F2B3237624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427045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B347D-3819-4F06-97D6-1F2B32376248}"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344468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B347D-3819-4F06-97D6-1F2B32376248}"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192851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B347D-3819-4F06-97D6-1F2B32376248}"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288988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B347D-3819-4F06-97D6-1F2B32376248}"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326222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2B347D-3819-4F06-97D6-1F2B32376248}"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321209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2B347D-3819-4F06-97D6-1F2B32376248}"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7EE2-4C93-4667-BF4D-14663A00038D}" type="slidenum">
              <a:rPr lang="en-US" smtClean="0"/>
              <a:t>‹#›</a:t>
            </a:fld>
            <a:endParaRPr lang="en-US"/>
          </a:p>
        </p:txBody>
      </p:sp>
    </p:spTree>
    <p:extLst>
      <p:ext uri="{BB962C8B-B14F-4D97-AF65-F5344CB8AC3E}">
        <p14:creationId xmlns:p14="http://schemas.microsoft.com/office/powerpoint/2010/main" val="112685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B347D-3819-4F06-97D6-1F2B32376248}" type="datetimeFigureOut">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7EE2-4C93-4667-BF4D-14663A00038D}" type="slidenum">
              <a:rPr lang="en-US" smtClean="0"/>
              <a:t>‹#›</a:t>
            </a:fld>
            <a:endParaRPr lang="en-US"/>
          </a:p>
        </p:txBody>
      </p:sp>
    </p:spTree>
    <p:extLst>
      <p:ext uri="{BB962C8B-B14F-4D97-AF65-F5344CB8AC3E}">
        <p14:creationId xmlns:p14="http://schemas.microsoft.com/office/powerpoint/2010/main" val="1434389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answersingenesis.org/docs2005/0325Dino_tissue.asp" TargetMode="External"/><Relationship Id="rId13" Type="http://schemas.openxmlformats.org/officeDocument/2006/relationships/hyperlink" Target="http://www.answersingenesis.org/home/area/FIT/index.asp" TargetMode="External"/><Relationship Id="rId3" Type="http://schemas.openxmlformats.org/officeDocument/2006/relationships/hyperlink" Target="http://www.genesispark.com/genpark/ancient/ancient.htm" TargetMode="External"/><Relationship Id="rId7" Type="http://schemas.openxmlformats.org/officeDocument/2006/relationships/hyperlink" Target="http://www.answersingenesis.org/creation/v18/i4/dinosaurs.asp" TargetMode="External"/><Relationship Id="rId12" Type="http://schemas.openxmlformats.org/officeDocument/2006/relationships/hyperlink" Target="http://www.answersingenesis.org/articles/am/v2/n2/setting-stage-for-ice-age" TargetMode="External"/><Relationship Id="rId2" Type="http://schemas.openxmlformats.org/officeDocument/2006/relationships/hyperlink" Target="http://www.answersingenesis.org/articles/cm/v19/n4/sea-monsters" TargetMode="External"/><Relationship Id="rId1" Type="http://schemas.openxmlformats.org/officeDocument/2006/relationships/slideLayout" Target="../slideLayouts/slideLayout2.xml"/><Relationship Id="rId6" Type="http://schemas.openxmlformats.org/officeDocument/2006/relationships/hyperlink" Target="http://www.answersingenesis.org/creation/v21/i1/aborigines.asp" TargetMode="External"/><Relationship Id="rId11" Type="http://schemas.openxmlformats.org/officeDocument/2006/relationships/hyperlink" Target="http://www.bible.ca/tracks/tracks-acambaro-dinos.htm" TargetMode="External"/><Relationship Id="rId5" Type="http://schemas.openxmlformats.org/officeDocument/2006/relationships/hyperlink" Target="http://www.answersingenesis.org/articles/nab/human-and-dino-fossils-together" TargetMode="External"/><Relationship Id="rId10" Type="http://schemas.openxmlformats.org/officeDocument/2006/relationships/hyperlink" Target="https://answersingenesis.org/dinosaurs/bones/preservation-dinosaur-protein-fragments-evolution-millions-years/" TargetMode="External"/><Relationship Id="rId4" Type="http://schemas.openxmlformats.org/officeDocument/2006/relationships/hyperlink" Target="http://www.answersingenesis.org/articles/nab/what-happened-to-the-dinosaurs" TargetMode="External"/><Relationship Id="rId9" Type="http://schemas.openxmlformats.org/officeDocument/2006/relationships/hyperlink" Target="https://answersingenesis.org/dinosaurs/bones/more-soft-tissue-in-old-fossils/" TargetMode="External"/><Relationship Id="rId14" Type="http://schemas.openxmlformats.org/officeDocument/2006/relationships/hyperlink" Target="https://www.icr.org/article/supervolcanoes-mount-st-helens-erup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AC47A7-A6AD-4D60-A0DC-150E05196913}"/>
              </a:ext>
            </a:extLst>
          </p:cNvPr>
          <p:cNvSpPr>
            <a:spLocks noGrp="1" noChangeArrowheads="1"/>
          </p:cNvSpPr>
          <p:nvPr>
            <p:ph type="ctrTitle"/>
          </p:nvPr>
        </p:nvSpPr>
        <p:spPr/>
        <p:txBody>
          <a:bodyPr/>
          <a:lstStyle/>
          <a:p>
            <a:pPr eaLnBrk="1" hangingPunct="1">
              <a:defRPr/>
            </a:pPr>
            <a:r>
              <a:rPr lang="en-US" dirty="0"/>
              <a:t>Lessons 7 &amp; 8: Dinosaurs &amp; Ice Age</a:t>
            </a:r>
          </a:p>
        </p:txBody>
      </p:sp>
      <p:sp>
        <p:nvSpPr>
          <p:cNvPr id="2051" name="Rectangle 3">
            <a:extLst>
              <a:ext uri="{FF2B5EF4-FFF2-40B4-BE49-F238E27FC236}">
                <a16:creationId xmlns:a16="http://schemas.microsoft.com/office/drawing/2014/main" id="{4B804F22-3796-4CF9-BFCA-9167B09CA250}"/>
              </a:ext>
            </a:extLst>
          </p:cNvPr>
          <p:cNvSpPr>
            <a:spLocks noGrp="1" noChangeArrowheads="1"/>
          </p:cNvSpPr>
          <p:nvPr>
            <p:ph type="subTitle" idx="1"/>
          </p:nvPr>
        </p:nvSpPr>
        <p:spPr/>
        <p:txBody>
          <a:bodyPr/>
          <a:lstStyle/>
          <a:p>
            <a:r>
              <a:rPr lang="en-US" sz="2800" u="sng" dirty="0"/>
              <a:t>Unlocking the Mysteries of Genesis</a:t>
            </a:r>
          </a:p>
          <a:p>
            <a:r>
              <a:rPr lang="en-US" dirty="0"/>
              <a:t>DVD series by The Institute for Creation Research (ICR)</a:t>
            </a:r>
          </a:p>
        </p:txBody>
      </p:sp>
      <p:sp>
        <p:nvSpPr>
          <p:cNvPr id="2052" name="Text Box 4">
            <a:extLst>
              <a:ext uri="{FF2B5EF4-FFF2-40B4-BE49-F238E27FC236}">
                <a16:creationId xmlns:a16="http://schemas.microsoft.com/office/drawing/2014/main" id="{81D22002-1384-40B6-A28D-1AD9BEEEAEA7}"/>
              </a:ext>
            </a:extLst>
          </p:cNvPr>
          <p:cNvSpPr txBox="1">
            <a:spLocks noChangeArrowheads="1"/>
          </p:cNvSpPr>
          <p:nvPr/>
        </p:nvSpPr>
        <p:spPr bwMode="auto">
          <a:xfrm>
            <a:off x="6019800" y="5638800"/>
            <a:ext cx="2936875" cy="1069975"/>
          </a:xfrm>
          <a:prstGeom prst="rect">
            <a:avLst/>
          </a:prstGeom>
          <a:noFill/>
          <a:ln w="9525">
            <a:noFill/>
            <a:miter lim="800000"/>
            <a:headEnd/>
            <a:tailEnd/>
          </a:ln>
          <a:effectLst/>
        </p:spPr>
        <p:txBody>
          <a:bodyPr wrap="none">
            <a:spAutoFit/>
          </a:bodyPr>
          <a:lstStyle/>
          <a:p>
            <a:pPr>
              <a:defRPr/>
            </a:pPr>
            <a:r>
              <a:rPr lang="en-US" sz="1600" dirty="0">
                <a:effectLst>
                  <a:outerShdw blurRad="38100" dist="38100" dir="2700000" algn="tl">
                    <a:srgbClr val="C0C0C0"/>
                  </a:outerShdw>
                </a:effectLst>
                <a:latin typeface="Arial" charset="0"/>
              </a:rPr>
              <a:t>Mark Jurkovich</a:t>
            </a:r>
          </a:p>
          <a:p>
            <a:pPr>
              <a:defRPr/>
            </a:pPr>
            <a:r>
              <a:rPr lang="en-US" sz="1600" dirty="0">
                <a:effectLst>
                  <a:outerShdw blurRad="38100" dist="38100" dir="2700000" algn="tl">
                    <a:srgbClr val="C0C0C0"/>
                  </a:outerShdw>
                </a:effectLst>
                <a:latin typeface="Arial" charset="0"/>
              </a:rPr>
              <a:t>Centerville Community Church</a:t>
            </a:r>
          </a:p>
          <a:p>
            <a:pPr>
              <a:defRPr/>
            </a:pPr>
            <a:r>
              <a:rPr lang="en-US" sz="1600" dirty="0">
                <a:effectLst>
                  <a:outerShdw blurRad="38100" dist="38100" dir="2700000" algn="tl">
                    <a:srgbClr val="C0C0C0"/>
                  </a:outerShdw>
                </a:effectLst>
                <a:latin typeface="Arial" charset="0"/>
              </a:rPr>
              <a:t>Centerville, Ohio</a:t>
            </a:r>
          </a:p>
          <a:p>
            <a:pPr>
              <a:defRPr/>
            </a:pPr>
            <a:r>
              <a:rPr lang="en-US" sz="1600" dirty="0">
                <a:effectLst>
                  <a:outerShdw blurRad="38100" dist="38100" dir="2700000" algn="tl">
                    <a:srgbClr val="C0C0C0"/>
                  </a:outerShdw>
                </a:effectLst>
                <a:latin typeface="Arial" charset="0"/>
              </a:rPr>
              <a:t>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43EF48E-13A9-4D49-87BC-262E54346CF8}"/>
              </a:ext>
            </a:extLst>
          </p:cNvPr>
          <p:cNvSpPr>
            <a:spLocks noGrp="1" noChangeArrowheads="1"/>
          </p:cNvSpPr>
          <p:nvPr>
            <p:ph type="title"/>
          </p:nvPr>
        </p:nvSpPr>
        <p:spPr/>
        <p:txBody>
          <a:bodyPr/>
          <a:lstStyle/>
          <a:p>
            <a:pPr eaLnBrk="1" hangingPunct="1">
              <a:defRPr/>
            </a:pPr>
            <a:r>
              <a:rPr lang="en-US"/>
              <a:t>Ice Age</a:t>
            </a:r>
          </a:p>
        </p:txBody>
      </p:sp>
      <p:sp>
        <p:nvSpPr>
          <p:cNvPr id="14339" name="Rectangle 3">
            <a:extLst>
              <a:ext uri="{FF2B5EF4-FFF2-40B4-BE49-F238E27FC236}">
                <a16:creationId xmlns:a16="http://schemas.microsoft.com/office/drawing/2014/main" id="{8FD94BF9-64A4-4CCD-BDFB-3324C3546802}"/>
              </a:ext>
            </a:extLst>
          </p:cNvPr>
          <p:cNvSpPr>
            <a:spLocks noGrp="1" noChangeArrowheads="1"/>
          </p:cNvSpPr>
          <p:nvPr>
            <p:ph type="body" idx="1"/>
          </p:nvPr>
        </p:nvSpPr>
        <p:spPr>
          <a:xfrm>
            <a:off x="457200" y="1417637"/>
            <a:ext cx="8229600" cy="2697163"/>
          </a:xfrm>
        </p:spPr>
        <p:txBody>
          <a:bodyPr>
            <a:normAutofit fontScale="92500" lnSpcReduction="10000"/>
          </a:bodyPr>
          <a:lstStyle/>
          <a:p>
            <a:pPr eaLnBrk="1" hangingPunct="1">
              <a:lnSpc>
                <a:spcPct val="90000"/>
              </a:lnSpc>
              <a:defRPr/>
            </a:pPr>
            <a:r>
              <a:rPr lang="en-US" sz="2400" dirty="0"/>
              <a:t>Ice sheets would only need 500 years to build up and 200 more to melt back off.</a:t>
            </a:r>
          </a:p>
          <a:p>
            <a:pPr eaLnBrk="1" hangingPunct="1">
              <a:lnSpc>
                <a:spcPct val="90000"/>
              </a:lnSpc>
              <a:defRPr/>
            </a:pPr>
            <a:r>
              <a:rPr lang="en-US" sz="2400" dirty="0"/>
              <a:t>Land bridges during ice age key to letting man and animals repopulate the earth</a:t>
            </a:r>
          </a:p>
          <a:p>
            <a:pPr eaLnBrk="1" hangingPunct="1">
              <a:lnSpc>
                <a:spcPct val="90000"/>
              </a:lnSpc>
              <a:defRPr/>
            </a:pPr>
            <a:r>
              <a:rPr lang="en-US" sz="2400" dirty="0"/>
              <a:t>“it is unnecessary to accept the current complicated evolutionary ideas of about 30 separate ice ages over the past 2.5 million years, with the most recent ones lasting 100,000 years”  Michael </a:t>
            </a:r>
            <a:r>
              <a:rPr lang="en-US" sz="2400" dirty="0" err="1"/>
              <a:t>Oard</a:t>
            </a:r>
            <a:r>
              <a:rPr lang="en-US" sz="2400" dirty="0"/>
              <a:t> (see Ice Age article)</a:t>
            </a:r>
          </a:p>
        </p:txBody>
      </p:sp>
      <p:pic>
        <p:nvPicPr>
          <p:cNvPr id="6148" name="Picture 4" descr="lateral-moraine-tn">
            <a:extLst>
              <a:ext uri="{FF2B5EF4-FFF2-40B4-BE49-F238E27FC236}">
                <a16:creationId xmlns:a16="http://schemas.microsoft.com/office/drawing/2014/main" id="{0363E427-4905-458F-88F1-FD1470445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3886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ice-age-scope-tn">
            <a:extLst>
              <a:ext uri="{FF2B5EF4-FFF2-40B4-BE49-F238E27FC236}">
                <a16:creationId xmlns:a16="http://schemas.microsoft.com/office/drawing/2014/main" id="{AF78392E-2A05-4777-9B8D-50106DA3E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89375"/>
            <a:ext cx="41148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a:extLst>
              <a:ext uri="{FF2B5EF4-FFF2-40B4-BE49-F238E27FC236}">
                <a16:creationId xmlns:a16="http://schemas.microsoft.com/office/drawing/2014/main" id="{7035521E-5230-41A2-B823-1ACE86A0613D}"/>
              </a:ext>
            </a:extLst>
          </p:cNvPr>
          <p:cNvSpPr txBox="1">
            <a:spLocks noChangeArrowheads="1"/>
          </p:cNvSpPr>
          <p:nvPr/>
        </p:nvSpPr>
        <p:spPr bwMode="auto">
          <a:xfrm>
            <a:off x="4953000" y="5867400"/>
            <a:ext cx="361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30% of land was covered at peak of ice age</a:t>
            </a:r>
          </a:p>
        </p:txBody>
      </p:sp>
      <p:sp>
        <p:nvSpPr>
          <p:cNvPr id="6151" name="Text Box 7">
            <a:extLst>
              <a:ext uri="{FF2B5EF4-FFF2-40B4-BE49-F238E27FC236}">
                <a16:creationId xmlns:a16="http://schemas.microsoft.com/office/drawing/2014/main" id="{BA3F8911-C923-4A00-8A4F-6FC436657FFE}"/>
              </a:ext>
            </a:extLst>
          </p:cNvPr>
          <p:cNvSpPr txBox="1">
            <a:spLocks noChangeArrowheads="1"/>
          </p:cNvSpPr>
          <p:nvPr/>
        </p:nvSpPr>
        <p:spPr bwMode="auto">
          <a:xfrm>
            <a:off x="381000" y="6096000"/>
            <a:ext cx="357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Moraines tell us extent of glaciers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A460-FC2F-4333-BB19-80687884EC69}"/>
              </a:ext>
            </a:extLst>
          </p:cNvPr>
          <p:cNvSpPr>
            <a:spLocks noGrp="1"/>
          </p:cNvSpPr>
          <p:nvPr>
            <p:ph type="title"/>
          </p:nvPr>
        </p:nvSpPr>
        <p:spPr/>
        <p:txBody>
          <a:bodyPr/>
          <a:lstStyle/>
          <a:p>
            <a:pPr>
              <a:defRPr/>
            </a:pPr>
            <a:r>
              <a:rPr lang="en-US" dirty="0"/>
              <a:t>Woolly Mammoth</a:t>
            </a:r>
          </a:p>
        </p:txBody>
      </p:sp>
      <p:sp>
        <p:nvSpPr>
          <p:cNvPr id="3" name="Content Placeholder 2">
            <a:extLst>
              <a:ext uri="{FF2B5EF4-FFF2-40B4-BE49-F238E27FC236}">
                <a16:creationId xmlns:a16="http://schemas.microsoft.com/office/drawing/2014/main" id="{64CA8508-E06D-445B-BE67-64F98AB24CC3}"/>
              </a:ext>
            </a:extLst>
          </p:cNvPr>
          <p:cNvSpPr>
            <a:spLocks noGrp="1"/>
          </p:cNvSpPr>
          <p:nvPr>
            <p:ph idx="1"/>
          </p:nvPr>
        </p:nvSpPr>
        <p:spPr>
          <a:xfrm>
            <a:off x="457200" y="1295400"/>
            <a:ext cx="8305800" cy="4830763"/>
          </a:xfrm>
        </p:spPr>
        <p:txBody>
          <a:bodyPr>
            <a:normAutofit lnSpcReduction="10000"/>
          </a:bodyPr>
          <a:lstStyle/>
          <a:p>
            <a:pPr>
              <a:defRPr/>
            </a:pPr>
            <a:r>
              <a:rPr lang="en-US" sz="2400" dirty="0"/>
              <a:t>Mammoths likely died out at END of the ice age.</a:t>
            </a:r>
          </a:p>
          <a:p>
            <a:pPr>
              <a:defRPr/>
            </a:pPr>
            <a:r>
              <a:rPr lang="en-US" sz="2400" dirty="0"/>
              <a:t>large number of bones found – probably 10s of millions lived during ice age</a:t>
            </a:r>
          </a:p>
          <a:p>
            <a:pPr>
              <a:defRPr/>
            </a:pPr>
            <a:r>
              <a:rPr lang="en-US" sz="2400" dirty="0"/>
              <a:t>Large areas of Siberia and N Am glacier free – and permafrost free</a:t>
            </a:r>
          </a:p>
          <a:p>
            <a:pPr>
              <a:defRPr/>
            </a:pPr>
            <a:r>
              <a:rPr lang="en-US" sz="2400" dirty="0"/>
              <a:t>Mammoths do not show evidence </a:t>
            </a:r>
            <a:br>
              <a:rPr lang="en-US" sz="2400" dirty="0"/>
            </a:br>
            <a:r>
              <a:rPr lang="en-US" sz="2400" dirty="0"/>
              <a:t>of quick freezing – but…</a:t>
            </a:r>
          </a:p>
          <a:p>
            <a:pPr>
              <a:defRPr/>
            </a:pPr>
            <a:r>
              <a:rPr lang="en-US" sz="2400" dirty="0"/>
              <a:t>As ice age came to end, climate </a:t>
            </a:r>
            <a:br>
              <a:rPr lang="en-US" sz="2400" dirty="0"/>
            </a:br>
            <a:r>
              <a:rPr lang="en-US" sz="2400" dirty="0"/>
              <a:t>changed drastically as glaciers </a:t>
            </a:r>
            <a:br>
              <a:rPr lang="en-US" sz="2400" dirty="0"/>
            </a:br>
            <a:r>
              <a:rPr lang="en-US" sz="2400" dirty="0"/>
              <a:t>melted and former northern </a:t>
            </a:r>
            <a:br>
              <a:rPr lang="en-US" sz="2400" dirty="0"/>
            </a:br>
            <a:r>
              <a:rPr lang="en-US" sz="2400" dirty="0"/>
              <a:t>temperate areas got much colder</a:t>
            </a:r>
          </a:p>
          <a:p>
            <a:pPr>
              <a:defRPr/>
            </a:pPr>
            <a:r>
              <a:rPr lang="en-US" sz="2400" dirty="0"/>
              <a:t>“likely died from the cold, wind, and drought that came during the </a:t>
            </a:r>
            <a:r>
              <a:rPr lang="en-US" sz="2400" dirty="0" err="1"/>
              <a:t>deglaciation</a:t>
            </a:r>
            <a:r>
              <a:rPr lang="en-US" sz="2400" dirty="0"/>
              <a:t> phase” </a:t>
            </a:r>
            <a:r>
              <a:rPr lang="en-US" sz="1800" dirty="0"/>
              <a:t>(</a:t>
            </a:r>
            <a:r>
              <a:rPr lang="en-US" sz="1800" dirty="0" err="1"/>
              <a:t>Oard</a:t>
            </a:r>
            <a:r>
              <a:rPr lang="en-US" sz="1800" dirty="0"/>
              <a:t>, </a:t>
            </a:r>
            <a:r>
              <a:rPr lang="en-US" sz="1800" u="sng" dirty="0"/>
              <a:t>Frozen in Time)</a:t>
            </a:r>
            <a:endParaRPr lang="en-US" sz="2400" dirty="0"/>
          </a:p>
        </p:txBody>
      </p:sp>
      <p:pic>
        <p:nvPicPr>
          <p:cNvPr id="7172" name="Picture 4" descr="fig15_3.jpg">
            <a:extLst>
              <a:ext uri="{FF2B5EF4-FFF2-40B4-BE49-F238E27FC236}">
                <a16:creationId xmlns:a16="http://schemas.microsoft.com/office/drawing/2014/main" id="{E1BBC963-0E14-40D6-91F5-4A658E0764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0172" y="2784228"/>
            <a:ext cx="2902438" cy="237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FAB4-00C0-4E90-A5A9-6FEC740339DC}"/>
              </a:ext>
            </a:extLst>
          </p:cNvPr>
          <p:cNvSpPr>
            <a:spLocks noGrp="1"/>
          </p:cNvSpPr>
          <p:nvPr>
            <p:ph type="title"/>
          </p:nvPr>
        </p:nvSpPr>
        <p:spPr>
          <a:xfrm>
            <a:off x="457200" y="274638"/>
            <a:ext cx="8229600" cy="868362"/>
          </a:xfrm>
        </p:spPr>
        <p:txBody>
          <a:bodyPr/>
          <a:lstStyle/>
          <a:p>
            <a:pPr>
              <a:defRPr/>
            </a:pPr>
            <a:r>
              <a:rPr lang="en-US" dirty="0"/>
              <a:t>Cave Man?</a:t>
            </a:r>
          </a:p>
        </p:txBody>
      </p:sp>
      <p:sp>
        <p:nvSpPr>
          <p:cNvPr id="3" name="Content Placeholder 2">
            <a:extLst>
              <a:ext uri="{FF2B5EF4-FFF2-40B4-BE49-F238E27FC236}">
                <a16:creationId xmlns:a16="http://schemas.microsoft.com/office/drawing/2014/main" id="{E9FB8034-4142-42E2-B3DC-1DEE92529BA0}"/>
              </a:ext>
            </a:extLst>
          </p:cNvPr>
          <p:cNvSpPr>
            <a:spLocks noGrp="1"/>
          </p:cNvSpPr>
          <p:nvPr>
            <p:ph idx="1"/>
          </p:nvPr>
        </p:nvSpPr>
        <p:spPr>
          <a:xfrm>
            <a:off x="228600" y="1066800"/>
            <a:ext cx="8610600" cy="4906963"/>
          </a:xfrm>
        </p:spPr>
        <p:txBody>
          <a:bodyPr/>
          <a:lstStyle/>
          <a:p>
            <a:pPr>
              <a:defRPr/>
            </a:pPr>
            <a:r>
              <a:rPr lang="en-US" sz="2800" dirty="0"/>
              <a:t>Not primitive - Sophisticated armaments, musical instruments and implements found with them</a:t>
            </a:r>
          </a:p>
          <a:p>
            <a:pPr>
              <a:defRPr/>
            </a:pPr>
            <a:r>
              <a:rPr lang="en-US" sz="2800" dirty="0"/>
              <a:t>Babel happened while ice age was well under way, but far from the glaciated areas</a:t>
            </a:r>
          </a:p>
          <a:p>
            <a:pPr>
              <a:defRPr/>
            </a:pPr>
            <a:r>
              <a:rPr lang="en-US" sz="2800" dirty="0"/>
              <a:t>Likely short duration usage as “Babel refugees” first came to new regions and ‘rode out’ the ice age</a:t>
            </a:r>
          </a:p>
          <a:p>
            <a:pPr lvl="1">
              <a:defRPr/>
            </a:pPr>
            <a:r>
              <a:rPr lang="en-US" sz="2400" dirty="0"/>
              <a:t>Plenty of game, but poor climate for farming</a:t>
            </a:r>
          </a:p>
          <a:p>
            <a:pPr lvl="1">
              <a:defRPr/>
            </a:pPr>
            <a:r>
              <a:rPr lang="en-US" sz="2400" dirty="0"/>
              <a:t>“Rickets is caused by a lack of vitamin D, which would be a common result of living in caves during the cloudy, bleak days of the Ice Age”</a:t>
            </a:r>
          </a:p>
          <a:p>
            <a:pPr lvl="1">
              <a:defRPr/>
            </a:pPr>
            <a:r>
              <a:rPr lang="en-US" sz="2400" dirty="0"/>
              <a:t>“Life in the great Ice Age was only a blip in the life of man in Europe and western Asia.”</a:t>
            </a:r>
            <a:r>
              <a:rPr lang="en-US" sz="1400" dirty="0"/>
              <a:t> (Michael </a:t>
            </a:r>
            <a:r>
              <a:rPr lang="en-US" sz="1400" dirty="0" err="1"/>
              <a:t>Oard</a:t>
            </a:r>
            <a:r>
              <a:rPr lang="en-US" sz="1400" dirty="0"/>
              <a:t>, </a:t>
            </a:r>
            <a:r>
              <a:rPr lang="en-US" sz="1400" u="sng" dirty="0"/>
              <a:t>Frozen in Time)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FE2CF75-159F-4B34-9C78-5357FB6B9F7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E3A7D4-356C-44B6-A3AF-C77959F32B59}" type="slidenum">
              <a:rPr lang="en-US" altLang="en-US"/>
              <a:pPr eaLnBrk="1" hangingPunct="1"/>
              <a:t>13</a:t>
            </a:fld>
            <a:endParaRPr lang="en-US" altLang="en-US"/>
          </a:p>
        </p:txBody>
      </p:sp>
      <p:sp>
        <p:nvSpPr>
          <p:cNvPr id="20482" name="Rectangle 2">
            <a:extLst>
              <a:ext uri="{FF2B5EF4-FFF2-40B4-BE49-F238E27FC236}">
                <a16:creationId xmlns:a16="http://schemas.microsoft.com/office/drawing/2014/main" id="{E1BEF692-7857-4E01-97F1-81A4F131C297}"/>
              </a:ext>
            </a:extLst>
          </p:cNvPr>
          <p:cNvSpPr>
            <a:spLocks noGrp="1" noChangeArrowheads="1"/>
          </p:cNvSpPr>
          <p:nvPr>
            <p:ph type="title"/>
          </p:nvPr>
        </p:nvSpPr>
        <p:spPr>
          <a:xfrm>
            <a:off x="457200" y="152400"/>
            <a:ext cx="8229600" cy="1143000"/>
          </a:xfrm>
        </p:spPr>
        <p:txBody>
          <a:bodyPr/>
          <a:lstStyle/>
          <a:p>
            <a:pPr eaLnBrk="1" hangingPunct="1">
              <a:defRPr/>
            </a:pPr>
            <a:r>
              <a:rPr lang="en-US" dirty="0"/>
              <a:t>References</a:t>
            </a:r>
          </a:p>
        </p:txBody>
      </p:sp>
      <p:sp>
        <p:nvSpPr>
          <p:cNvPr id="20483" name="Rectangle 3">
            <a:extLst>
              <a:ext uri="{FF2B5EF4-FFF2-40B4-BE49-F238E27FC236}">
                <a16:creationId xmlns:a16="http://schemas.microsoft.com/office/drawing/2014/main" id="{C7493E83-8804-473E-B78B-784E11912E5B}"/>
              </a:ext>
            </a:extLst>
          </p:cNvPr>
          <p:cNvSpPr>
            <a:spLocks noGrp="1" noChangeArrowheads="1"/>
          </p:cNvSpPr>
          <p:nvPr>
            <p:ph type="body" idx="1"/>
          </p:nvPr>
        </p:nvSpPr>
        <p:spPr>
          <a:xfrm>
            <a:off x="457200" y="1143000"/>
            <a:ext cx="8229600" cy="5562600"/>
          </a:xfrm>
          <a:solidFill>
            <a:schemeClr val="bg1">
              <a:alpha val="50000"/>
            </a:schemeClr>
          </a:solidFill>
        </p:spPr>
        <p:txBody>
          <a:bodyPr>
            <a:normAutofit lnSpcReduction="10000"/>
          </a:bodyPr>
          <a:lstStyle/>
          <a:p>
            <a:pPr eaLnBrk="1" hangingPunct="1">
              <a:lnSpc>
                <a:spcPct val="80000"/>
              </a:lnSpc>
              <a:defRPr/>
            </a:pPr>
            <a:r>
              <a:rPr lang="en-US" sz="1400" dirty="0"/>
              <a:t>“Sea monsters … more than a legend?”, </a:t>
            </a:r>
            <a:r>
              <a:rPr lang="en-US" sz="1400" i="1" dirty="0"/>
              <a:t>Creation</a:t>
            </a:r>
            <a:r>
              <a:rPr lang="en-US" sz="1400" dirty="0"/>
              <a:t> 19(4):38–42, September 1997 </a:t>
            </a:r>
            <a:r>
              <a:rPr lang="en-US" sz="1400" dirty="0">
                <a:hlinkClick r:id="rId2"/>
              </a:rPr>
              <a:t>http://www.answersingenesis.org/articles/cm/v19/n4/sea-monsters</a:t>
            </a:r>
            <a:r>
              <a:rPr lang="en-US" sz="1400" dirty="0"/>
              <a:t> </a:t>
            </a:r>
          </a:p>
          <a:p>
            <a:pPr eaLnBrk="1" hangingPunct="1">
              <a:lnSpc>
                <a:spcPct val="80000"/>
              </a:lnSpc>
              <a:defRPr/>
            </a:pPr>
            <a:r>
              <a:rPr lang="en-US" sz="1400" dirty="0"/>
              <a:t>ANCIENT DINOSAUR DEPICTIONS  </a:t>
            </a:r>
            <a:r>
              <a:rPr lang="en-US" sz="1400" dirty="0">
                <a:hlinkClick r:id="rId3"/>
              </a:rPr>
              <a:t>http://www.genesispark.com/genpark/ancient/ancient.htm</a:t>
            </a:r>
            <a:r>
              <a:rPr lang="en-US" sz="1400" dirty="0"/>
              <a:t> </a:t>
            </a:r>
          </a:p>
          <a:p>
            <a:pPr eaLnBrk="1" hangingPunct="1">
              <a:lnSpc>
                <a:spcPct val="80000"/>
              </a:lnSpc>
              <a:defRPr/>
            </a:pPr>
            <a:r>
              <a:rPr lang="en-US" sz="1400" dirty="0"/>
              <a:t>What Really Happened to the Dinosaurs?</a:t>
            </a:r>
            <a:r>
              <a:rPr lang="en-US" sz="1800" b="1" dirty="0"/>
              <a:t> </a:t>
            </a:r>
            <a:r>
              <a:rPr lang="en-US" sz="1400" dirty="0">
                <a:hlinkClick r:id="rId4"/>
              </a:rPr>
              <a:t>http://www.answersingenesis.org/articles/nab/what-happened-to-the-dinosaurs</a:t>
            </a:r>
            <a:r>
              <a:rPr lang="en-US" sz="1400" dirty="0"/>
              <a:t> </a:t>
            </a:r>
          </a:p>
          <a:p>
            <a:pPr eaLnBrk="1" hangingPunct="1">
              <a:lnSpc>
                <a:spcPct val="80000"/>
              </a:lnSpc>
              <a:defRPr/>
            </a:pPr>
            <a:r>
              <a:rPr lang="en-US" sz="1400" dirty="0"/>
              <a:t>Why Don’t We Find Human &amp; Dinosaur Fossils Together? </a:t>
            </a:r>
            <a:r>
              <a:rPr lang="en-US" sz="1400" dirty="0">
                <a:hlinkClick r:id="rId5"/>
              </a:rPr>
              <a:t>http://www.answersingenesis.org/articles/nab/human-and-dino-fossils-together</a:t>
            </a:r>
            <a:r>
              <a:rPr lang="en-US" sz="1400" dirty="0"/>
              <a:t> </a:t>
            </a:r>
          </a:p>
          <a:p>
            <a:pPr eaLnBrk="1" hangingPunct="1">
              <a:lnSpc>
                <a:spcPct val="80000"/>
              </a:lnSpc>
              <a:defRPr/>
            </a:pPr>
            <a:r>
              <a:rPr lang="en-US" sz="1400" dirty="0"/>
              <a:t>Australia’s Aborigines ... did they see dinosaurs? </a:t>
            </a:r>
            <a:r>
              <a:rPr lang="en-US" sz="1400" dirty="0">
                <a:hlinkClick r:id="rId6"/>
              </a:rPr>
              <a:t>http://www.answersingenesis.org/creation/v21/i1/aborigines.asp</a:t>
            </a:r>
            <a:endParaRPr lang="en-US" sz="1400" dirty="0"/>
          </a:p>
          <a:p>
            <a:pPr eaLnBrk="1" hangingPunct="1">
              <a:lnSpc>
                <a:spcPct val="80000"/>
              </a:lnSpc>
              <a:defRPr/>
            </a:pPr>
            <a:r>
              <a:rPr lang="en-US" sz="1400" dirty="0"/>
              <a:t>Human and dinosaur footprints in Turkmenistan? </a:t>
            </a:r>
            <a:r>
              <a:rPr lang="en-US" sz="1400" dirty="0">
                <a:hlinkClick r:id="rId7"/>
              </a:rPr>
              <a:t>http://www.answersingenesis.org/creation/v18/i4/dinosaurs.asp</a:t>
            </a:r>
            <a:r>
              <a:rPr lang="en-US" sz="1400" dirty="0"/>
              <a:t> </a:t>
            </a:r>
          </a:p>
          <a:p>
            <a:pPr>
              <a:lnSpc>
                <a:spcPct val="80000"/>
              </a:lnSpc>
              <a:defRPr/>
            </a:pPr>
            <a:r>
              <a:rPr lang="en-US" sz="1400" dirty="0"/>
              <a:t>Dinosaur soft tissue</a:t>
            </a:r>
            <a:br>
              <a:rPr lang="en-US" sz="1400" dirty="0"/>
            </a:br>
            <a:r>
              <a:rPr lang="en-US" sz="1400" dirty="0"/>
              <a:t> </a:t>
            </a:r>
            <a:r>
              <a:rPr lang="en-US" sz="1400" dirty="0">
                <a:hlinkClick r:id="rId8"/>
              </a:rPr>
              <a:t>http://www.answersingenesis.org/docs2005/0325Dino_tissue.asp</a:t>
            </a:r>
            <a:r>
              <a:rPr lang="en-US" sz="1400" dirty="0"/>
              <a:t> </a:t>
            </a:r>
            <a:br>
              <a:rPr lang="en-US" sz="1400" dirty="0"/>
            </a:br>
            <a:r>
              <a:rPr lang="en-US" sz="1400" dirty="0">
                <a:hlinkClick r:id="rId9"/>
              </a:rPr>
              <a:t>https://answersingenesis.org/dinosaurs/bones/more-soft-tissue-in-old-fossils/</a:t>
            </a:r>
            <a:r>
              <a:rPr lang="en-US" sz="1400" dirty="0"/>
              <a:t> </a:t>
            </a:r>
            <a:br>
              <a:rPr lang="en-US" sz="1400" dirty="0"/>
            </a:br>
            <a:r>
              <a:rPr lang="en-US" sz="1400" dirty="0">
                <a:hlinkClick r:id="rId10"/>
              </a:rPr>
              <a:t>https://answersingenesis.org/dinosaurs/bones/preservation-dinosaur-protein-fragments-evolution-millions-years/</a:t>
            </a:r>
            <a:r>
              <a:rPr lang="en-US" sz="1400" dirty="0"/>
              <a:t> </a:t>
            </a:r>
          </a:p>
          <a:p>
            <a:pPr eaLnBrk="1" hangingPunct="1">
              <a:lnSpc>
                <a:spcPct val="80000"/>
              </a:lnSpc>
              <a:defRPr/>
            </a:pPr>
            <a:r>
              <a:rPr lang="en-US" sz="1400" dirty="0" err="1"/>
              <a:t>Photogallery</a:t>
            </a:r>
            <a:r>
              <a:rPr lang="en-US" sz="1400" dirty="0"/>
              <a:t> of the Dinosaur Figurines  </a:t>
            </a:r>
            <a:r>
              <a:rPr lang="en-US" sz="1400" dirty="0">
                <a:hlinkClick r:id="rId11"/>
              </a:rPr>
              <a:t>http://www.bible.ca/tracks/tracks-acambaro-dinos.htm</a:t>
            </a:r>
            <a:r>
              <a:rPr lang="en-US" sz="1400" dirty="0"/>
              <a:t> </a:t>
            </a:r>
          </a:p>
          <a:p>
            <a:pPr eaLnBrk="1" hangingPunct="1">
              <a:lnSpc>
                <a:spcPct val="80000"/>
              </a:lnSpc>
              <a:defRPr/>
            </a:pPr>
            <a:r>
              <a:rPr lang="en-US" sz="1400" dirty="0"/>
              <a:t>Ken Ham, </a:t>
            </a:r>
            <a:r>
              <a:rPr lang="en-US" sz="1400" u="sng" dirty="0"/>
              <a:t>The Great Dinosaur Mystery Solved!</a:t>
            </a:r>
            <a:r>
              <a:rPr lang="en-US" sz="1400" dirty="0"/>
              <a:t>, Master Books, 1998</a:t>
            </a:r>
          </a:p>
          <a:p>
            <a:pPr eaLnBrk="1" hangingPunct="1">
              <a:lnSpc>
                <a:spcPct val="80000"/>
              </a:lnSpc>
              <a:defRPr/>
            </a:pPr>
            <a:r>
              <a:rPr lang="en-US" sz="1400" dirty="0"/>
              <a:t>Duane Gish, </a:t>
            </a:r>
            <a:r>
              <a:rPr lang="en-US" sz="1400" u="sng" dirty="0"/>
              <a:t>Dinosaurs by Design</a:t>
            </a:r>
            <a:r>
              <a:rPr lang="en-US" sz="1400" dirty="0"/>
              <a:t>, Master Books, 1992</a:t>
            </a:r>
          </a:p>
          <a:p>
            <a:pPr eaLnBrk="1" hangingPunct="1">
              <a:lnSpc>
                <a:spcPct val="80000"/>
              </a:lnSpc>
              <a:defRPr/>
            </a:pPr>
            <a:r>
              <a:rPr lang="en-US" sz="1400" dirty="0"/>
              <a:t>Bill Cooper, </a:t>
            </a:r>
            <a:r>
              <a:rPr lang="en-US" sz="1400" u="sng" dirty="0"/>
              <a:t>After the Flood</a:t>
            </a:r>
            <a:r>
              <a:rPr lang="en-US" sz="1400" dirty="0"/>
              <a:t>, New Wine Press, 1995 (Beowulf stories)</a:t>
            </a:r>
          </a:p>
          <a:p>
            <a:pPr>
              <a:lnSpc>
                <a:spcPct val="80000"/>
              </a:lnSpc>
              <a:defRPr/>
            </a:pPr>
            <a:r>
              <a:rPr lang="en-US" sz="1400" dirty="0"/>
              <a:t>Michael </a:t>
            </a:r>
            <a:r>
              <a:rPr lang="en-US" sz="1400" dirty="0" err="1"/>
              <a:t>Oard</a:t>
            </a:r>
            <a:r>
              <a:rPr lang="en-US" sz="1400" dirty="0"/>
              <a:t>, “Setting the Stage for an Ice Age” </a:t>
            </a:r>
            <a:r>
              <a:rPr lang="en-US" sz="1400" dirty="0">
                <a:hlinkClick r:id="rId12"/>
              </a:rPr>
              <a:t>http://www.answersingenesis.org/articles/am/v2/n2/setting-stage-for-ice-age</a:t>
            </a:r>
            <a:r>
              <a:rPr lang="en-US" sz="1400" dirty="0"/>
              <a:t> </a:t>
            </a:r>
          </a:p>
          <a:p>
            <a:pPr>
              <a:lnSpc>
                <a:spcPct val="80000"/>
              </a:lnSpc>
              <a:defRPr/>
            </a:pPr>
            <a:r>
              <a:rPr lang="en-US" sz="1400" dirty="0"/>
              <a:t>Michael </a:t>
            </a:r>
            <a:r>
              <a:rPr lang="en-US" sz="1400" dirty="0" err="1"/>
              <a:t>Oard</a:t>
            </a:r>
            <a:r>
              <a:rPr lang="en-US" sz="1400" dirty="0"/>
              <a:t>, </a:t>
            </a:r>
            <a:r>
              <a:rPr lang="en-US" sz="1400" u="sng" dirty="0"/>
              <a:t>Frozen in Time</a:t>
            </a:r>
            <a:r>
              <a:rPr lang="en-US" sz="1400" dirty="0"/>
              <a:t>, Master Books, 2004 </a:t>
            </a:r>
            <a:r>
              <a:rPr lang="en-US" sz="1400" dirty="0">
                <a:hlinkClick r:id="rId13"/>
              </a:rPr>
              <a:t>http://www.answersingenesis.org/home/area/FIT/index.asp</a:t>
            </a:r>
            <a:r>
              <a:rPr lang="en-US" sz="1400" dirty="0"/>
              <a:t> </a:t>
            </a:r>
          </a:p>
          <a:p>
            <a:pPr>
              <a:lnSpc>
                <a:spcPct val="80000"/>
              </a:lnSpc>
              <a:defRPr/>
            </a:pPr>
            <a:r>
              <a:rPr lang="en-US" sz="1400" dirty="0">
                <a:hlinkClick r:id="rId14"/>
              </a:rPr>
              <a:t>https://www.icr.org/article/supervolcanoes-mount-st-helens-eruption</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4310E-9DDB-4693-B100-E2D73FFB9F69}"/>
              </a:ext>
            </a:extLst>
          </p:cNvPr>
          <p:cNvSpPr>
            <a:spLocks noGrp="1"/>
          </p:cNvSpPr>
          <p:nvPr>
            <p:ph type="title"/>
          </p:nvPr>
        </p:nvSpPr>
        <p:spPr/>
        <p:txBody>
          <a:bodyPr/>
          <a:lstStyle/>
          <a:p>
            <a:r>
              <a:rPr lang="en-US" dirty="0"/>
              <a:t>Supplemental info</a:t>
            </a:r>
          </a:p>
        </p:txBody>
      </p:sp>
      <p:sp>
        <p:nvSpPr>
          <p:cNvPr id="5" name="Text Placeholder 4">
            <a:extLst>
              <a:ext uri="{FF2B5EF4-FFF2-40B4-BE49-F238E27FC236}">
                <a16:creationId xmlns:a16="http://schemas.microsoft.com/office/drawing/2014/main" id="{1408122D-F839-4E47-992F-66107EC4A7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683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BDACF7-3BD3-4ED3-97F2-294D69BAEE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6B1DCE-8138-4A16-9F0A-C5A47A43D63B}" type="slidenum">
              <a:rPr lang="en-US" altLang="en-US"/>
              <a:pPr eaLnBrk="1" hangingPunct="1"/>
              <a:t>15</a:t>
            </a:fld>
            <a:endParaRPr lang="en-US" altLang="en-US"/>
          </a:p>
        </p:txBody>
      </p:sp>
      <p:sp>
        <p:nvSpPr>
          <p:cNvPr id="16386" name="Rectangle 2">
            <a:extLst>
              <a:ext uri="{FF2B5EF4-FFF2-40B4-BE49-F238E27FC236}">
                <a16:creationId xmlns:a16="http://schemas.microsoft.com/office/drawing/2014/main" id="{3B55CB36-EC89-404A-BD15-D2937E5B239B}"/>
              </a:ext>
            </a:extLst>
          </p:cNvPr>
          <p:cNvSpPr>
            <a:spLocks noGrp="1" noChangeArrowheads="1"/>
          </p:cNvSpPr>
          <p:nvPr>
            <p:ph type="title"/>
          </p:nvPr>
        </p:nvSpPr>
        <p:spPr/>
        <p:txBody>
          <a:bodyPr/>
          <a:lstStyle/>
          <a:p>
            <a:pPr eaLnBrk="1" hangingPunct="1">
              <a:defRPr/>
            </a:pPr>
            <a:r>
              <a:rPr lang="en-US"/>
              <a:t>Dinosaurs</a:t>
            </a:r>
          </a:p>
        </p:txBody>
      </p:sp>
      <p:sp>
        <p:nvSpPr>
          <p:cNvPr id="16387" name="Rectangle 3">
            <a:extLst>
              <a:ext uri="{FF2B5EF4-FFF2-40B4-BE49-F238E27FC236}">
                <a16:creationId xmlns:a16="http://schemas.microsoft.com/office/drawing/2014/main" id="{8DB2A96E-4DDF-4473-A8D1-6641B57B21A3}"/>
              </a:ext>
            </a:extLst>
          </p:cNvPr>
          <p:cNvSpPr>
            <a:spLocks noGrp="1" noChangeArrowheads="1"/>
          </p:cNvSpPr>
          <p:nvPr>
            <p:ph type="body" idx="1"/>
          </p:nvPr>
        </p:nvSpPr>
        <p:spPr>
          <a:xfrm>
            <a:off x="457200" y="1676400"/>
            <a:ext cx="8229600" cy="4953000"/>
          </a:xfrm>
        </p:spPr>
        <p:txBody>
          <a:bodyPr/>
          <a:lstStyle/>
          <a:p>
            <a:pPr eaLnBrk="1" hangingPunct="1">
              <a:lnSpc>
                <a:spcPct val="80000"/>
              </a:lnSpc>
              <a:defRPr/>
            </a:pPr>
            <a:r>
              <a:rPr lang="en-US" sz="2400" dirty="0"/>
              <a:t>    			Job 40:15-24</a:t>
            </a:r>
            <a:br>
              <a:rPr lang="en-US" sz="2400" dirty="0"/>
            </a:br>
            <a:r>
              <a:rPr lang="en-US" sz="2400" dirty="0"/>
              <a:t> "Look at the </a:t>
            </a:r>
            <a:r>
              <a:rPr lang="en-US" sz="2400" b="1" dirty="0"/>
              <a:t>behemoth</a:t>
            </a:r>
            <a:r>
              <a:rPr lang="en-US" sz="2400" dirty="0"/>
              <a:t>, which I made along with you and which feeds on grass like an ox.  What strength he has in his loins, what power in the muscles of his belly!  </a:t>
            </a:r>
            <a:r>
              <a:rPr lang="en-US" sz="2400" b="1" dirty="0"/>
              <a:t>His tail sways like a cedar</a:t>
            </a:r>
            <a:r>
              <a:rPr lang="en-US" sz="2400" dirty="0"/>
              <a:t>; the sinews of his thighs are close-knit.  </a:t>
            </a:r>
            <a:r>
              <a:rPr lang="en-US" sz="2400" b="1" dirty="0"/>
              <a:t>His bones are tubes of bronze</a:t>
            </a:r>
            <a:r>
              <a:rPr lang="en-US" sz="2400" dirty="0"/>
              <a:t>, his limbs like rods of iron.  He </a:t>
            </a:r>
            <a:r>
              <a:rPr lang="en-US" sz="2400" b="1" dirty="0"/>
              <a:t>ranks first among the works of God</a:t>
            </a:r>
            <a:r>
              <a:rPr lang="en-US" sz="2400" dirty="0"/>
              <a:t>,  yet his Maker can approach him with his sword.  The hills bring him their produce, and all the wild animals play nearby.  Under the lotus plants he lies, hidden among the reeds in the marsh.  The lotuses conceal him in their shadow; the poplars by the stream surround him.  </a:t>
            </a:r>
            <a:r>
              <a:rPr lang="en-US" sz="2400" b="1" dirty="0"/>
              <a:t>When the river rages, he is not alarmed; he is secure</a:t>
            </a:r>
            <a:r>
              <a:rPr lang="en-US" sz="2400" dirty="0"/>
              <a:t>, though the Jordan should surge against his mouth.  Can anyone capture him by the eyes, or trap him and pierce his nose?</a:t>
            </a:r>
          </a:p>
        </p:txBody>
      </p:sp>
      <p:pic>
        <p:nvPicPr>
          <p:cNvPr id="13317" name="Picture 4" descr="ANSSG187">
            <a:extLst>
              <a:ext uri="{FF2B5EF4-FFF2-40B4-BE49-F238E27FC236}">
                <a16:creationId xmlns:a16="http://schemas.microsoft.com/office/drawing/2014/main" id="{048B06C7-493E-4081-A158-83DB62BDB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1682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S000153">
            <a:extLst>
              <a:ext uri="{FF2B5EF4-FFF2-40B4-BE49-F238E27FC236}">
                <a16:creationId xmlns:a16="http://schemas.microsoft.com/office/drawing/2014/main" id="{2AFFD409-8B28-461B-AEA6-B6378D4C9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0"/>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C46B40-DD75-41F8-908D-2D774A1108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C13B28-4C50-4A27-96CE-9ADA940FE28F}" type="slidenum">
              <a:rPr lang="en-US" altLang="en-US"/>
              <a:pPr eaLnBrk="1" hangingPunct="1"/>
              <a:t>16</a:t>
            </a:fld>
            <a:endParaRPr lang="en-US" altLang="en-US"/>
          </a:p>
        </p:txBody>
      </p:sp>
      <p:sp>
        <p:nvSpPr>
          <p:cNvPr id="17410" name="Rectangle 2">
            <a:extLst>
              <a:ext uri="{FF2B5EF4-FFF2-40B4-BE49-F238E27FC236}">
                <a16:creationId xmlns:a16="http://schemas.microsoft.com/office/drawing/2014/main" id="{F316A04F-EB7D-4056-980C-5588B9A65A69}"/>
              </a:ext>
            </a:extLst>
          </p:cNvPr>
          <p:cNvSpPr>
            <a:spLocks noGrp="1" noChangeArrowheads="1"/>
          </p:cNvSpPr>
          <p:nvPr>
            <p:ph type="title"/>
          </p:nvPr>
        </p:nvSpPr>
        <p:spPr/>
        <p:txBody>
          <a:bodyPr/>
          <a:lstStyle/>
          <a:p>
            <a:pPr eaLnBrk="1" hangingPunct="1">
              <a:defRPr/>
            </a:pPr>
            <a:r>
              <a:rPr lang="en-US"/>
              <a:t>Leviathan</a:t>
            </a:r>
          </a:p>
        </p:txBody>
      </p:sp>
      <p:sp>
        <p:nvSpPr>
          <p:cNvPr id="17411" name="Rectangle 3">
            <a:extLst>
              <a:ext uri="{FF2B5EF4-FFF2-40B4-BE49-F238E27FC236}">
                <a16:creationId xmlns:a16="http://schemas.microsoft.com/office/drawing/2014/main" id="{C33CEC82-342B-411F-A21E-39A5A4AA4396}"/>
              </a:ext>
            </a:extLst>
          </p:cNvPr>
          <p:cNvSpPr>
            <a:spLocks noGrp="1" noChangeArrowheads="1"/>
          </p:cNvSpPr>
          <p:nvPr>
            <p:ph type="body" idx="1"/>
          </p:nvPr>
        </p:nvSpPr>
        <p:spPr>
          <a:xfrm>
            <a:off x="457200" y="1219200"/>
            <a:ext cx="8229600" cy="5334000"/>
          </a:xfrm>
        </p:spPr>
        <p:txBody>
          <a:bodyPr/>
          <a:lstStyle/>
          <a:p>
            <a:pPr eaLnBrk="1" hangingPunct="1">
              <a:lnSpc>
                <a:spcPct val="80000"/>
              </a:lnSpc>
              <a:defRPr/>
            </a:pPr>
            <a:r>
              <a:rPr lang="en-US" sz="2000" dirty="0"/>
              <a:t>Job 41:1-17</a:t>
            </a:r>
            <a:br>
              <a:rPr lang="en-US" sz="2000" dirty="0"/>
            </a:br>
            <a:r>
              <a:rPr lang="en-US" sz="2000" dirty="0"/>
              <a:t>  "Can you pull in the leviathan  with a fishhook or tie down his tongue with a rope?  Can you put a cord through his nose or pierce his jaw with a hook?  Will he keep begging you for mercy?   Will he speak to you with gentle words?  Will he make an agreement with you for you to take him as your slave for life?  Can you make a pet of him like a bird or put him on a leash for your girls?  Will traders barter for him?   Will they divide him up among the merchants?  </a:t>
            </a:r>
            <a:r>
              <a:rPr lang="en-US" sz="2000" b="1" dirty="0"/>
              <a:t>Can you fill his hide with harpoons or his head with fishing spears</a:t>
            </a:r>
            <a:r>
              <a:rPr lang="en-US" sz="2000" dirty="0"/>
              <a:t>?  If you lay a hand on him, you will remember the struggle and never do it again!  Any hope of subduing him is false; the mere sight of him is overpowering.  No one is fierce enough to rouse him.  Who then is able to stand against me?  Who has a claim against me that I must pay?  Everything under heaven belongs to me.  "I will not fail to speak of his limbs, his strength and his graceful form.</a:t>
            </a:r>
          </a:p>
          <a:p>
            <a:pPr eaLnBrk="1" hangingPunct="1">
              <a:lnSpc>
                <a:spcPct val="80000"/>
              </a:lnSpc>
              <a:defRPr/>
            </a:pPr>
            <a:r>
              <a:rPr lang="en-US" sz="2000" dirty="0"/>
              <a:t>  Who can strip off his outer coat?  Who would approach him with a bridle?  Who dares open the doors of his mouth, ringed about with his fearsome teeth?  </a:t>
            </a:r>
            <a:r>
              <a:rPr lang="en-US" sz="2000" b="1" dirty="0"/>
              <a:t>His back has rows of shields tightly sealed together;  each is so close to the next that no air can pass between</a:t>
            </a:r>
            <a:r>
              <a:rPr lang="en-US" sz="2000" dirty="0"/>
              <a:t>.  They are joined fast to one another; they cling together and cannot be parted.  </a:t>
            </a:r>
          </a:p>
        </p:txBody>
      </p:sp>
      <p:pic>
        <p:nvPicPr>
          <p:cNvPr id="14341" name="Picture 4" descr="DINO022">
            <a:extLst>
              <a:ext uri="{FF2B5EF4-FFF2-40B4-BE49-F238E27FC236}">
                <a16:creationId xmlns:a16="http://schemas.microsoft.com/office/drawing/2014/main" id="{9DFCACA0-2B23-40FC-83C7-D3B5732AE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0"/>
            <a:ext cx="27384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a:extLst>
              <a:ext uri="{FF2B5EF4-FFF2-40B4-BE49-F238E27FC236}">
                <a16:creationId xmlns:a16="http://schemas.microsoft.com/office/drawing/2014/main" id="{04397234-FE71-46C0-AC3C-94A84E41C05E}"/>
              </a:ext>
            </a:extLst>
          </p:cNvPr>
          <p:cNvSpPr txBox="1">
            <a:spLocks noChangeArrowheads="1"/>
          </p:cNvSpPr>
          <p:nvPr/>
        </p:nvSpPr>
        <p:spPr bwMode="auto">
          <a:xfrm>
            <a:off x="7924800" y="22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accent2"/>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02E1DCE-4B48-40BB-93CC-7CAA84EFF2D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68C03A-BE62-475C-B91C-81DB97F69DDC}" type="slidenum">
              <a:rPr lang="en-US" altLang="en-US"/>
              <a:pPr eaLnBrk="1" hangingPunct="1"/>
              <a:t>17</a:t>
            </a:fld>
            <a:endParaRPr lang="en-US" altLang="en-US"/>
          </a:p>
        </p:txBody>
      </p:sp>
      <p:sp>
        <p:nvSpPr>
          <p:cNvPr id="18434" name="Rectangle 2">
            <a:extLst>
              <a:ext uri="{FF2B5EF4-FFF2-40B4-BE49-F238E27FC236}">
                <a16:creationId xmlns:a16="http://schemas.microsoft.com/office/drawing/2014/main" id="{246D76F1-9829-4480-9982-5A8CA0001595}"/>
              </a:ext>
            </a:extLst>
          </p:cNvPr>
          <p:cNvSpPr>
            <a:spLocks noGrp="1" noChangeArrowheads="1"/>
          </p:cNvSpPr>
          <p:nvPr>
            <p:ph type="title"/>
          </p:nvPr>
        </p:nvSpPr>
        <p:spPr/>
        <p:txBody>
          <a:bodyPr/>
          <a:lstStyle/>
          <a:p>
            <a:pPr eaLnBrk="1" hangingPunct="1">
              <a:defRPr/>
            </a:pPr>
            <a:r>
              <a:rPr lang="en-US"/>
              <a:t>Leviathan, continued</a:t>
            </a:r>
          </a:p>
        </p:txBody>
      </p:sp>
      <p:sp>
        <p:nvSpPr>
          <p:cNvPr id="18435" name="Rectangle 3">
            <a:extLst>
              <a:ext uri="{FF2B5EF4-FFF2-40B4-BE49-F238E27FC236}">
                <a16:creationId xmlns:a16="http://schemas.microsoft.com/office/drawing/2014/main" id="{299F4A21-FF42-42E0-9A44-1C0FED4AC332}"/>
              </a:ext>
            </a:extLst>
          </p:cNvPr>
          <p:cNvSpPr>
            <a:spLocks noGrp="1" noChangeArrowheads="1"/>
          </p:cNvSpPr>
          <p:nvPr>
            <p:ph type="body" idx="1"/>
          </p:nvPr>
        </p:nvSpPr>
        <p:spPr>
          <a:xfrm>
            <a:off x="457200" y="1600200"/>
            <a:ext cx="8229600" cy="4953000"/>
          </a:xfrm>
        </p:spPr>
        <p:txBody>
          <a:bodyPr/>
          <a:lstStyle/>
          <a:p>
            <a:pPr eaLnBrk="1" hangingPunct="1">
              <a:lnSpc>
                <a:spcPct val="80000"/>
              </a:lnSpc>
              <a:defRPr/>
            </a:pPr>
            <a:r>
              <a:rPr lang="en-US" sz="2000"/>
              <a:t>His snorting throws out flashes of light; his eyes are like the rays of dawn.  </a:t>
            </a:r>
            <a:r>
              <a:rPr lang="en-US" sz="2000" b="1"/>
              <a:t>Firebrands stream from his mouth; sparks of fire shoot out.  Smoke pours from his nostrils as from a boiling pot over a fire of reeds</a:t>
            </a:r>
            <a:r>
              <a:rPr lang="en-US" sz="2000"/>
              <a:t>.  His breath sets coals ablaze, and flames dart from his mouth.  Strength resides in his neck; dismay goes before him.  The folds of his flesh are tightly joined; they are firm and immovable.  His chest is hard as rock, hard as a lower millstone.  When he rises up, the mighty are terrified; they retreat before his thrashing.  </a:t>
            </a:r>
            <a:r>
              <a:rPr lang="en-US" sz="2000" b="1"/>
              <a:t>The sword that reaches him has no effect, nor does the spear or the dart or the javelin</a:t>
            </a:r>
            <a:r>
              <a:rPr lang="en-US" sz="2000"/>
              <a:t>.  Iron he treats like straw and bronze like rotten wood.  Arrows do not make him flee; slingstones are like chaff to him.  A club seems to him but a piece of straw; he laughs at the rattling of the lance.  </a:t>
            </a:r>
            <a:r>
              <a:rPr lang="en-US" sz="2000" b="1"/>
              <a:t>His undersides are jagged potsherds, leaving a trail in the mud like a threshing sledge.  He makes the depths churn like a boiling caldron and stirs up the sea like a pot of ointment.</a:t>
            </a:r>
            <a:r>
              <a:rPr lang="en-US" sz="2000"/>
              <a:t>  Behind him he leaves a glistening wake; one would think the deep had white hair.  Nothing on earth is his equal — a creature without fear.  He looks down on all that are haughty; he is king over all that are proud."</a:t>
            </a:r>
          </a:p>
          <a:p>
            <a:pPr eaLnBrk="1" hangingPunct="1">
              <a:lnSpc>
                <a:spcPct val="80000"/>
              </a:lnSpc>
              <a:defRPr/>
            </a:pPr>
            <a:endParaRPr lang="en-US" sz="2000"/>
          </a:p>
        </p:txBody>
      </p:sp>
      <p:sp>
        <p:nvSpPr>
          <p:cNvPr id="15365" name="Text Box 4">
            <a:extLst>
              <a:ext uri="{FF2B5EF4-FFF2-40B4-BE49-F238E27FC236}">
                <a16:creationId xmlns:a16="http://schemas.microsoft.com/office/drawing/2014/main" id="{8835F160-D99F-4261-AC87-46891EEAC84C}"/>
              </a:ext>
            </a:extLst>
          </p:cNvPr>
          <p:cNvSpPr txBox="1">
            <a:spLocks noChangeArrowheads="1"/>
          </p:cNvSpPr>
          <p:nvPr/>
        </p:nvSpPr>
        <p:spPr bwMode="auto">
          <a:xfrm>
            <a:off x="3200400" y="11430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Job 41:18-34 </a:t>
            </a:r>
          </a:p>
        </p:txBody>
      </p:sp>
      <p:pic>
        <p:nvPicPr>
          <p:cNvPr id="15366" name="Picture 5" descr="Mosasaurus_wikipedia2">
            <a:extLst>
              <a:ext uri="{FF2B5EF4-FFF2-40B4-BE49-F238E27FC236}">
                <a16:creationId xmlns:a16="http://schemas.microsoft.com/office/drawing/2014/main" id="{38DA463B-9418-4301-9557-AC88002CF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a:extLst>
              <a:ext uri="{FF2B5EF4-FFF2-40B4-BE49-F238E27FC236}">
                <a16:creationId xmlns:a16="http://schemas.microsoft.com/office/drawing/2014/main" id="{9D922B49-5765-441C-9C9F-1F8EFAEBC4D3}"/>
              </a:ext>
            </a:extLst>
          </p:cNvPr>
          <p:cNvSpPr txBox="1">
            <a:spLocks noChangeArrowheads="1"/>
          </p:cNvSpPr>
          <p:nvPr/>
        </p:nvSpPr>
        <p:spPr bwMode="auto">
          <a:xfrm>
            <a:off x="8137525" y="341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t>
            </a:r>
          </a:p>
        </p:txBody>
      </p:sp>
      <p:sp>
        <p:nvSpPr>
          <p:cNvPr id="15368" name="Text Box 8">
            <a:extLst>
              <a:ext uri="{FF2B5EF4-FFF2-40B4-BE49-F238E27FC236}">
                <a16:creationId xmlns:a16="http://schemas.microsoft.com/office/drawing/2014/main" id="{AD25C999-22D9-4A9A-98CE-6DAB967F30A0}"/>
              </a:ext>
            </a:extLst>
          </p:cNvPr>
          <p:cNvSpPr txBox="1">
            <a:spLocks noChangeArrowheads="1"/>
          </p:cNvSpPr>
          <p:nvPr/>
        </p:nvSpPr>
        <p:spPr bwMode="auto">
          <a:xfrm>
            <a:off x="7146925" y="1154113"/>
            <a:ext cx="190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(wikipedia: Mosasaur)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82B30E-C6F3-428D-BDC2-0FC91611405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927102-4873-4DDA-BBC3-2B5991728BD3}" type="slidenum">
              <a:rPr lang="en-US" altLang="en-US"/>
              <a:pPr eaLnBrk="1" hangingPunct="1"/>
              <a:t>18</a:t>
            </a:fld>
            <a:endParaRPr lang="en-US" altLang="en-US"/>
          </a:p>
        </p:txBody>
      </p:sp>
      <p:sp>
        <p:nvSpPr>
          <p:cNvPr id="19458" name="Rectangle 2">
            <a:extLst>
              <a:ext uri="{FF2B5EF4-FFF2-40B4-BE49-F238E27FC236}">
                <a16:creationId xmlns:a16="http://schemas.microsoft.com/office/drawing/2014/main" id="{62255587-4047-4B32-A67F-B07E86CA908A}"/>
              </a:ext>
            </a:extLst>
          </p:cNvPr>
          <p:cNvSpPr>
            <a:spLocks noGrp="1" noChangeArrowheads="1"/>
          </p:cNvSpPr>
          <p:nvPr>
            <p:ph type="title"/>
          </p:nvPr>
        </p:nvSpPr>
        <p:spPr/>
        <p:txBody>
          <a:bodyPr/>
          <a:lstStyle/>
          <a:p>
            <a:pPr eaLnBrk="1" hangingPunct="1">
              <a:defRPr/>
            </a:pPr>
            <a:r>
              <a:rPr lang="en-US"/>
              <a:t>More leviathan</a:t>
            </a:r>
          </a:p>
        </p:txBody>
      </p:sp>
      <p:sp>
        <p:nvSpPr>
          <p:cNvPr id="19459" name="Rectangle 3">
            <a:extLst>
              <a:ext uri="{FF2B5EF4-FFF2-40B4-BE49-F238E27FC236}">
                <a16:creationId xmlns:a16="http://schemas.microsoft.com/office/drawing/2014/main" id="{32B0D87D-2D48-4632-BEB3-F18BB1A6340B}"/>
              </a:ext>
            </a:extLst>
          </p:cNvPr>
          <p:cNvSpPr>
            <a:spLocks noGrp="1" noChangeArrowheads="1"/>
          </p:cNvSpPr>
          <p:nvPr>
            <p:ph type="body" idx="1"/>
          </p:nvPr>
        </p:nvSpPr>
        <p:spPr>
          <a:xfrm>
            <a:off x="457200" y="1371600"/>
            <a:ext cx="8229600" cy="5257800"/>
          </a:xfrm>
        </p:spPr>
        <p:txBody>
          <a:bodyPr>
            <a:normAutofit lnSpcReduction="10000"/>
          </a:bodyPr>
          <a:lstStyle/>
          <a:p>
            <a:pPr eaLnBrk="1" hangingPunct="1">
              <a:lnSpc>
                <a:spcPct val="80000"/>
              </a:lnSpc>
              <a:defRPr/>
            </a:pPr>
            <a:r>
              <a:rPr lang="en-US" sz="2400" dirty="0"/>
              <a:t>Psalm 74:13-14 </a:t>
            </a:r>
            <a:br>
              <a:rPr lang="en-US" sz="2400" dirty="0"/>
            </a:br>
            <a:r>
              <a:rPr lang="en-US" sz="2400" dirty="0"/>
              <a:t>It was you who split open the sea by your </a:t>
            </a:r>
            <a:br>
              <a:rPr lang="en-US" sz="2400" dirty="0"/>
            </a:br>
            <a:r>
              <a:rPr lang="en-US" sz="2400" dirty="0"/>
              <a:t>power; you broke the heads of the monster </a:t>
            </a:r>
            <a:br>
              <a:rPr lang="en-US" sz="2400" dirty="0"/>
            </a:br>
            <a:r>
              <a:rPr lang="en-US" sz="2400" dirty="0"/>
              <a:t>in the waters.  It was you who </a:t>
            </a:r>
            <a:r>
              <a:rPr lang="en-US" sz="2400" b="1" dirty="0"/>
              <a:t>crushed the heads of Leviathan and gave him as food to the creatures of the desert</a:t>
            </a:r>
            <a:r>
              <a:rPr lang="en-US" sz="2400" dirty="0"/>
              <a:t>.  </a:t>
            </a:r>
            <a:r>
              <a:rPr lang="en-US" sz="2400" i="1" dirty="0"/>
              <a:t>(result of the flood?)</a:t>
            </a:r>
          </a:p>
          <a:p>
            <a:pPr eaLnBrk="1" hangingPunct="1">
              <a:lnSpc>
                <a:spcPct val="80000"/>
              </a:lnSpc>
              <a:defRPr/>
            </a:pPr>
            <a:r>
              <a:rPr lang="en-US" sz="2400" dirty="0"/>
              <a:t>Psalm 104:25-27 </a:t>
            </a:r>
            <a:br>
              <a:rPr lang="en-US" sz="2400" dirty="0"/>
            </a:br>
            <a:r>
              <a:rPr lang="en-US" sz="2400" dirty="0"/>
              <a:t>There is the sea, vast and spacious, teeming with creatures beyond number — living things both large and small.  There the ships go to and </a:t>
            </a:r>
            <a:r>
              <a:rPr lang="en-US" sz="2400" dirty="0" err="1"/>
              <a:t>fro</a:t>
            </a:r>
            <a:r>
              <a:rPr lang="en-US" sz="2400" dirty="0"/>
              <a:t>, and the </a:t>
            </a:r>
            <a:r>
              <a:rPr lang="en-US" sz="2400" b="1" dirty="0"/>
              <a:t>leviathan, which you formed to frolic there.</a:t>
            </a:r>
            <a:r>
              <a:rPr lang="en-US" sz="2400" dirty="0"/>
              <a:t>  These all look to you to give them their food at the proper time.</a:t>
            </a:r>
          </a:p>
          <a:p>
            <a:pPr eaLnBrk="1" hangingPunct="1">
              <a:lnSpc>
                <a:spcPct val="80000"/>
              </a:lnSpc>
              <a:defRPr/>
            </a:pPr>
            <a:r>
              <a:rPr lang="en-US" sz="2400" dirty="0"/>
              <a:t>Isaiah 27:1</a:t>
            </a:r>
            <a:br>
              <a:rPr lang="en-US" sz="2400" dirty="0"/>
            </a:br>
            <a:r>
              <a:rPr lang="en-US" sz="2400" dirty="0"/>
              <a:t>In that day, the LORD will punish with his sword, his fierce, great and powerful sword, Leviathan the </a:t>
            </a:r>
            <a:r>
              <a:rPr lang="en-US" sz="2400" b="1" dirty="0"/>
              <a:t>gliding serpent</a:t>
            </a:r>
            <a:r>
              <a:rPr lang="en-US" sz="2400" dirty="0"/>
              <a:t>, Leviathan the </a:t>
            </a:r>
            <a:r>
              <a:rPr lang="en-US" sz="2400" b="1" dirty="0"/>
              <a:t>coiling serpent</a:t>
            </a:r>
            <a:r>
              <a:rPr lang="en-US" sz="2400" dirty="0"/>
              <a:t>; he will slay the </a:t>
            </a:r>
            <a:r>
              <a:rPr lang="en-US" sz="2400" b="1" dirty="0"/>
              <a:t>monster of the sea</a:t>
            </a:r>
            <a:r>
              <a:rPr lang="en-US" sz="2400" dirty="0"/>
              <a:t>. </a:t>
            </a:r>
          </a:p>
        </p:txBody>
      </p:sp>
      <p:sp>
        <p:nvSpPr>
          <p:cNvPr id="16389" name="Text Box 4">
            <a:extLst>
              <a:ext uri="{FF2B5EF4-FFF2-40B4-BE49-F238E27FC236}">
                <a16:creationId xmlns:a16="http://schemas.microsoft.com/office/drawing/2014/main" id="{A392E969-0981-485C-9D1C-0C85415FC1D8}"/>
              </a:ext>
            </a:extLst>
          </p:cNvPr>
          <p:cNvSpPr txBox="1">
            <a:spLocks noChangeArrowheads="1"/>
          </p:cNvSpPr>
          <p:nvPr/>
        </p:nvSpPr>
        <p:spPr bwMode="auto">
          <a:xfrm>
            <a:off x="4037045" y="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("Destruction of Leviathan". 1865 engraving by Gustave Doré. wikipedia )</a:t>
            </a:r>
          </a:p>
        </p:txBody>
      </p:sp>
      <p:pic>
        <p:nvPicPr>
          <p:cNvPr id="16390" name="Picture 5" descr="Destruction_of_Leviathan2">
            <a:extLst>
              <a:ext uri="{FF2B5EF4-FFF2-40B4-BE49-F238E27FC236}">
                <a16:creationId xmlns:a16="http://schemas.microsoft.com/office/drawing/2014/main" id="{8D67C596-69D7-4029-A5ED-8FC4FCF4A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478" y="0"/>
            <a:ext cx="2313521" cy="215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0997F86C-1E2C-480A-96A2-2212F8E617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1B246E-EC5B-4A62-8DAD-FD187A075BB2}" type="slidenum">
              <a:rPr lang="en-US" altLang="en-US"/>
              <a:pPr eaLnBrk="1" hangingPunct="1"/>
              <a:t>19</a:t>
            </a:fld>
            <a:endParaRPr lang="en-US" altLang="en-US"/>
          </a:p>
        </p:txBody>
      </p:sp>
      <p:sp>
        <p:nvSpPr>
          <p:cNvPr id="26630" name="Rectangle 6">
            <a:extLst>
              <a:ext uri="{FF2B5EF4-FFF2-40B4-BE49-F238E27FC236}">
                <a16:creationId xmlns:a16="http://schemas.microsoft.com/office/drawing/2014/main" id="{48D08619-7EC4-4C67-AB4C-A3D4CDD2E629}"/>
              </a:ext>
            </a:extLst>
          </p:cNvPr>
          <p:cNvSpPr>
            <a:spLocks noGrp="1" noChangeArrowheads="1"/>
          </p:cNvSpPr>
          <p:nvPr>
            <p:ph type="title"/>
          </p:nvPr>
        </p:nvSpPr>
        <p:spPr/>
        <p:txBody>
          <a:bodyPr/>
          <a:lstStyle/>
          <a:p>
            <a:pPr eaLnBrk="1" hangingPunct="1">
              <a:defRPr/>
            </a:pPr>
            <a:r>
              <a:rPr lang="en-US"/>
              <a:t>Most likely leviathan?</a:t>
            </a:r>
          </a:p>
        </p:txBody>
      </p:sp>
      <p:pic>
        <p:nvPicPr>
          <p:cNvPr id="17412" name="Picture 4" descr="leviathan-DinoSolved">
            <a:extLst>
              <a:ext uri="{FF2B5EF4-FFF2-40B4-BE49-F238E27FC236}">
                <a16:creationId xmlns:a16="http://schemas.microsoft.com/office/drawing/2014/main" id="{043B5ADD-C7A3-46D5-92B4-988A529F7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5705475"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Bomb-DinoByDesign">
            <a:extLst>
              <a:ext uri="{FF2B5EF4-FFF2-40B4-BE49-F238E27FC236}">
                <a16:creationId xmlns:a16="http://schemas.microsoft.com/office/drawing/2014/main" id="{8FC7F4D0-3D39-4B79-BCE5-D1339ECC4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97363"/>
            <a:ext cx="39020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7">
            <a:extLst>
              <a:ext uri="{FF2B5EF4-FFF2-40B4-BE49-F238E27FC236}">
                <a16:creationId xmlns:a16="http://schemas.microsoft.com/office/drawing/2014/main" id="{A66566BD-CB1E-4078-8D53-F102B3C7080E}"/>
              </a:ext>
            </a:extLst>
          </p:cNvPr>
          <p:cNvSpPr txBox="1">
            <a:spLocks noChangeArrowheads="1"/>
          </p:cNvSpPr>
          <p:nvPr/>
        </p:nvSpPr>
        <p:spPr bwMode="auto">
          <a:xfrm>
            <a:off x="136525" y="5294313"/>
            <a:ext cx="455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(from </a:t>
            </a:r>
            <a:r>
              <a:rPr lang="en-US" altLang="en-US" u="sng"/>
              <a:t>The Great Dinosaur Mystery Solved!</a:t>
            </a:r>
            <a:r>
              <a:rPr lang="en-US" altLang="en-US"/>
              <a:t>)</a:t>
            </a:r>
          </a:p>
        </p:txBody>
      </p:sp>
      <p:sp>
        <p:nvSpPr>
          <p:cNvPr id="17415" name="Text Box 8">
            <a:extLst>
              <a:ext uri="{FF2B5EF4-FFF2-40B4-BE49-F238E27FC236}">
                <a16:creationId xmlns:a16="http://schemas.microsoft.com/office/drawing/2014/main" id="{ED426BE6-1FFC-41FD-881F-18BA7ED70643}"/>
              </a:ext>
            </a:extLst>
          </p:cNvPr>
          <p:cNvSpPr txBox="1">
            <a:spLocks noChangeArrowheads="1"/>
          </p:cNvSpPr>
          <p:nvPr/>
        </p:nvSpPr>
        <p:spPr bwMode="auto">
          <a:xfrm>
            <a:off x="1905000" y="6324600"/>
            <a:ext cx="296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(from </a:t>
            </a:r>
            <a:r>
              <a:rPr lang="en-US" altLang="en-US" u="sng"/>
              <a:t>Dinosaurs by Design</a:t>
            </a:r>
            <a:r>
              <a:rPr lang="en-US" altLang="en-US"/>
              <a:t>)</a:t>
            </a:r>
          </a:p>
        </p:txBody>
      </p:sp>
      <p:sp>
        <p:nvSpPr>
          <p:cNvPr id="17416" name="Text Box 9">
            <a:extLst>
              <a:ext uri="{FF2B5EF4-FFF2-40B4-BE49-F238E27FC236}">
                <a16:creationId xmlns:a16="http://schemas.microsoft.com/office/drawing/2014/main" id="{5D370EFC-7BC0-4594-9CBA-966DA4CE15E9}"/>
              </a:ext>
            </a:extLst>
          </p:cNvPr>
          <p:cNvSpPr txBox="1">
            <a:spLocks noChangeArrowheads="1"/>
          </p:cNvSpPr>
          <p:nvPr/>
        </p:nvSpPr>
        <p:spPr bwMode="auto">
          <a:xfrm>
            <a:off x="6096000" y="2238375"/>
            <a:ext cx="2540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A Kronosaurus</a:t>
            </a:r>
          </a:p>
          <a:p>
            <a:pPr eaLnBrk="1" hangingPunct="1"/>
            <a:endParaRPr lang="en-US" altLang="en-US" sz="2800"/>
          </a:p>
          <a:p>
            <a:pPr eaLnBrk="1" hangingPunct="1"/>
            <a:r>
              <a:rPr lang="en-US" altLang="en-US" sz="2000"/>
              <a:t>Breathed fire?</a:t>
            </a:r>
          </a:p>
          <a:p>
            <a:pPr eaLnBrk="1" hangingPunct="1"/>
            <a:r>
              <a:rPr lang="en-US" altLang="en-US" sz="2000"/>
              <a:t>(Job 41:18-21)</a:t>
            </a:r>
          </a:p>
        </p:txBody>
      </p:sp>
      <p:sp>
        <p:nvSpPr>
          <p:cNvPr id="17417" name="Text Box 10">
            <a:extLst>
              <a:ext uri="{FF2B5EF4-FFF2-40B4-BE49-F238E27FC236}">
                <a16:creationId xmlns:a16="http://schemas.microsoft.com/office/drawing/2014/main" id="{F3DE3A5E-F139-4032-B49C-A35BDE6EC1E6}"/>
              </a:ext>
            </a:extLst>
          </p:cNvPr>
          <p:cNvSpPr txBox="1">
            <a:spLocks noChangeArrowheads="1"/>
          </p:cNvSpPr>
          <p:nvPr/>
        </p:nvSpPr>
        <p:spPr bwMode="auto">
          <a:xfrm>
            <a:off x="6232525" y="3922713"/>
            <a:ext cx="211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Bombardier beetle </a:t>
            </a:r>
          </a:p>
        </p:txBody>
      </p:sp>
      <p:pic>
        <p:nvPicPr>
          <p:cNvPr id="17418" name="Picture 11" descr="AIGv12n3_fig2a">
            <a:extLst>
              <a:ext uri="{FF2B5EF4-FFF2-40B4-BE49-F238E27FC236}">
                <a16:creationId xmlns:a16="http://schemas.microsoft.com/office/drawing/2014/main" id="{16EC6172-4031-4670-95C8-629B235C8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066800"/>
            <a:ext cx="40497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51F3-624F-43C6-952F-85C2ECAB9272}"/>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FE69406F-D3F3-4204-9FD4-C7D78E613DBA}"/>
              </a:ext>
            </a:extLst>
          </p:cNvPr>
          <p:cNvSpPr>
            <a:spLocks noGrp="1"/>
          </p:cNvSpPr>
          <p:nvPr>
            <p:ph idx="1"/>
          </p:nvPr>
        </p:nvSpPr>
        <p:spPr/>
        <p:txBody>
          <a:bodyPr/>
          <a:lstStyle/>
          <a:p>
            <a:r>
              <a:rPr lang="en-US" dirty="0"/>
              <a:t>Fossil formation</a:t>
            </a:r>
          </a:p>
          <a:p>
            <a:pPr lvl="1"/>
            <a:r>
              <a:rPr lang="en-US" dirty="0"/>
              <a:t>Formation is rare, most decay and/or are scavenged</a:t>
            </a:r>
          </a:p>
          <a:p>
            <a:pPr lvl="1"/>
            <a:r>
              <a:rPr lang="en-US" dirty="0"/>
              <a:t>Must be rapidly buried</a:t>
            </a:r>
          </a:p>
          <a:p>
            <a:pPr lvl="1"/>
            <a:r>
              <a:rPr lang="en-US" dirty="0"/>
              <a:t>Erosion will destroy the fossil once exposed</a:t>
            </a:r>
          </a:p>
          <a:p>
            <a:r>
              <a:rPr lang="en-US" dirty="0"/>
              <a:t>Difference between dinosaurs and lizards: legs beneath instead of splayed out (had to be to support weight of larger </a:t>
            </a:r>
            <a:r>
              <a:rPr lang="en-US" dirty="0" err="1"/>
              <a:t>dinos</a:t>
            </a:r>
            <a:r>
              <a:rPr lang="en-US" dirty="0"/>
              <a:t>)</a:t>
            </a:r>
          </a:p>
          <a:p>
            <a:r>
              <a:rPr lang="en-US" dirty="0"/>
              <a:t>Bones well designed to fit together </a:t>
            </a:r>
          </a:p>
        </p:txBody>
      </p:sp>
    </p:spTree>
    <p:extLst>
      <p:ext uri="{BB962C8B-B14F-4D97-AF65-F5344CB8AC3E}">
        <p14:creationId xmlns:p14="http://schemas.microsoft.com/office/powerpoint/2010/main" val="2613621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C370F9-C9DC-45DA-BC79-1CCE95CDB8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D3AD39-55A6-4554-9C67-11A58F4A4A73}" type="slidenum">
              <a:rPr lang="en-US" altLang="en-US"/>
              <a:pPr eaLnBrk="1" hangingPunct="1"/>
              <a:t>20</a:t>
            </a:fld>
            <a:endParaRPr lang="en-US" altLang="en-US"/>
          </a:p>
        </p:txBody>
      </p:sp>
      <p:sp>
        <p:nvSpPr>
          <p:cNvPr id="25602" name="Rectangle 2">
            <a:extLst>
              <a:ext uri="{FF2B5EF4-FFF2-40B4-BE49-F238E27FC236}">
                <a16:creationId xmlns:a16="http://schemas.microsoft.com/office/drawing/2014/main" id="{7F15FD3C-999D-418F-95F8-A6641C176DB2}"/>
              </a:ext>
            </a:extLst>
          </p:cNvPr>
          <p:cNvSpPr>
            <a:spLocks noGrp="1" noChangeArrowheads="1"/>
          </p:cNvSpPr>
          <p:nvPr>
            <p:ph type="title"/>
          </p:nvPr>
        </p:nvSpPr>
        <p:spPr>
          <a:xfrm>
            <a:off x="457200" y="274638"/>
            <a:ext cx="6858000" cy="1143000"/>
          </a:xfrm>
        </p:spPr>
        <p:txBody>
          <a:bodyPr/>
          <a:lstStyle/>
          <a:p>
            <a:pPr eaLnBrk="1" hangingPunct="1">
              <a:defRPr/>
            </a:pPr>
            <a:r>
              <a:rPr lang="en-US"/>
              <a:t>Pteranodon?</a:t>
            </a:r>
          </a:p>
        </p:txBody>
      </p:sp>
      <p:sp>
        <p:nvSpPr>
          <p:cNvPr id="25603" name="Rectangle 3">
            <a:extLst>
              <a:ext uri="{FF2B5EF4-FFF2-40B4-BE49-F238E27FC236}">
                <a16:creationId xmlns:a16="http://schemas.microsoft.com/office/drawing/2014/main" id="{E01262BB-5539-4DF4-99AA-86F6D79C166B}"/>
              </a:ext>
            </a:extLst>
          </p:cNvPr>
          <p:cNvSpPr>
            <a:spLocks noGrp="1" noChangeArrowheads="1"/>
          </p:cNvSpPr>
          <p:nvPr>
            <p:ph type="body" idx="1"/>
          </p:nvPr>
        </p:nvSpPr>
        <p:spPr/>
        <p:txBody>
          <a:bodyPr>
            <a:normAutofit lnSpcReduction="10000"/>
          </a:bodyPr>
          <a:lstStyle/>
          <a:p>
            <a:pPr eaLnBrk="1" hangingPunct="1">
              <a:lnSpc>
                <a:spcPct val="90000"/>
              </a:lnSpc>
              <a:defRPr/>
            </a:pPr>
            <a:r>
              <a:rPr lang="en-US" sz="2400" b="1"/>
              <a:t>Isaiah 14:29</a:t>
            </a:r>
            <a:r>
              <a:rPr lang="en-US" sz="2400"/>
              <a:t> </a:t>
            </a:r>
            <a:r>
              <a:rPr lang="en-US" sz="1800" i="1"/>
              <a:t>(NASB)</a:t>
            </a:r>
            <a:r>
              <a:rPr lang="en-US" sz="2400"/>
              <a:t> </a:t>
            </a:r>
            <a:br>
              <a:rPr lang="en-US" sz="2400"/>
            </a:br>
            <a:r>
              <a:rPr lang="en-US" sz="2400"/>
              <a:t>Do not rejoice, O Philistia, all of you, because the rod that struck you is broken; for from the serpent's root a viper will come out,  and its fruit will be </a:t>
            </a:r>
            <a:r>
              <a:rPr lang="en-US" sz="2400" b="1"/>
              <a:t>a flying serpent</a:t>
            </a:r>
            <a:r>
              <a:rPr lang="en-US" sz="2400"/>
              <a:t>. </a:t>
            </a:r>
            <a:r>
              <a:rPr lang="en-US" sz="2400" i="1"/>
              <a:t>(NIV gives a less literal translation of ‘darting snakes’)</a:t>
            </a:r>
            <a:r>
              <a:rPr lang="en-US" sz="2400"/>
              <a:t> </a:t>
            </a:r>
            <a:endParaRPr lang="en-US" sz="1800" i="1"/>
          </a:p>
          <a:p>
            <a:pPr eaLnBrk="1" hangingPunct="1">
              <a:lnSpc>
                <a:spcPct val="90000"/>
              </a:lnSpc>
              <a:defRPr/>
            </a:pPr>
            <a:r>
              <a:rPr lang="en-US" sz="2400" b="1" i="1"/>
              <a:t>Isaiah 30:6-7</a:t>
            </a:r>
            <a:br>
              <a:rPr lang="en-US" sz="2400" b="1" i="1"/>
            </a:br>
            <a:r>
              <a:rPr lang="en-US" sz="2400" i="1"/>
              <a:t>The oracle concerning the beasts of the Negev </a:t>
            </a:r>
            <a:br>
              <a:rPr lang="en-US" sz="2400" i="1"/>
            </a:br>
            <a:r>
              <a:rPr lang="en-US" sz="2400" i="1"/>
              <a:t>   Through a land of distress and anguish,</a:t>
            </a:r>
            <a:br>
              <a:rPr lang="en-US" sz="2400" i="1"/>
            </a:br>
            <a:r>
              <a:rPr lang="en-US" sz="2400" i="1"/>
              <a:t>   From where come lioness and lion, viper and </a:t>
            </a:r>
            <a:r>
              <a:rPr lang="en-US" sz="2400" b="1" i="1"/>
              <a:t>flying serpent,</a:t>
            </a:r>
            <a:br>
              <a:rPr lang="en-US" sz="2400" b="1" i="1"/>
            </a:br>
            <a:r>
              <a:rPr lang="en-US" sz="2400" i="1"/>
              <a:t>    They carry their riches on the backs of young donkeys</a:t>
            </a:r>
            <a:br>
              <a:rPr lang="en-US" sz="2400" i="1"/>
            </a:br>
            <a:r>
              <a:rPr lang="en-US" sz="2400" i="1"/>
              <a:t>    And their treasures on camels' humps,</a:t>
            </a:r>
            <a:br>
              <a:rPr lang="en-US" sz="2400" i="1"/>
            </a:br>
            <a:r>
              <a:rPr lang="en-US" sz="2400" i="1"/>
              <a:t>    To a people who cannot profit them;</a:t>
            </a:r>
            <a:r>
              <a:rPr lang="en-US" sz="2400"/>
              <a:t>  </a:t>
            </a:r>
          </a:p>
        </p:txBody>
      </p:sp>
      <p:pic>
        <p:nvPicPr>
          <p:cNvPr id="18437" name="Picture 4" descr="pteranodon-oceansofkansas-com">
            <a:extLst>
              <a:ext uri="{FF2B5EF4-FFF2-40B4-BE49-F238E27FC236}">
                <a16:creationId xmlns:a16="http://schemas.microsoft.com/office/drawing/2014/main" id="{AEED292E-E8FC-4E21-A9B6-F2EB0E2CD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65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5">
            <a:extLst>
              <a:ext uri="{FF2B5EF4-FFF2-40B4-BE49-F238E27FC236}">
                <a16:creationId xmlns:a16="http://schemas.microsoft.com/office/drawing/2014/main" id="{1B28122C-17A2-4CD9-859B-48CAF0401D0B}"/>
              </a:ext>
            </a:extLst>
          </p:cNvPr>
          <p:cNvSpPr txBox="1">
            <a:spLocks noChangeArrowheads="1"/>
          </p:cNvSpPr>
          <p:nvPr/>
        </p:nvSpPr>
        <p:spPr bwMode="auto">
          <a:xfrm>
            <a:off x="5519738" y="1371600"/>
            <a:ext cx="3624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(http://www.oceansofkansas.com/Pteranodon.html)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FA6D946-58BB-4EFD-AAB8-6B2FB8C5E06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EA5CB7-EF92-401C-BBDA-2B1E2774CD12}" type="slidenum">
              <a:rPr lang="en-US" altLang="en-US"/>
              <a:pPr eaLnBrk="1" hangingPunct="1"/>
              <a:t>21</a:t>
            </a:fld>
            <a:endParaRPr lang="en-US" altLang="en-US"/>
          </a:p>
        </p:txBody>
      </p:sp>
      <p:sp>
        <p:nvSpPr>
          <p:cNvPr id="15362" name="Rectangle 2">
            <a:extLst>
              <a:ext uri="{FF2B5EF4-FFF2-40B4-BE49-F238E27FC236}">
                <a16:creationId xmlns:a16="http://schemas.microsoft.com/office/drawing/2014/main" id="{8D81FF78-9577-4B92-B4BE-98CA3922EAA4}"/>
              </a:ext>
            </a:extLst>
          </p:cNvPr>
          <p:cNvSpPr>
            <a:spLocks noGrp="1" noChangeArrowheads="1"/>
          </p:cNvSpPr>
          <p:nvPr>
            <p:ph type="title"/>
          </p:nvPr>
        </p:nvSpPr>
        <p:spPr/>
        <p:txBody>
          <a:bodyPr/>
          <a:lstStyle/>
          <a:p>
            <a:pPr eaLnBrk="1" hangingPunct="1">
              <a:defRPr/>
            </a:pPr>
            <a:r>
              <a:rPr lang="en-US" dirty="0"/>
              <a:t>Supplemental Info</a:t>
            </a:r>
          </a:p>
        </p:txBody>
      </p:sp>
      <p:sp>
        <p:nvSpPr>
          <p:cNvPr id="15363" name="Rectangle 3">
            <a:extLst>
              <a:ext uri="{FF2B5EF4-FFF2-40B4-BE49-F238E27FC236}">
                <a16:creationId xmlns:a16="http://schemas.microsoft.com/office/drawing/2014/main" id="{D9131ADC-4F12-49DB-9718-E1103379F8FA}"/>
              </a:ext>
            </a:extLst>
          </p:cNvPr>
          <p:cNvSpPr>
            <a:spLocks noGrp="1" noChangeArrowheads="1"/>
          </p:cNvSpPr>
          <p:nvPr>
            <p:ph type="body" idx="1"/>
          </p:nvPr>
        </p:nvSpPr>
        <p:spPr>
          <a:xfrm>
            <a:off x="457200" y="1600200"/>
            <a:ext cx="8229600" cy="4800600"/>
          </a:xfrm>
        </p:spPr>
        <p:txBody>
          <a:bodyPr/>
          <a:lstStyle/>
          <a:p>
            <a:pPr eaLnBrk="1" hangingPunct="1">
              <a:lnSpc>
                <a:spcPct val="80000"/>
              </a:lnSpc>
              <a:defRPr/>
            </a:pPr>
            <a:r>
              <a:rPr lang="en-US" sz="2400" dirty="0"/>
              <a:t>Dinosaur eggs laid on the run</a:t>
            </a:r>
          </a:p>
          <a:p>
            <a:pPr lvl="1" eaLnBrk="1" hangingPunct="1">
              <a:lnSpc>
                <a:spcPct val="80000"/>
              </a:lnSpc>
              <a:defRPr/>
            </a:pPr>
            <a:r>
              <a:rPr lang="en-US" sz="2000" dirty="0"/>
              <a:t>In a row instead of desired circle</a:t>
            </a:r>
          </a:p>
          <a:p>
            <a:pPr lvl="1" eaLnBrk="1" hangingPunct="1">
              <a:lnSpc>
                <a:spcPct val="80000"/>
              </a:lnSpc>
              <a:defRPr/>
            </a:pPr>
            <a:r>
              <a:rPr lang="en-US" sz="2000" dirty="0"/>
              <a:t>Others laid as the sediment was rising!</a:t>
            </a:r>
          </a:p>
          <a:p>
            <a:pPr lvl="1" eaLnBrk="1" hangingPunct="1">
              <a:lnSpc>
                <a:spcPct val="80000"/>
              </a:lnSpc>
              <a:defRPr/>
            </a:pPr>
            <a:r>
              <a:rPr lang="en-US" sz="2000" dirty="0" err="1"/>
              <a:t>Hadrosaur</a:t>
            </a:r>
            <a:r>
              <a:rPr lang="en-US" sz="2000" dirty="0"/>
              <a:t> nests usually found in clumps (as opposed to a circle)</a:t>
            </a:r>
          </a:p>
          <a:p>
            <a:pPr lvl="1" eaLnBrk="1" hangingPunct="1">
              <a:lnSpc>
                <a:spcPct val="80000"/>
              </a:lnSpc>
              <a:defRPr/>
            </a:pPr>
            <a:r>
              <a:rPr lang="en-US" sz="2000" dirty="0"/>
              <a:t>Partially developed embryos suggests mother held it until could hold it no longer</a:t>
            </a:r>
          </a:p>
          <a:p>
            <a:pPr eaLnBrk="1" hangingPunct="1">
              <a:lnSpc>
                <a:spcPct val="80000"/>
              </a:lnSpc>
              <a:defRPr/>
            </a:pPr>
            <a:r>
              <a:rPr lang="en-US" sz="2400" dirty="0"/>
              <a:t>Fossil clams buried alive (often closed, and found all over the world) and tumbled (not in upright/ anchored position)</a:t>
            </a:r>
          </a:p>
          <a:p>
            <a:pPr eaLnBrk="1" hangingPunct="1">
              <a:lnSpc>
                <a:spcPct val="80000"/>
              </a:lnSpc>
              <a:defRPr/>
            </a:pPr>
            <a:r>
              <a:rPr lang="en-US" sz="2400" dirty="0"/>
              <a:t>Global sedimentary layers (ex. Austin Chalk limestone), most parallel (ex. Grand Canyon)</a:t>
            </a:r>
          </a:p>
          <a:p>
            <a:pPr eaLnBrk="1" hangingPunct="1">
              <a:lnSpc>
                <a:spcPct val="80000"/>
              </a:lnSpc>
              <a:defRPr/>
            </a:pPr>
            <a:r>
              <a:rPr lang="en-US" sz="2400" dirty="0" err="1"/>
              <a:t>Therapod</a:t>
            </a:r>
            <a:r>
              <a:rPr lang="en-US" sz="2400" dirty="0"/>
              <a:t> (meat-eating </a:t>
            </a:r>
            <a:r>
              <a:rPr lang="en-US" sz="2400" dirty="0" err="1"/>
              <a:t>dino</a:t>
            </a:r>
            <a:r>
              <a:rPr lang="en-US" sz="2400" dirty="0"/>
              <a:t>) foot prints in ‘wrong’ layer (Cambrian rock)</a:t>
            </a:r>
          </a:p>
          <a:p>
            <a:pPr eaLnBrk="1" hangingPunct="1">
              <a:lnSpc>
                <a:spcPct val="80000"/>
              </a:lnSpc>
              <a:defRPr/>
            </a:pPr>
            <a:r>
              <a:rPr lang="en-US" sz="2400" dirty="0"/>
              <a:t>Dinosaur National Park most common fossils are clams, not dinosaurs</a:t>
            </a:r>
          </a:p>
        </p:txBody>
      </p:sp>
      <p:pic>
        <p:nvPicPr>
          <p:cNvPr id="10245" name="Picture 5" descr="CS000163.WMF">
            <a:extLst>
              <a:ext uri="{FF2B5EF4-FFF2-40B4-BE49-F238E27FC236}">
                <a16:creationId xmlns:a16="http://schemas.microsoft.com/office/drawing/2014/main" id="{7942AAA6-C357-4603-BE2D-253E19D093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304800"/>
            <a:ext cx="1654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a:extLst>
              <a:ext uri="{FF2B5EF4-FFF2-40B4-BE49-F238E27FC236}">
                <a16:creationId xmlns:a16="http://schemas.microsoft.com/office/drawing/2014/main" id="{872079C6-DB55-41DC-8951-AAF7D8FB8667}"/>
              </a:ext>
            </a:extLst>
          </p:cNvPr>
          <p:cNvSpPr txBox="1">
            <a:spLocks noChangeArrowheads="1"/>
          </p:cNvSpPr>
          <p:nvPr/>
        </p:nvSpPr>
        <p:spPr bwMode="auto">
          <a:xfrm>
            <a:off x="6215063" y="2133600"/>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Hadrosaur (duck bill dinos)</a:t>
            </a:r>
          </a:p>
        </p:txBody>
      </p:sp>
    </p:spTree>
    <p:extLst>
      <p:ext uri="{BB962C8B-B14F-4D97-AF65-F5344CB8AC3E}">
        <p14:creationId xmlns:p14="http://schemas.microsoft.com/office/powerpoint/2010/main" val="395971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9EC9DA-9EEA-4BA2-8BB7-6BFF48AF16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60367B-2709-4CE1-BE57-B62FD13C621F}" type="slidenum">
              <a:rPr lang="en-US" altLang="en-US"/>
              <a:pPr eaLnBrk="1" hangingPunct="1"/>
              <a:t>22</a:t>
            </a:fld>
            <a:endParaRPr lang="en-US" altLang="en-US"/>
          </a:p>
        </p:txBody>
      </p:sp>
      <p:sp>
        <p:nvSpPr>
          <p:cNvPr id="28674" name="Rectangle 2">
            <a:extLst>
              <a:ext uri="{FF2B5EF4-FFF2-40B4-BE49-F238E27FC236}">
                <a16:creationId xmlns:a16="http://schemas.microsoft.com/office/drawing/2014/main" id="{3CFFF389-0666-4CAA-87DF-C0B82806773A}"/>
              </a:ext>
            </a:extLst>
          </p:cNvPr>
          <p:cNvSpPr>
            <a:spLocks noGrp="1" noChangeArrowheads="1"/>
          </p:cNvSpPr>
          <p:nvPr>
            <p:ph type="title"/>
          </p:nvPr>
        </p:nvSpPr>
        <p:spPr>
          <a:xfrm>
            <a:off x="457200" y="76200"/>
            <a:ext cx="8229600" cy="1143000"/>
          </a:xfrm>
        </p:spPr>
        <p:txBody>
          <a:bodyPr/>
          <a:lstStyle/>
          <a:p>
            <a:pPr>
              <a:defRPr/>
            </a:pPr>
            <a:r>
              <a:rPr lang="en-US" dirty="0"/>
              <a:t>Supplemental Info</a:t>
            </a:r>
          </a:p>
        </p:txBody>
      </p:sp>
      <p:sp>
        <p:nvSpPr>
          <p:cNvPr id="28675" name="Rectangle 3">
            <a:extLst>
              <a:ext uri="{FF2B5EF4-FFF2-40B4-BE49-F238E27FC236}">
                <a16:creationId xmlns:a16="http://schemas.microsoft.com/office/drawing/2014/main" id="{43C98A1F-3A03-448F-9B6C-6F6B627E88FD}"/>
              </a:ext>
            </a:extLst>
          </p:cNvPr>
          <p:cNvSpPr>
            <a:spLocks noGrp="1" noChangeArrowheads="1"/>
          </p:cNvSpPr>
          <p:nvPr>
            <p:ph type="body" idx="1"/>
          </p:nvPr>
        </p:nvSpPr>
        <p:spPr>
          <a:xfrm>
            <a:off x="457200" y="914400"/>
            <a:ext cx="8229600" cy="4525963"/>
          </a:xfrm>
        </p:spPr>
        <p:txBody>
          <a:bodyPr/>
          <a:lstStyle/>
          <a:p>
            <a:pPr eaLnBrk="1" hangingPunct="1">
              <a:defRPr/>
            </a:pPr>
            <a:r>
              <a:rPr lang="en-US" sz="2800" dirty="0"/>
              <a:t>Fossils found either ‘disarticulated’ or in the ‘death pose’</a:t>
            </a:r>
          </a:p>
          <a:p>
            <a:pPr eaLnBrk="1" hangingPunct="1">
              <a:defRPr/>
            </a:pPr>
            <a:r>
              <a:rPr lang="en-US" sz="2800" dirty="0"/>
              <a:t>Experiments show cross bedding made by water, not from sand dunes</a:t>
            </a:r>
          </a:p>
          <a:p>
            <a:pPr lvl="1" eaLnBrk="1" hangingPunct="1">
              <a:defRPr/>
            </a:pPr>
            <a:r>
              <a:rPr lang="en-US" sz="2400" dirty="0"/>
              <a:t>Unusual fossil footprints on cross beds, going up hill and fade in few feet (as water got deeper)</a:t>
            </a:r>
          </a:p>
        </p:txBody>
      </p:sp>
      <p:pic>
        <p:nvPicPr>
          <p:cNvPr id="28676" name="Picture 4" descr="UCMP02M_Archaeopteryxcreationism-org">
            <a:extLst>
              <a:ext uri="{FF2B5EF4-FFF2-40B4-BE49-F238E27FC236}">
                <a16:creationId xmlns:a16="http://schemas.microsoft.com/office/drawing/2014/main" id="{ADAC674B-D6A5-47EF-AB59-5F90F3C99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5363"/>
            <a:ext cx="41148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GCdv-CrossBed-p47">
            <a:extLst>
              <a:ext uri="{FF2B5EF4-FFF2-40B4-BE49-F238E27FC236}">
                <a16:creationId xmlns:a16="http://schemas.microsoft.com/office/drawing/2014/main" id="{3F895351-2D97-4B5D-8666-3EDFA7C5F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6315"/>
            <a:ext cx="4322763" cy="351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16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box(in)">
                                      <p:cBhvr>
                                        <p:cTn id="10" dur="500"/>
                                        <p:tgtEl>
                                          <p:spTgt spid="286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box(in)">
                                      <p:cBhvr>
                                        <p:cTn id="15" dur="500"/>
                                        <p:tgtEl>
                                          <p:spTgt spid="28675">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Effect transition="in" filter="box(in)">
                                      <p:cBhvr>
                                        <p:cTn id="18" dur="500"/>
                                        <p:tgtEl>
                                          <p:spTgt spid="28675">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8677"/>
                                        </p:tgtEl>
                                        <p:attrNameLst>
                                          <p:attrName>style.visibility</p:attrName>
                                        </p:attrNameLst>
                                      </p:cBhvr>
                                      <p:to>
                                        <p:strVal val="visible"/>
                                      </p:to>
                                    </p:set>
                                    <p:animEffect transition="in" filter="box(in)">
                                      <p:cBhvr>
                                        <p:cTn id="21"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A824000-B608-4B00-9462-72177DD3768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7B4F22-D98C-4806-A04C-182BDEA31FC8}" type="slidenum">
              <a:rPr lang="en-US" altLang="en-US"/>
              <a:pPr eaLnBrk="1" hangingPunct="1"/>
              <a:t>23</a:t>
            </a:fld>
            <a:endParaRPr lang="en-US" altLang="en-US"/>
          </a:p>
        </p:txBody>
      </p:sp>
      <p:sp>
        <p:nvSpPr>
          <p:cNvPr id="22530" name="Rectangle 2">
            <a:extLst>
              <a:ext uri="{FF2B5EF4-FFF2-40B4-BE49-F238E27FC236}">
                <a16:creationId xmlns:a16="http://schemas.microsoft.com/office/drawing/2014/main" id="{FE9A4C4B-0CFD-4D14-983A-0CD58BB7C0DA}"/>
              </a:ext>
            </a:extLst>
          </p:cNvPr>
          <p:cNvSpPr>
            <a:spLocks noGrp="1" noChangeArrowheads="1"/>
          </p:cNvSpPr>
          <p:nvPr>
            <p:ph type="title"/>
          </p:nvPr>
        </p:nvSpPr>
        <p:spPr/>
        <p:txBody>
          <a:bodyPr/>
          <a:lstStyle/>
          <a:p>
            <a:pPr eaLnBrk="1" hangingPunct="1">
              <a:defRPr/>
            </a:pPr>
            <a:r>
              <a:rPr lang="en-US"/>
              <a:t>Other dino info</a:t>
            </a:r>
          </a:p>
        </p:txBody>
      </p:sp>
      <p:sp>
        <p:nvSpPr>
          <p:cNvPr id="22531" name="Rectangle 3">
            <a:extLst>
              <a:ext uri="{FF2B5EF4-FFF2-40B4-BE49-F238E27FC236}">
                <a16:creationId xmlns:a16="http://schemas.microsoft.com/office/drawing/2014/main" id="{FE0EB8EC-0E01-40DF-A10A-3D974CC1FD20}"/>
              </a:ext>
            </a:extLst>
          </p:cNvPr>
          <p:cNvSpPr>
            <a:spLocks noGrp="1" noChangeArrowheads="1"/>
          </p:cNvSpPr>
          <p:nvPr>
            <p:ph type="body" idx="1"/>
          </p:nvPr>
        </p:nvSpPr>
        <p:spPr>
          <a:xfrm>
            <a:off x="628650" y="1685660"/>
            <a:ext cx="7886700" cy="4351338"/>
          </a:xfrm>
        </p:spPr>
        <p:txBody>
          <a:bodyPr>
            <a:normAutofit lnSpcReduction="10000"/>
          </a:bodyPr>
          <a:lstStyle/>
          <a:p>
            <a:pPr eaLnBrk="1" hangingPunct="1">
              <a:lnSpc>
                <a:spcPct val="90000"/>
              </a:lnSpc>
              <a:defRPr/>
            </a:pPr>
            <a:r>
              <a:rPr lang="en-US" sz="2800" dirty="0"/>
              <a:t>Dinosaur blood cells, soft, fibrous tissue, and complete blood vessels found</a:t>
            </a:r>
          </a:p>
          <a:p>
            <a:pPr eaLnBrk="1" hangingPunct="1">
              <a:lnSpc>
                <a:spcPct val="90000"/>
              </a:lnSpc>
              <a:defRPr/>
            </a:pPr>
            <a:r>
              <a:rPr lang="en-US" sz="2800" dirty="0"/>
              <a:t>Only 2/3 of ‘Sue’ is fossilized (</a:t>
            </a:r>
            <a:r>
              <a:rPr lang="en-US" sz="2800" dirty="0" err="1"/>
              <a:t>TRex</a:t>
            </a:r>
            <a:r>
              <a:rPr lang="en-US" sz="2800" dirty="0"/>
              <a:t> in Chicago museum)</a:t>
            </a:r>
          </a:p>
          <a:p>
            <a:pPr eaLnBrk="1" hangingPunct="1">
              <a:lnSpc>
                <a:spcPct val="90000"/>
              </a:lnSpc>
              <a:defRPr/>
            </a:pPr>
            <a:r>
              <a:rPr lang="en-US" sz="2800" dirty="0"/>
              <a:t>Prudhoe Bay bones frozen in tundra so fresh the sled dogs had to be kept away from them</a:t>
            </a:r>
          </a:p>
          <a:p>
            <a:pPr eaLnBrk="1" hangingPunct="1">
              <a:lnSpc>
                <a:spcPct val="90000"/>
              </a:lnSpc>
              <a:defRPr/>
            </a:pPr>
            <a:r>
              <a:rPr lang="en-US" sz="2800" dirty="0"/>
              <a:t>Dino bones carbon dated when ‘should be no Carbon 14 left’</a:t>
            </a:r>
          </a:p>
          <a:p>
            <a:pPr eaLnBrk="1" hangingPunct="1">
              <a:lnSpc>
                <a:spcPct val="90000"/>
              </a:lnSpc>
              <a:defRPr/>
            </a:pPr>
            <a:r>
              <a:rPr lang="en-US" sz="2800" dirty="0"/>
              <a:t>Fish thought extinct 360 million years ago found alive in 1930’s</a:t>
            </a:r>
          </a:p>
        </p:txBody>
      </p:sp>
      <p:pic>
        <p:nvPicPr>
          <p:cNvPr id="22532" name="Picture 4" descr="como833z">
            <a:extLst>
              <a:ext uri="{FF2B5EF4-FFF2-40B4-BE49-F238E27FC236}">
                <a16:creationId xmlns:a16="http://schemas.microsoft.com/office/drawing/2014/main" id="{2C429808-441F-45BD-B5A9-3E52BA9E1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426075"/>
            <a:ext cx="18288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79ACEC0-7C80-4AA3-896A-FD037B328B4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5E99CB-D34D-490A-B9D0-487962FAC69E}" type="slidenum">
              <a:rPr lang="en-US" altLang="en-US"/>
              <a:pPr eaLnBrk="1" hangingPunct="1"/>
              <a:t>24</a:t>
            </a:fld>
            <a:endParaRPr lang="en-US" altLang="en-US"/>
          </a:p>
        </p:txBody>
      </p:sp>
      <p:sp>
        <p:nvSpPr>
          <p:cNvPr id="33796" name="Rectangle 4">
            <a:extLst>
              <a:ext uri="{FF2B5EF4-FFF2-40B4-BE49-F238E27FC236}">
                <a16:creationId xmlns:a16="http://schemas.microsoft.com/office/drawing/2014/main" id="{6EABBE88-DE56-42E0-8B98-62D51014A055}"/>
              </a:ext>
            </a:extLst>
          </p:cNvPr>
          <p:cNvSpPr>
            <a:spLocks noGrp="1" noChangeArrowheads="1"/>
          </p:cNvSpPr>
          <p:nvPr>
            <p:ph type="title"/>
          </p:nvPr>
        </p:nvSpPr>
        <p:spPr>
          <a:xfrm>
            <a:off x="457200" y="274638"/>
            <a:ext cx="8229600" cy="944562"/>
          </a:xfrm>
        </p:spPr>
        <p:txBody>
          <a:bodyPr/>
          <a:lstStyle/>
          <a:p>
            <a:pPr eaLnBrk="1" hangingPunct="1">
              <a:defRPr/>
            </a:pPr>
            <a:r>
              <a:rPr lang="en-US"/>
              <a:t>Stones of Ica Peru</a:t>
            </a:r>
          </a:p>
        </p:txBody>
      </p:sp>
      <p:pic>
        <p:nvPicPr>
          <p:cNvPr id="20484" name="Picture 5" descr="IcaStone">
            <a:extLst>
              <a:ext uri="{FF2B5EF4-FFF2-40B4-BE49-F238E27FC236}">
                <a16:creationId xmlns:a16="http://schemas.microsoft.com/office/drawing/2014/main" id="{7E6A2C2A-7572-496A-8B94-F32ED90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4913"/>
            <a:ext cx="36576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Ica Stone1">
            <a:extLst>
              <a:ext uri="{FF2B5EF4-FFF2-40B4-BE49-F238E27FC236}">
                <a16:creationId xmlns:a16="http://schemas.microsoft.com/office/drawing/2014/main" id="{A4DDEB16-E87D-448B-9A20-BCA071BF1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33528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inca stone1 - nasca">
            <a:extLst>
              <a:ext uri="{FF2B5EF4-FFF2-40B4-BE49-F238E27FC236}">
                <a16:creationId xmlns:a16="http://schemas.microsoft.com/office/drawing/2014/main" id="{A2A06117-3A95-468A-B209-BEE225310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200525"/>
            <a:ext cx="35433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inca stone2">
            <a:extLst>
              <a:ext uri="{FF2B5EF4-FFF2-40B4-BE49-F238E27FC236}">
                <a16:creationId xmlns:a16="http://schemas.microsoft.com/office/drawing/2014/main" id="{3B3CB1F6-6357-4BAC-96B3-3E7297AA43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0668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9">
            <a:extLst>
              <a:ext uri="{FF2B5EF4-FFF2-40B4-BE49-F238E27FC236}">
                <a16:creationId xmlns:a16="http://schemas.microsoft.com/office/drawing/2014/main" id="{41D8963B-6EAB-42DF-BBAE-A5BBC9A86710}"/>
              </a:ext>
            </a:extLst>
          </p:cNvPr>
          <p:cNvSpPr txBox="1">
            <a:spLocks noChangeArrowheads="1"/>
          </p:cNvSpPr>
          <p:nvPr/>
        </p:nvSpPr>
        <p:spPr bwMode="auto">
          <a:xfrm>
            <a:off x="3505200" y="1079500"/>
            <a:ext cx="1676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dirty="0"/>
              <a:t>Discovered 1571 by Spanish conquistadors</a:t>
            </a:r>
          </a:p>
          <a:p>
            <a:pPr algn="ctr" eaLnBrk="1" hangingPunct="1">
              <a:spcBef>
                <a:spcPct val="50000"/>
              </a:spcBef>
            </a:pPr>
            <a:endParaRPr lang="en-US" altLang="en-US" dirty="0"/>
          </a:p>
          <a:p>
            <a:pPr algn="ctr" eaLnBrk="1" hangingPunct="1">
              <a:spcBef>
                <a:spcPct val="50000"/>
              </a:spcBef>
            </a:pPr>
            <a:r>
              <a:rPr lang="en-US" altLang="en-US" dirty="0"/>
              <a:t>Other stones show people doing brain and heart surgery!</a:t>
            </a:r>
          </a:p>
          <a:p>
            <a:pPr algn="ctr" eaLnBrk="1" hangingPunct="1">
              <a:spcBef>
                <a:spcPct val="50000"/>
              </a:spcBef>
            </a:pPr>
            <a:endParaRPr lang="en-US" altLang="en-US" dirty="0"/>
          </a:p>
          <a:p>
            <a:pPr algn="ctr" eaLnBrk="1" hangingPunct="1">
              <a:spcBef>
                <a:spcPct val="50000"/>
              </a:spcBef>
            </a:pPr>
            <a:r>
              <a:rPr lang="en-US" altLang="en-US" dirty="0"/>
              <a:t>Authenticity of some disputed.</a:t>
            </a:r>
          </a:p>
        </p:txBody>
      </p:sp>
    </p:spTree>
    <p:extLst>
      <p:ext uri="{BB962C8B-B14F-4D97-AF65-F5344CB8AC3E}">
        <p14:creationId xmlns:p14="http://schemas.microsoft.com/office/powerpoint/2010/main" val="4198519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7B37BC7-7580-440D-96DD-458F7A91B82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E518C7-4EAE-4883-8683-BA0D1146AD96}" type="slidenum">
              <a:rPr lang="en-US" altLang="en-US"/>
              <a:pPr eaLnBrk="1" hangingPunct="1"/>
              <a:t>25</a:t>
            </a:fld>
            <a:endParaRPr lang="en-US" altLang="en-US"/>
          </a:p>
        </p:txBody>
      </p:sp>
      <p:sp>
        <p:nvSpPr>
          <p:cNvPr id="32770" name="Rectangle 2">
            <a:extLst>
              <a:ext uri="{FF2B5EF4-FFF2-40B4-BE49-F238E27FC236}">
                <a16:creationId xmlns:a16="http://schemas.microsoft.com/office/drawing/2014/main" id="{45D81946-A55F-4C55-8B16-88EFA7789297}"/>
              </a:ext>
            </a:extLst>
          </p:cNvPr>
          <p:cNvSpPr>
            <a:spLocks noGrp="1" noChangeArrowheads="1"/>
          </p:cNvSpPr>
          <p:nvPr>
            <p:ph type="title"/>
          </p:nvPr>
        </p:nvSpPr>
        <p:spPr>
          <a:xfrm>
            <a:off x="628650" y="365127"/>
            <a:ext cx="7886700" cy="1082674"/>
          </a:xfrm>
        </p:spPr>
        <p:txBody>
          <a:bodyPr/>
          <a:lstStyle/>
          <a:p>
            <a:pPr eaLnBrk="1" hangingPunct="1">
              <a:defRPr/>
            </a:pPr>
            <a:r>
              <a:rPr lang="en-US" dirty="0"/>
              <a:t>Mexico figurines</a:t>
            </a:r>
          </a:p>
        </p:txBody>
      </p:sp>
      <p:sp>
        <p:nvSpPr>
          <p:cNvPr id="32771" name="Rectangle 3">
            <a:extLst>
              <a:ext uri="{FF2B5EF4-FFF2-40B4-BE49-F238E27FC236}">
                <a16:creationId xmlns:a16="http://schemas.microsoft.com/office/drawing/2014/main" id="{211E939E-BDC4-41E6-A82D-194D5CD47159}"/>
              </a:ext>
            </a:extLst>
          </p:cNvPr>
          <p:cNvSpPr>
            <a:spLocks noGrp="1" noChangeArrowheads="1"/>
          </p:cNvSpPr>
          <p:nvPr>
            <p:ph type="body" idx="1"/>
          </p:nvPr>
        </p:nvSpPr>
        <p:spPr>
          <a:xfrm>
            <a:off x="5943600" y="1219200"/>
            <a:ext cx="2895600" cy="3124200"/>
          </a:xfrm>
        </p:spPr>
        <p:txBody>
          <a:bodyPr/>
          <a:lstStyle/>
          <a:p>
            <a:pPr eaLnBrk="1" hangingPunct="1">
              <a:lnSpc>
                <a:spcPct val="80000"/>
              </a:lnSpc>
              <a:defRPr/>
            </a:pPr>
            <a:r>
              <a:rPr lang="en-US" sz="2400" dirty="0"/>
              <a:t>At least 2600 </a:t>
            </a:r>
            <a:r>
              <a:rPr lang="en-US" sz="2400" dirty="0" err="1"/>
              <a:t>dino</a:t>
            </a:r>
            <a:r>
              <a:rPr lang="en-US" sz="2400" dirty="0"/>
              <a:t> figurines found in </a:t>
            </a:r>
            <a:r>
              <a:rPr lang="en-US" sz="2400" dirty="0" err="1"/>
              <a:t>Acambaro</a:t>
            </a:r>
            <a:r>
              <a:rPr lang="en-US" sz="2400" dirty="0"/>
              <a:t>, Mexico.</a:t>
            </a:r>
          </a:p>
          <a:p>
            <a:pPr eaLnBrk="1" hangingPunct="1">
              <a:lnSpc>
                <a:spcPct val="80000"/>
              </a:lnSpc>
              <a:defRPr/>
            </a:pPr>
            <a:r>
              <a:rPr lang="en-US" sz="2400" dirty="0"/>
              <a:t>From the </a:t>
            </a:r>
            <a:r>
              <a:rPr lang="en-US" sz="2400" dirty="0" err="1"/>
              <a:t>Chupicauro</a:t>
            </a:r>
            <a:r>
              <a:rPr lang="en-US" sz="2400" dirty="0"/>
              <a:t> culture, dating from 800 BC to 200 AD </a:t>
            </a:r>
          </a:p>
          <a:p>
            <a:pPr eaLnBrk="1" hangingPunct="1">
              <a:lnSpc>
                <a:spcPct val="80000"/>
              </a:lnSpc>
              <a:defRPr/>
            </a:pPr>
            <a:r>
              <a:rPr lang="en-US" sz="2400" dirty="0"/>
              <a:t>(authenticity needs verification)</a:t>
            </a:r>
          </a:p>
        </p:txBody>
      </p:sp>
      <p:pic>
        <p:nvPicPr>
          <p:cNvPr id="21509" name="Picture 4" descr="tracks-acambaro-dino18">
            <a:extLst>
              <a:ext uri="{FF2B5EF4-FFF2-40B4-BE49-F238E27FC236}">
                <a16:creationId xmlns:a16="http://schemas.microsoft.com/office/drawing/2014/main" id="{8D14D9CE-78A0-4961-BC4D-D9F1B9D4E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340225"/>
            <a:ext cx="49784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StandingDino2">
            <a:extLst>
              <a:ext uri="{FF2B5EF4-FFF2-40B4-BE49-F238E27FC236}">
                <a16:creationId xmlns:a16="http://schemas.microsoft.com/office/drawing/2014/main" id="{143EBD21-FD04-43C7-A0CC-9D263A1AF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3675"/>
            <a:ext cx="27368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track-acambaro-brontosaurus">
            <a:extLst>
              <a:ext uri="{FF2B5EF4-FFF2-40B4-BE49-F238E27FC236}">
                <a16:creationId xmlns:a16="http://schemas.microsoft.com/office/drawing/2014/main" id="{84421F12-0856-4426-A56E-981BEA9DE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14001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tracks-acambaro-dino11">
            <a:extLst>
              <a:ext uri="{FF2B5EF4-FFF2-40B4-BE49-F238E27FC236}">
                <a16:creationId xmlns:a16="http://schemas.microsoft.com/office/drawing/2014/main" id="{242636DF-A802-4682-AA62-4A87616C7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3392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94FE89-1FA8-4E16-822D-61D14F8245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4724F-C4EE-43F1-8399-3339F089D3A2}" type="slidenum">
              <a:rPr lang="en-US" altLang="en-US"/>
              <a:pPr eaLnBrk="1" hangingPunct="1"/>
              <a:t>26</a:t>
            </a:fld>
            <a:endParaRPr lang="en-US" altLang="en-US"/>
          </a:p>
        </p:txBody>
      </p:sp>
      <p:sp>
        <p:nvSpPr>
          <p:cNvPr id="23554" name="Rectangle 2">
            <a:extLst>
              <a:ext uri="{FF2B5EF4-FFF2-40B4-BE49-F238E27FC236}">
                <a16:creationId xmlns:a16="http://schemas.microsoft.com/office/drawing/2014/main" id="{5B2D28FB-1BBC-446E-ACE6-388C03EAD304}"/>
              </a:ext>
            </a:extLst>
          </p:cNvPr>
          <p:cNvSpPr>
            <a:spLocks noGrp="1" noChangeArrowheads="1"/>
          </p:cNvSpPr>
          <p:nvPr>
            <p:ph type="title"/>
          </p:nvPr>
        </p:nvSpPr>
        <p:spPr/>
        <p:txBody>
          <a:bodyPr/>
          <a:lstStyle/>
          <a:p>
            <a:pPr eaLnBrk="1" hangingPunct="1">
              <a:defRPr/>
            </a:pPr>
            <a:r>
              <a:rPr lang="en-US"/>
              <a:t>Modern sightings?</a:t>
            </a:r>
          </a:p>
        </p:txBody>
      </p:sp>
      <p:sp>
        <p:nvSpPr>
          <p:cNvPr id="23555" name="Rectangle 3">
            <a:extLst>
              <a:ext uri="{FF2B5EF4-FFF2-40B4-BE49-F238E27FC236}">
                <a16:creationId xmlns:a16="http://schemas.microsoft.com/office/drawing/2014/main" id="{79A4F91E-3483-45D9-AFBC-601CD5ED4F25}"/>
              </a:ext>
            </a:extLst>
          </p:cNvPr>
          <p:cNvSpPr>
            <a:spLocks noGrp="1" noChangeArrowheads="1"/>
          </p:cNvSpPr>
          <p:nvPr>
            <p:ph type="body" idx="1"/>
          </p:nvPr>
        </p:nvSpPr>
        <p:spPr/>
        <p:txBody>
          <a:bodyPr>
            <a:normAutofit lnSpcReduction="10000"/>
          </a:bodyPr>
          <a:lstStyle/>
          <a:p>
            <a:pPr eaLnBrk="1" hangingPunct="1">
              <a:lnSpc>
                <a:spcPct val="90000"/>
              </a:lnSpc>
              <a:defRPr/>
            </a:pPr>
            <a:r>
              <a:rPr lang="en-US" sz="2800"/>
              <a:t>Loch Ness only one of at least 50 lakes around the world with sightings</a:t>
            </a:r>
          </a:p>
          <a:p>
            <a:pPr eaLnBrk="1" hangingPunct="1">
              <a:lnSpc>
                <a:spcPct val="90000"/>
              </a:lnSpc>
              <a:defRPr/>
            </a:pPr>
            <a:r>
              <a:rPr lang="en-US" sz="2800"/>
              <a:t>Mokele-mbembe sauropod of Congo well known to the natives</a:t>
            </a:r>
          </a:p>
          <a:p>
            <a:pPr eaLnBrk="1" hangingPunct="1">
              <a:lnSpc>
                <a:spcPct val="90000"/>
              </a:lnSpc>
              <a:defRPr/>
            </a:pPr>
            <a:r>
              <a:rPr lang="en-US" sz="2800"/>
              <a:t>Pterosaur sightings in Central America, Africa, New Guinea, even USA</a:t>
            </a:r>
          </a:p>
          <a:p>
            <a:pPr eaLnBrk="1" hangingPunct="1">
              <a:lnSpc>
                <a:spcPct val="90000"/>
              </a:lnSpc>
              <a:defRPr/>
            </a:pPr>
            <a:r>
              <a:rPr lang="en-US" sz="2800"/>
              <a:t>TRex type Burrunjor of the Outback</a:t>
            </a:r>
          </a:p>
          <a:p>
            <a:pPr eaLnBrk="1" hangingPunct="1">
              <a:lnSpc>
                <a:spcPct val="90000"/>
              </a:lnSpc>
              <a:buFontTx/>
              <a:buNone/>
              <a:defRPr/>
            </a:pPr>
            <a:r>
              <a:rPr lang="en-US" sz="2800"/>
              <a:t>Many credible eye witnesses, (as well as hoaxes) but until hard evidence is brought back, the world will not believe</a:t>
            </a:r>
          </a:p>
          <a:p>
            <a:pPr eaLnBrk="1" hangingPunct="1">
              <a:lnSpc>
                <a:spcPct val="90000"/>
              </a:lnSpc>
              <a:defRPr/>
            </a:pPr>
            <a:endParaRPr lang="en-US" sz="2800"/>
          </a:p>
        </p:txBody>
      </p:sp>
      <p:pic>
        <p:nvPicPr>
          <p:cNvPr id="24581" name="Picture 4" descr="champ2_01">
            <a:extLst>
              <a:ext uri="{FF2B5EF4-FFF2-40B4-BE49-F238E27FC236}">
                <a16:creationId xmlns:a16="http://schemas.microsoft.com/office/drawing/2014/main" id="{7EA3C2D7-0F66-4507-A327-6129F9BDA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1597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5">
            <a:extLst>
              <a:ext uri="{FF2B5EF4-FFF2-40B4-BE49-F238E27FC236}">
                <a16:creationId xmlns:a16="http://schemas.microsoft.com/office/drawing/2014/main" id="{2BD9556F-5D4B-4E96-89DA-767AC45119F9}"/>
              </a:ext>
            </a:extLst>
          </p:cNvPr>
          <p:cNvSpPr txBox="1">
            <a:spLocks noChangeArrowheads="1"/>
          </p:cNvSpPr>
          <p:nvPr/>
        </p:nvSpPr>
        <p:spPr bwMode="auto">
          <a:xfrm>
            <a:off x="7010400" y="12192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Champ of Lake Champlain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F513-5DBB-4B8F-B243-EB760166DE8E}"/>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79190511-61BB-44AA-A7D2-4AD03665BABF}"/>
              </a:ext>
            </a:extLst>
          </p:cNvPr>
          <p:cNvSpPr>
            <a:spLocks noGrp="1"/>
          </p:cNvSpPr>
          <p:nvPr>
            <p:ph idx="1"/>
          </p:nvPr>
        </p:nvSpPr>
        <p:spPr/>
        <p:txBody>
          <a:bodyPr>
            <a:normAutofit fontScale="92500" lnSpcReduction="10000"/>
          </a:bodyPr>
          <a:lstStyle/>
          <a:p>
            <a:r>
              <a:rPr lang="en-US" dirty="0"/>
              <a:t>5 C’s of Dinosaurs</a:t>
            </a:r>
          </a:p>
          <a:p>
            <a:pPr lvl="1"/>
            <a:r>
              <a:rPr lang="en-US" dirty="0"/>
              <a:t>Created – bone structure consistent with design</a:t>
            </a:r>
          </a:p>
          <a:p>
            <a:pPr lvl="1"/>
            <a:r>
              <a:rPr lang="en-US" dirty="0"/>
              <a:t>Catastrophe – some cataclysmic event happened to wipe them out – global flood better explanation</a:t>
            </a:r>
          </a:p>
          <a:p>
            <a:pPr lvl="2"/>
            <a:r>
              <a:rPr lang="en-US" dirty="0"/>
              <a:t>Fossils mixed with marine fossils</a:t>
            </a:r>
          </a:p>
          <a:p>
            <a:pPr lvl="2"/>
            <a:r>
              <a:rPr lang="en-US" dirty="0"/>
              <a:t>Evidence of volcanic activity</a:t>
            </a:r>
          </a:p>
          <a:p>
            <a:pPr lvl="2"/>
            <a:r>
              <a:rPr lang="en-US" dirty="0"/>
              <a:t>Large extent of fossils (not confined to river beds)</a:t>
            </a:r>
          </a:p>
          <a:p>
            <a:pPr lvl="1"/>
            <a:r>
              <a:rPr lang="en-US" dirty="0"/>
              <a:t>Collagen – soft tissue found in many dinosaur bones; cannot be millions of years old</a:t>
            </a:r>
          </a:p>
          <a:p>
            <a:pPr lvl="1"/>
            <a:r>
              <a:rPr lang="en-US" dirty="0"/>
              <a:t>Carbon 14 – C</a:t>
            </a:r>
            <a:r>
              <a:rPr lang="en-US" baseline="30000" dirty="0"/>
              <a:t>14</a:t>
            </a:r>
            <a:r>
              <a:rPr lang="en-US" dirty="0"/>
              <a:t> found in </a:t>
            </a:r>
            <a:r>
              <a:rPr lang="en-US" dirty="0" err="1"/>
              <a:t>dino</a:t>
            </a:r>
            <a:r>
              <a:rPr lang="en-US" dirty="0"/>
              <a:t> and other fossils show they are only thousands of years old; cannot be millions.</a:t>
            </a:r>
          </a:p>
          <a:p>
            <a:pPr lvl="1"/>
            <a:r>
              <a:rPr lang="en-US" dirty="0"/>
              <a:t>Clashes – much recorded evidence of humans interacting with dinosaurs found in cultures around the world</a:t>
            </a:r>
          </a:p>
        </p:txBody>
      </p:sp>
    </p:spTree>
    <p:extLst>
      <p:ext uri="{BB962C8B-B14F-4D97-AF65-F5344CB8AC3E}">
        <p14:creationId xmlns:p14="http://schemas.microsoft.com/office/powerpoint/2010/main" val="149529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0197D7A-FBD3-48D4-B547-33A4063ED5D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FAEFEE-9192-46DD-A621-9C1FC2B3915F}" type="slidenum">
              <a:rPr lang="en-US" altLang="en-US"/>
              <a:pPr eaLnBrk="1" hangingPunct="1"/>
              <a:t>4</a:t>
            </a:fld>
            <a:endParaRPr lang="en-US" altLang="en-US"/>
          </a:p>
        </p:txBody>
      </p:sp>
      <p:sp>
        <p:nvSpPr>
          <p:cNvPr id="21506" name="Rectangle 2">
            <a:extLst>
              <a:ext uri="{FF2B5EF4-FFF2-40B4-BE49-F238E27FC236}">
                <a16:creationId xmlns:a16="http://schemas.microsoft.com/office/drawing/2014/main" id="{AF706DB7-F43D-4EB1-A393-45318750B2CE}"/>
              </a:ext>
            </a:extLst>
          </p:cNvPr>
          <p:cNvSpPr>
            <a:spLocks noGrp="1" noChangeArrowheads="1"/>
          </p:cNvSpPr>
          <p:nvPr>
            <p:ph type="title"/>
          </p:nvPr>
        </p:nvSpPr>
        <p:spPr/>
        <p:txBody>
          <a:bodyPr/>
          <a:lstStyle/>
          <a:p>
            <a:pPr eaLnBrk="1" hangingPunct="1">
              <a:defRPr/>
            </a:pPr>
            <a:r>
              <a:rPr lang="en-US" sz="4000"/>
              <a:t>Dinosaurs and man alive at the same time</a:t>
            </a:r>
          </a:p>
        </p:txBody>
      </p:sp>
      <p:sp>
        <p:nvSpPr>
          <p:cNvPr id="21507" name="Rectangle 3">
            <a:extLst>
              <a:ext uri="{FF2B5EF4-FFF2-40B4-BE49-F238E27FC236}">
                <a16:creationId xmlns:a16="http://schemas.microsoft.com/office/drawing/2014/main" id="{D8E3E560-3559-4E8F-B3CE-78CC535DA470}"/>
              </a:ext>
            </a:extLst>
          </p:cNvPr>
          <p:cNvSpPr>
            <a:spLocks noGrp="1" noChangeArrowheads="1"/>
          </p:cNvSpPr>
          <p:nvPr>
            <p:ph type="body" idx="1"/>
          </p:nvPr>
        </p:nvSpPr>
        <p:spPr>
          <a:xfrm>
            <a:off x="628650" y="1660525"/>
            <a:ext cx="7886700" cy="4351338"/>
          </a:xfrm>
        </p:spPr>
        <p:txBody>
          <a:bodyPr/>
          <a:lstStyle/>
          <a:p>
            <a:pPr eaLnBrk="1" hangingPunct="1">
              <a:defRPr/>
            </a:pPr>
            <a:r>
              <a:rPr lang="en-US" sz="2800" dirty="0"/>
              <a:t>Evidences all around the world show ancient man knew about (had to have seen living) dinosaurs</a:t>
            </a:r>
          </a:p>
        </p:txBody>
      </p:sp>
      <p:pic>
        <p:nvPicPr>
          <p:cNvPr id="19461" name="Picture 4" descr="cambodia-stegasarus-baugh">
            <a:extLst>
              <a:ext uri="{FF2B5EF4-FFF2-40B4-BE49-F238E27FC236}">
                <a16:creationId xmlns:a16="http://schemas.microsoft.com/office/drawing/2014/main" id="{95CDE2D8-8D39-455B-8FD4-D782EBFCA9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70"/>
          <a:stretch/>
        </p:blipFill>
        <p:spPr bwMode="auto">
          <a:xfrm>
            <a:off x="4868862" y="3988238"/>
            <a:ext cx="3859213" cy="260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a:extLst>
              <a:ext uri="{FF2B5EF4-FFF2-40B4-BE49-F238E27FC236}">
                <a16:creationId xmlns:a16="http://schemas.microsoft.com/office/drawing/2014/main" id="{A1D286C7-909E-4C66-8504-60DDD62BF234}"/>
              </a:ext>
            </a:extLst>
          </p:cNvPr>
          <p:cNvSpPr txBox="1">
            <a:spLocks noChangeArrowheads="1"/>
          </p:cNvSpPr>
          <p:nvPr/>
        </p:nvSpPr>
        <p:spPr bwMode="auto">
          <a:xfrm>
            <a:off x="5029200" y="6553200"/>
            <a:ext cx="2686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12 century temple in Cambodia </a:t>
            </a:r>
          </a:p>
        </p:txBody>
      </p:sp>
      <p:sp>
        <p:nvSpPr>
          <p:cNvPr id="19463" name="Text Box 7">
            <a:extLst>
              <a:ext uri="{FF2B5EF4-FFF2-40B4-BE49-F238E27FC236}">
                <a16:creationId xmlns:a16="http://schemas.microsoft.com/office/drawing/2014/main" id="{C8B9ADB3-C7E4-4666-988D-791D87BBEEB9}"/>
              </a:ext>
            </a:extLst>
          </p:cNvPr>
          <p:cNvSpPr txBox="1">
            <a:spLocks noChangeArrowheads="1"/>
          </p:cNvSpPr>
          <p:nvPr/>
        </p:nvSpPr>
        <p:spPr bwMode="auto">
          <a:xfrm>
            <a:off x="136525" y="6335713"/>
            <a:ext cx="3535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Middle Mesa at the Wupatki National Park </a:t>
            </a:r>
          </a:p>
        </p:txBody>
      </p:sp>
      <p:pic>
        <p:nvPicPr>
          <p:cNvPr id="19464" name="Picture 8" descr="warrior">
            <a:extLst>
              <a:ext uri="{FF2B5EF4-FFF2-40B4-BE49-F238E27FC236}">
                <a16:creationId xmlns:a16="http://schemas.microsoft.com/office/drawing/2014/main" id="{C8ACE5EB-A344-4806-A828-01F3423CC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2324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puff">
            <a:extLst>
              <a:ext uri="{FF2B5EF4-FFF2-40B4-BE49-F238E27FC236}">
                <a16:creationId xmlns:a16="http://schemas.microsoft.com/office/drawing/2014/main" id="{C856E0A4-0835-455F-8F16-D700F4E36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257800"/>
            <a:ext cx="190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0">
            <a:extLst>
              <a:ext uri="{FF2B5EF4-FFF2-40B4-BE49-F238E27FC236}">
                <a16:creationId xmlns:a16="http://schemas.microsoft.com/office/drawing/2014/main" id="{1AE51C6F-1874-4D04-B0CB-D6C165684BC5}"/>
              </a:ext>
            </a:extLst>
          </p:cNvPr>
          <p:cNvSpPr txBox="1">
            <a:spLocks noChangeArrowheads="1"/>
          </p:cNvSpPr>
          <p:nvPr/>
        </p:nvSpPr>
        <p:spPr bwMode="auto">
          <a:xfrm>
            <a:off x="136525" y="4583113"/>
            <a:ext cx="304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Natural Bridges National Monument </a:t>
            </a:r>
          </a:p>
        </p:txBody>
      </p:sp>
      <p:sp>
        <p:nvSpPr>
          <p:cNvPr id="19467" name="Text Box 11">
            <a:extLst>
              <a:ext uri="{FF2B5EF4-FFF2-40B4-BE49-F238E27FC236}">
                <a16:creationId xmlns:a16="http://schemas.microsoft.com/office/drawing/2014/main" id="{AA7F9E76-FB84-4908-9A44-62C80F4ACC60}"/>
              </a:ext>
            </a:extLst>
          </p:cNvPr>
          <p:cNvSpPr txBox="1">
            <a:spLocks noChangeArrowheads="1"/>
          </p:cNvSpPr>
          <p:nvPr/>
        </p:nvSpPr>
        <p:spPr bwMode="auto">
          <a:xfrm>
            <a:off x="2971800" y="3733800"/>
            <a:ext cx="3859213" cy="304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Mesopotamian cylinder seal dated at 3300 BC </a:t>
            </a:r>
          </a:p>
        </p:txBody>
      </p:sp>
      <p:pic>
        <p:nvPicPr>
          <p:cNvPr id="19468" name="Picture 12" descr="pterosaurth">
            <a:extLst>
              <a:ext uri="{FF2B5EF4-FFF2-40B4-BE49-F238E27FC236}">
                <a16:creationId xmlns:a16="http://schemas.microsoft.com/office/drawing/2014/main" id="{F546378E-7FEA-413C-B65A-DD7472E0E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14600"/>
            <a:ext cx="394335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A4389FF-C57B-4D3B-AB9F-16483C6D488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F05A5B-301A-4E0D-9C28-2B237CFFE67D}" type="slidenum">
              <a:rPr lang="en-US" altLang="en-US"/>
              <a:pPr eaLnBrk="1" hangingPunct="1"/>
              <a:t>5</a:t>
            </a:fld>
            <a:endParaRPr lang="en-US" altLang="en-US"/>
          </a:p>
        </p:txBody>
      </p:sp>
      <p:sp>
        <p:nvSpPr>
          <p:cNvPr id="35842" name="Rectangle 2">
            <a:extLst>
              <a:ext uri="{FF2B5EF4-FFF2-40B4-BE49-F238E27FC236}">
                <a16:creationId xmlns:a16="http://schemas.microsoft.com/office/drawing/2014/main" id="{0B3D5457-5557-4C7E-802E-EAFBA0654B6E}"/>
              </a:ext>
            </a:extLst>
          </p:cNvPr>
          <p:cNvSpPr>
            <a:spLocks noGrp="1" noChangeArrowheads="1"/>
          </p:cNvSpPr>
          <p:nvPr>
            <p:ph type="title"/>
          </p:nvPr>
        </p:nvSpPr>
        <p:spPr/>
        <p:txBody>
          <a:bodyPr/>
          <a:lstStyle/>
          <a:p>
            <a:pPr eaLnBrk="1" hangingPunct="1">
              <a:defRPr/>
            </a:pPr>
            <a:r>
              <a:rPr lang="en-US"/>
              <a:t>Dragon legends are universal</a:t>
            </a:r>
          </a:p>
        </p:txBody>
      </p:sp>
      <p:sp>
        <p:nvSpPr>
          <p:cNvPr id="35843" name="Rectangle 3">
            <a:extLst>
              <a:ext uri="{FF2B5EF4-FFF2-40B4-BE49-F238E27FC236}">
                <a16:creationId xmlns:a16="http://schemas.microsoft.com/office/drawing/2014/main" id="{3199C679-FF7C-4BB6-A6CE-581BC86B6A65}"/>
              </a:ext>
            </a:extLst>
          </p:cNvPr>
          <p:cNvSpPr>
            <a:spLocks noGrp="1" noChangeArrowheads="1"/>
          </p:cNvSpPr>
          <p:nvPr>
            <p:ph type="body" idx="1"/>
          </p:nvPr>
        </p:nvSpPr>
        <p:spPr/>
        <p:txBody>
          <a:bodyPr/>
          <a:lstStyle/>
          <a:p>
            <a:pPr eaLnBrk="1" hangingPunct="1">
              <a:lnSpc>
                <a:spcPct val="90000"/>
              </a:lnSpc>
              <a:defRPr/>
            </a:pPr>
            <a:r>
              <a:rPr lang="en-US"/>
              <a:t>Some clearly fanciful, others (especially the older stories) are very ‘matter of fact’ and some provide descriptions matching dinosaurs</a:t>
            </a:r>
          </a:p>
          <a:p>
            <a:pPr eaLnBrk="1" hangingPunct="1">
              <a:lnSpc>
                <a:spcPct val="90000"/>
              </a:lnSpc>
              <a:defRPr/>
            </a:pPr>
            <a:r>
              <a:rPr lang="en-US"/>
              <a:t>Ex. Bel and the Dragon in the Apocrypha</a:t>
            </a:r>
          </a:p>
          <a:p>
            <a:pPr eaLnBrk="1" hangingPunct="1">
              <a:lnSpc>
                <a:spcPct val="90000"/>
              </a:lnSpc>
              <a:defRPr/>
            </a:pPr>
            <a:r>
              <a:rPr lang="en-US"/>
              <a:t>Ex. Beowulf describes several sea creatures, a flying creature fitting a Pterodactyl, and Grendel fits TRex (ex. short arms &amp; huge jaw) </a:t>
            </a:r>
            <a:r>
              <a:rPr lang="en-US" sz="2400" i="1"/>
              <a:t>[ref. After the Flood]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2AD6DD1-FDBB-445F-9052-7F731C48685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128715-CA9E-4079-AF8B-F66B6DDEBB9E}" type="slidenum">
              <a:rPr lang="en-US" altLang="en-US"/>
              <a:pPr eaLnBrk="1" hangingPunct="1"/>
              <a:t>6</a:t>
            </a:fld>
            <a:endParaRPr lang="en-US" altLang="en-US"/>
          </a:p>
        </p:txBody>
      </p:sp>
      <p:sp>
        <p:nvSpPr>
          <p:cNvPr id="36866" name="Rectangle 2">
            <a:extLst>
              <a:ext uri="{FF2B5EF4-FFF2-40B4-BE49-F238E27FC236}">
                <a16:creationId xmlns:a16="http://schemas.microsoft.com/office/drawing/2014/main" id="{CFEAEFD7-DE59-432E-8A55-F3D5DE95CED7}"/>
              </a:ext>
            </a:extLst>
          </p:cNvPr>
          <p:cNvSpPr>
            <a:spLocks noGrp="1" noChangeArrowheads="1"/>
          </p:cNvSpPr>
          <p:nvPr>
            <p:ph type="title"/>
          </p:nvPr>
        </p:nvSpPr>
        <p:spPr/>
        <p:txBody>
          <a:bodyPr/>
          <a:lstStyle/>
          <a:p>
            <a:pPr eaLnBrk="1" hangingPunct="1">
              <a:defRPr/>
            </a:pPr>
            <a:r>
              <a:rPr lang="en-US"/>
              <a:t>Summary</a:t>
            </a:r>
          </a:p>
        </p:txBody>
      </p:sp>
      <p:sp>
        <p:nvSpPr>
          <p:cNvPr id="36867" name="Rectangle 3">
            <a:extLst>
              <a:ext uri="{FF2B5EF4-FFF2-40B4-BE49-F238E27FC236}">
                <a16:creationId xmlns:a16="http://schemas.microsoft.com/office/drawing/2014/main" id="{77E57552-0D90-477E-BA68-0D5C786CEC71}"/>
              </a:ext>
            </a:extLst>
          </p:cNvPr>
          <p:cNvSpPr>
            <a:spLocks noGrp="1" noChangeArrowheads="1"/>
          </p:cNvSpPr>
          <p:nvPr>
            <p:ph type="body" idx="1"/>
          </p:nvPr>
        </p:nvSpPr>
        <p:spPr/>
        <p:txBody>
          <a:bodyPr/>
          <a:lstStyle/>
          <a:p>
            <a:pPr eaLnBrk="1" hangingPunct="1">
              <a:defRPr/>
            </a:pPr>
            <a:r>
              <a:rPr lang="en-US" dirty="0"/>
              <a:t>Fossil record clearly shows story of catastrophe </a:t>
            </a:r>
          </a:p>
          <a:p>
            <a:pPr eaLnBrk="1" hangingPunct="1">
              <a:defRPr/>
            </a:pPr>
            <a:r>
              <a:rPr lang="en-US" dirty="0"/>
              <a:t>Bible describes dinosaurs</a:t>
            </a:r>
          </a:p>
          <a:p>
            <a:pPr eaLnBrk="1" hangingPunct="1">
              <a:defRPr/>
            </a:pPr>
            <a:r>
              <a:rPr lang="en-US" dirty="0"/>
              <a:t>Evidence from all around the world shows dinosaurs lived after the flood</a:t>
            </a:r>
          </a:p>
          <a:p>
            <a:pPr eaLnBrk="1" hangingPunct="1">
              <a:defRPr/>
            </a:pPr>
            <a:r>
              <a:rPr lang="en-US" dirty="0"/>
              <a:t>Still some alive today??  </a:t>
            </a:r>
          </a:p>
          <a:p>
            <a:pPr lvl="1" eaLnBrk="1" hangingPunct="1">
              <a:defRPr/>
            </a:pPr>
            <a:r>
              <a:rPr lang="en-US" dirty="0"/>
              <a:t>Remotely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Effect transition="in" filter="diamond(in)">
                                      <p:cBhvr>
                                        <p:cTn id="7" dur="500"/>
                                        <p:tgtEl>
                                          <p:spTgt spid="36867">
                                            <p:txEl>
                                              <p:pRg st="3" end="3"/>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867">
                                            <p:txEl>
                                              <p:pRg st="4" end="4"/>
                                            </p:txEl>
                                          </p:spTgt>
                                        </p:tgtEl>
                                        <p:attrNameLst>
                                          <p:attrName>style.visibility</p:attrName>
                                        </p:attrNameLst>
                                      </p:cBhvr>
                                      <p:to>
                                        <p:strVal val="visible"/>
                                      </p:to>
                                    </p:set>
                                    <p:animEffect transition="in" filter="diamond(in)">
                                      <p:cBhvr>
                                        <p:cTn id="10"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7598D-2BE8-4DBE-A6F4-D32EFF009FDC}"/>
              </a:ext>
            </a:extLst>
          </p:cNvPr>
          <p:cNvSpPr>
            <a:spLocks noGrp="1"/>
          </p:cNvSpPr>
          <p:nvPr>
            <p:ph type="title"/>
          </p:nvPr>
        </p:nvSpPr>
        <p:spPr/>
        <p:txBody>
          <a:bodyPr/>
          <a:lstStyle/>
          <a:p>
            <a:br>
              <a:rPr lang="en-US" dirty="0"/>
            </a:br>
            <a:r>
              <a:rPr lang="en-US" dirty="0"/>
              <a:t>Episode 8: The Ice Age</a:t>
            </a:r>
          </a:p>
        </p:txBody>
      </p:sp>
      <p:sp>
        <p:nvSpPr>
          <p:cNvPr id="5" name="Text Placeholder 4">
            <a:extLst>
              <a:ext uri="{FF2B5EF4-FFF2-40B4-BE49-F238E27FC236}">
                <a16:creationId xmlns:a16="http://schemas.microsoft.com/office/drawing/2014/main" id="{0FAAF295-716F-49C6-88E5-D001B7D631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02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67EB-AAE4-47EE-B32A-77BFDF7BD976}"/>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9A1222F4-B0A0-49C0-A691-90C952D20B80}"/>
              </a:ext>
            </a:extLst>
          </p:cNvPr>
          <p:cNvSpPr>
            <a:spLocks noGrp="1"/>
          </p:cNvSpPr>
          <p:nvPr>
            <p:ph idx="1"/>
          </p:nvPr>
        </p:nvSpPr>
        <p:spPr/>
        <p:txBody>
          <a:bodyPr/>
          <a:lstStyle/>
          <a:p>
            <a:r>
              <a:rPr lang="en-US" dirty="0"/>
              <a:t>Problems with secular theories for an ice age</a:t>
            </a:r>
          </a:p>
          <a:p>
            <a:pPr lvl="1"/>
            <a:r>
              <a:rPr lang="en-US" dirty="0"/>
              <a:t>Astronomical theory (changes in the earth’s orbital geometry) not enough by itself</a:t>
            </a:r>
          </a:p>
          <a:p>
            <a:pPr lvl="1"/>
            <a:r>
              <a:rPr lang="en-US" dirty="0"/>
              <a:t>Ice core measurements – difficult to count; become indistinct deeper in the ice</a:t>
            </a:r>
          </a:p>
          <a:p>
            <a:pPr lvl="2"/>
            <a:r>
              <a:rPr lang="en-US" dirty="0"/>
              <a:t>Assumes a flow model that presumes long ages (creates circular reasoning)</a:t>
            </a:r>
          </a:p>
          <a:p>
            <a:pPr lvl="1"/>
            <a:r>
              <a:rPr lang="en-US" dirty="0"/>
              <a:t>Colder winters by themselves usually means </a:t>
            </a:r>
            <a:r>
              <a:rPr lang="en-US" u="sng" dirty="0"/>
              <a:t>less</a:t>
            </a:r>
            <a:r>
              <a:rPr lang="en-US" dirty="0"/>
              <a:t> snow</a:t>
            </a:r>
          </a:p>
        </p:txBody>
      </p:sp>
    </p:spTree>
    <p:extLst>
      <p:ext uri="{BB962C8B-B14F-4D97-AF65-F5344CB8AC3E}">
        <p14:creationId xmlns:p14="http://schemas.microsoft.com/office/powerpoint/2010/main" val="134523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CFFF-4F9F-49C8-BEBA-58ED655DB33E}"/>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3FA4EB35-0B04-4F5C-848D-76AA4837EC8A}"/>
              </a:ext>
            </a:extLst>
          </p:cNvPr>
          <p:cNvSpPr>
            <a:spLocks noGrp="1"/>
          </p:cNvSpPr>
          <p:nvPr>
            <p:ph idx="1"/>
          </p:nvPr>
        </p:nvSpPr>
        <p:spPr>
          <a:xfrm>
            <a:off x="544985" y="1324463"/>
            <a:ext cx="7886700" cy="4351338"/>
          </a:xfrm>
        </p:spPr>
        <p:txBody>
          <a:bodyPr/>
          <a:lstStyle/>
          <a:p>
            <a:r>
              <a:rPr lang="en-US" dirty="0"/>
              <a:t>Global flood provides all the ingredients needed for an ice age</a:t>
            </a:r>
          </a:p>
          <a:p>
            <a:pPr lvl="1"/>
            <a:r>
              <a:rPr lang="en-US" b="1" u="sng" dirty="0"/>
              <a:t>H</a:t>
            </a:r>
            <a:r>
              <a:rPr lang="en-US" dirty="0"/>
              <a:t>ot Oceans (from the fountains of the great deep)</a:t>
            </a:r>
          </a:p>
          <a:p>
            <a:pPr lvl="1"/>
            <a:r>
              <a:rPr lang="en-US" b="1" u="sng" dirty="0"/>
              <a:t>E</a:t>
            </a:r>
            <a:r>
              <a:rPr lang="en-US" dirty="0"/>
              <a:t>vaporation (more snow in winter)</a:t>
            </a:r>
          </a:p>
          <a:p>
            <a:pPr lvl="1"/>
            <a:r>
              <a:rPr lang="en-US" b="1" u="sng" dirty="0"/>
              <a:t>A</a:t>
            </a:r>
            <a:r>
              <a:rPr lang="en-US" dirty="0"/>
              <a:t>erosols (from greater volcanic </a:t>
            </a:r>
            <a:br>
              <a:rPr lang="en-US" dirty="0"/>
            </a:br>
            <a:r>
              <a:rPr lang="en-US" dirty="0"/>
              <a:t>activity that continued after the </a:t>
            </a:r>
            <a:br>
              <a:rPr lang="en-US" dirty="0"/>
            </a:br>
            <a:r>
              <a:rPr lang="en-US" dirty="0"/>
              <a:t>flood) kept summers cool</a:t>
            </a:r>
          </a:p>
          <a:p>
            <a:pPr lvl="1"/>
            <a:r>
              <a:rPr lang="en-US" b="1" u="sng" dirty="0"/>
              <a:t>T</a:t>
            </a:r>
            <a:r>
              <a:rPr lang="en-US" dirty="0"/>
              <a:t>ime (but only hundreds of years, </a:t>
            </a:r>
            <a:br>
              <a:rPr lang="en-US" dirty="0"/>
            </a:br>
            <a:r>
              <a:rPr lang="en-US" dirty="0"/>
              <a:t>not tens of thousands to millions)</a:t>
            </a:r>
          </a:p>
        </p:txBody>
      </p:sp>
      <p:pic>
        <p:nvPicPr>
          <p:cNvPr id="4" name="Picture 3">
            <a:extLst>
              <a:ext uri="{FF2B5EF4-FFF2-40B4-BE49-F238E27FC236}">
                <a16:creationId xmlns:a16="http://schemas.microsoft.com/office/drawing/2014/main" id="{C271CB31-2386-4079-BBC7-9ECC52B3D23A}"/>
              </a:ext>
            </a:extLst>
          </p:cNvPr>
          <p:cNvPicPr>
            <a:picLocks noChangeAspect="1"/>
          </p:cNvPicPr>
          <p:nvPr/>
        </p:nvPicPr>
        <p:blipFill>
          <a:blip r:embed="rId2"/>
          <a:stretch>
            <a:fillRect/>
          </a:stretch>
        </p:blipFill>
        <p:spPr>
          <a:xfrm>
            <a:off x="5618285" y="2658698"/>
            <a:ext cx="3525715" cy="3836567"/>
          </a:xfrm>
          <a:prstGeom prst="rect">
            <a:avLst/>
          </a:prstGeom>
        </p:spPr>
      </p:pic>
      <p:pic>
        <p:nvPicPr>
          <p:cNvPr id="6" name="Picture 5" descr="ash-reflection-tn">
            <a:extLst>
              <a:ext uri="{FF2B5EF4-FFF2-40B4-BE49-F238E27FC236}">
                <a16:creationId xmlns:a16="http://schemas.microsoft.com/office/drawing/2014/main" id="{8609D2DA-6E00-4676-A909-A872E0D6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5" y="4703884"/>
            <a:ext cx="3583002" cy="1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827E6DCD-38D1-45DD-B1C8-A0C6D6D64777}"/>
              </a:ext>
            </a:extLst>
          </p:cNvPr>
          <p:cNvSpPr txBox="1">
            <a:spLocks noChangeArrowheads="1"/>
          </p:cNvSpPr>
          <p:nvPr/>
        </p:nvSpPr>
        <p:spPr bwMode="auto">
          <a:xfrm>
            <a:off x="479111" y="6455272"/>
            <a:ext cx="371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Less energy from sun gets through</a:t>
            </a:r>
          </a:p>
        </p:txBody>
      </p:sp>
    </p:spTree>
    <p:extLst>
      <p:ext uri="{BB962C8B-B14F-4D97-AF65-F5344CB8AC3E}">
        <p14:creationId xmlns:p14="http://schemas.microsoft.com/office/powerpoint/2010/main" val="84015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1333</Words>
  <Application>Microsoft Office PowerPoint</Application>
  <PresentationFormat>On-screen Show (4:3)</PresentationFormat>
  <Paragraphs>185</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Lessons 7 &amp; 8: Dinosaurs &amp; Ice Age</vt:lpstr>
      <vt:lpstr>DVD Highlights</vt:lpstr>
      <vt:lpstr>DVD Highlights</vt:lpstr>
      <vt:lpstr>Dinosaurs and man alive at the same time</vt:lpstr>
      <vt:lpstr>Dragon legends are universal</vt:lpstr>
      <vt:lpstr>Summary</vt:lpstr>
      <vt:lpstr> Episode 8: The Ice Age</vt:lpstr>
      <vt:lpstr>DVD Highlights</vt:lpstr>
      <vt:lpstr>DVD Highlights</vt:lpstr>
      <vt:lpstr>Ice Age</vt:lpstr>
      <vt:lpstr>Woolly Mammoth</vt:lpstr>
      <vt:lpstr>Cave Man?</vt:lpstr>
      <vt:lpstr>References</vt:lpstr>
      <vt:lpstr>Supplemental info</vt:lpstr>
      <vt:lpstr>Dinosaurs</vt:lpstr>
      <vt:lpstr>Leviathan</vt:lpstr>
      <vt:lpstr>Leviathan, continued</vt:lpstr>
      <vt:lpstr>More leviathan</vt:lpstr>
      <vt:lpstr>Most likely leviathan?</vt:lpstr>
      <vt:lpstr>Pteranodon?</vt:lpstr>
      <vt:lpstr>Supplemental Info</vt:lpstr>
      <vt:lpstr>Supplemental Info</vt:lpstr>
      <vt:lpstr>Other dino info</vt:lpstr>
      <vt:lpstr>Stones of Ica Peru</vt:lpstr>
      <vt:lpstr>Mexico figurines</vt:lpstr>
      <vt:lpstr>Modern sightings?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Flood: Fossils and Dinosaurs</dc:title>
  <dc:creator>MarkJulie</dc:creator>
  <cp:lastModifiedBy>MarkJulie</cp:lastModifiedBy>
  <cp:revision>32</cp:revision>
  <dcterms:created xsi:type="dcterms:W3CDTF">2019-05-16T00:09:56Z</dcterms:created>
  <dcterms:modified xsi:type="dcterms:W3CDTF">2019-05-19T17:27:52Z</dcterms:modified>
</cp:coreProperties>
</file>