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80" r:id="rId3"/>
    <p:sldId id="281" r:id="rId4"/>
    <p:sldId id="257" r:id="rId5"/>
    <p:sldId id="282" r:id="rId6"/>
    <p:sldId id="260" r:id="rId7"/>
    <p:sldId id="271" r:id="rId8"/>
    <p:sldId id="264" r:id="rId9"/>
    <p:sldId id="263" r:id="rId10"/>
    <p:sldId id="262" r:id="rId11"/>
    <p:sldId id="283" r:id="rId12"/>
    <p:sldId id="284" r:id="rId13"/>
    <p:sldId id="285" r:id="rId14"/>
    <p:sldId id="278" r:id="rId15"/>
    <p:sldId id="265" r:id="rId16"/>
    <p:sldId id="272" r:id="rId17"/>
    <p:sldId id="266" r:id="rId18"/>
    <p:sldId id="275" r:id="rId19"/>
    <p:sldId id="276" r:id="rId20"/>
    <p:sldId id="274" r:id="rId21"/>
    <p:sldId id="261" r:id="rId22"/>
    <p:sldId id="27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20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38D60C-06FA-437B-BBE1-3670D997579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95D0A637-CE85-48D6-84D3-39E6D2A19CA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25A6DB9C-7149-4289-9C39-24B8AB2F604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6F8D255-80EB-4F53-BBF9-DB7A53DFC32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81AA984-C275-49B5-87C1-ED8E4264B73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a:extLst>
              <a:ext uri="{FF2B5EF4-FFF2-40B4-BE49-F238E27FC236}">
                <a16:creationId xmlns:a16="http://schemas.microsoft.com/office/drawing/2014/main" id="{2DA6A6F7-2ED9-4641-84FA-BACBB214086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86864AA-FAD8-4BB8-9315-AA350FB77F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refers back to creation week as a pattern for a sabbath every 7</a:t>
            </a:r>
            <a:r>
              <a:rPr lang="en-US" baseline="30000" dirty="0"/>
              <a:t>th</a:t>
            </a:r>
            <a:r>
              <a:rPr lang="en-US" dirty="0"/>
              <a:t> day.  All other ways to mark of time (day, month, year) have an astronomical tie, but not the week.  Its pattern was set by God from creation week.</a:t>
            </a:r>
          </a:p>
          <a:p>
            <a:endParaRPr lang="en-US" dirty="0"/>
          </a:p>
        </p:txBody>
      </p:sp>
      <p:sp>
        <p:nvSpPr>
          <p:cNvPr id="4" name="Slide Number Placeholder 3"/>
          <p:cNvSpPr>
            <a:spLocks noGrp="1"/>
          </p:cNvSpPr>
          <p:nvPr>
            <p:ph type="sldNum" sz="quarter" idx="5"/>
          </p:nvPr>
        </p:nvSpPr>
        <p:spPr/>
        <p:txBody>
          <a:bodyPr/>
          <a:lstStyle/>
          <a:p>
            <a:pPr>
              <a:defRPr/>
            </a:pPr>
            <a:fld id="{986864AA-FAD8-4BB8-9315-AA350FB77F00}" type="slidenum">
              <a:rPr lang="en-US" altLang="en-US" smtClean="0"/>
              <a:pPr>
                <a:defRPr/>
              </a:pPr>
              <a:t>2</a:t>
            </a:fld>
            <a:endParaRPr lang="en-US" altLang="en-US"/>
          </a:p>
        </p:txBody>
      </p:sp>
    </p:spTree>
    <p:extLst>
      <p:ext uri="{BB962C8B-B14F-4D97-AF65-F5344CB8AC3E}">
        <p14:creationId xmlns:p14="http://schemas.microsoft.com/office/powerpoint/2010/main" val="100209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at the astronomical dating in another session.  Today we will look at many terrestrial methods that point to the validity of the age of the earth based on Scripture.</a:t>
            </a:r>
          </a:p>
        </p:txBody>
      </p:sp>
      <p:sp>
        <p:nvSpPr>
          <p:cNvPr id="4" name="Slide Number Placeholder 3"/>
          <p:cNvSpPr>
            <a:spLocks noGrp="1"/>
          </p:cNvSpPr>
          <p:nvPr>
            <p:ph type="sldNum" sz="quarter" idx="5"/>
          </p:nvPr>
        </p:nvSpPr>
        <p:spPr/>
        <p:txBody>
          <a:bodyPr/>
          <a:lstStyle/>
          <a:p>
            <a:pPr>
              <a:defRPr/>
            </a:pPr>
            <a:fld id="{986864AA-FAD8-4BB8-9315-AA350FB77F00}" type="slidenum">
              <a:rPr lang="en-US" altLang="en-US" smtClean="0"/>
              <a:pPr>
                <a:defRPr/>
              </a:pPr>
              <a:t>4</a:t>
            </a:fld>
            <a:endParaRPr lang="en-US" altLang="en-US"/>
          </a:p>
        </p:txBody>
      </p:sp>
    </p:spTree>
    <p:extLst>
      <p:ext uri="{BB962C8B-B14F-4D97-AF65-F5344CB8AC3E}">
        <p14:creationId xmlns:p14="http://schemas.microsoft.com/office/powerpoint/2010/main" val="248769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86864AA-FAD8-4BB8-9315-AA350FB77F00}" type="slidenum">
              <a:rPr lang="en-US" altLang="en-US" smtClean="0"/>
              <a:pPr>
                <a:defRPr/>
              </a:pPr>
              <a:t>6</a:t>
            </a:fld>
            <a:endParaRPr lang="en-US" altLang="en-US"/>
          </a:p>
        </p:txBody>
      </p:sp>
    </p:spTree>
    <p:extLst>
      <p:ext uri="{BB962C8B-B14F-4D97-AF65-F5344CB8AC3E}">
        <p14:creationId xmlns:p14="http://schemas.microsoft.com/office/powerpoint/2010/main" val="168876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DCE9E81-B112-402C-8E76-AC40D94DD365}"/>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A85AADE5-528F-447C-AC47-046EF0AC89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Flower from flooded mill in 1910, Eureka Springs, Arkansas</a:t>
            </a:r>
          </a:p>
        </p:txBody>
      </p:sp>
      <p:sp>
        <p:nvSpPr>
          <p:cNvPr id="16388" name="Slide Number Placeholder 3">
            <a:extLst>
              <a:ext uri="{FF2B5EF4-FFF2-40B4-BE49-F238E27FC236}">
                <a16:creationId xmlns:a16="http://schemas.microsoft.com/office/drawing/2014/main" id="{15834F26-3D6E-40FB-9FA1-976258CFBD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F58980-01FC-4944-AFD3-D679B6CA0F15}" type="slidenum">
              <a:rPr lang="en-US" altLang="en-US"/>
              <a:pPr>
                <a:spcBef>
                  <a:spcPct val="0"/>
                </a:spcBef>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6A447A5-1316-4715-A152-515218F8F6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B0B550-2DC0-4D4E-B45D-AD1278F466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14E189-54B5-4FBC-BCD5-D377BFD46555}"/>
              </a:ext>
            </a:extLst>
          </p:cNvPr>
          <p:cNvSpPr>
            <a:spLocks noGrp="1" noChangeArrowheads="1"/>
          </p:cNvSpPr>
          <p:nvPr>
            <p:ph type="sldNum" sz="quarter" idx="12"/>
          </p:nvPr>
        </p:nvSpPr>
        <p:spPr>
          <a:ln/>
        </p:spPr>
        <p:txBody>
          <a:bodyPr/>
          <a:lstStyle>
            <a:lvl1pPr>
              <a:defRPr/>
            </a:lvl1pPr>
          </a:lstStyle>
          <a:p>
            <a:pPr>
              <a:defRPr/>
            </a:pPr>
            <a:fld id="{547FAAD9-F258-43DD-9D8F-88499F931816}" type="slidenum">
              <a:rPr lang="en-US" altLang="en-US"/>
              <a:pPr>
                <a:defRPr/>
              </a:pPr>
              <a:t>‹#›</a:t>
            </a:fld>
            <a:endParaRPr lang="en-US" altLang="en-US"/>
          </a:p>
        </p:txBody>
      </p:sp>
    </p:spTree>
    <p:extLst>
      <p:ext uri="{BB962C8B-B14F-4D97-AF65-F5344CB8AC3E}">
        <p14:creationId xmlns:p14="http://schemas.microsoft.com/office/powerpoint/2010/main" val="20387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F4EB4E-DB63-4762-809E-D11DAF75EE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5F919E-631E-4A20-B5DD-3D077DB031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01771A-BDF3-45BB-A391-5A8A4467021C}"/>
              </a:ext>
            </a:extLst>
          </p:cNvPr>
          <p:cNvSpPr>
            <a:spLocks noGrp="1" noChangeArrowheads="1"/>
          </p:cNvSpPr>
          <p:nvPr>
            <p:ph type="sldNum" sz="quarter" idx="12"/>
          </p:nvPr>
        </p:nvSpPr>
        <p:spPr>
          <a:ln/>
        </p:spPr>
        <p:txBody>
          <a:bodyPr/>
          <a:lstStyle>
            <a:lvl1pPr>
              <a:defRPr/>
            </a:lvl1pPr>
          </a:lstStyle>
          <a:p>
            <a:pPr>
              <a:defRPr/>
            </a:pPr>
            <a:fld id="{53EA8A43-212A-436C-95E8-18F0E1ACB7B8}" type="slidenum">
              <a:rPr lang="en-US" altLang="en-US"/>
              <a:pPr>
                <a:defRPr/>
              </a:pPr>
              <a:t>‹#›</a:t>
            </a:fld>
            <a:endParaRPr lang="en-US" altLang="en-US"/>
          </a:p>
        </p:txBody>
      </p:sp>
    </p:spTree>
    <p:extLst>
      <p:ext uri="{BB962C8B-B14F-4D97-AF65-F5344CB8AC3E}">
        <p14:creationId xmlns:p14="http://schemas.microsoft.com/office/powerpoint/2010/main" val="368099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D01949-CCB8-4333-9943-245A8CB99D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C52979-128B-4D02-A659-BA81F513E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10F26F-8FE2-4CC3-B829-78DAC97A9713}"/>
              </a:ext>
            </a:extLst>
          </p:cNvPr>
          <p:cNvSpPr>
            <a:spLocks noGrp="1" noChangeArrowheads="1"/>
          </p:cNvSpPr>
          <p:nvPr>
            <p:ph type="sldNum" sz="quarter" idx="12"/>
          </p:nvPr>
        </p:nvSpPr>
        <p:spPr>
          <a:ln/>
        </p:spPr>
        <p:txBody>
          <a:bodyPr/>
          <a:lstStyle>
            <a:lvl1pPr>
              <a:defRPr/>
            </a:lvl1pPr>
          </a:lstStyle>
          <a:p>
            <a:pPr>
              <a:defRPr/>
            </a:pPr>
            <a:fld id="{9ADB061F-73BF-4544-BDE3-6F35AA1EBAF4}" type="slidenum">
              <a:rPr lang="en-US" altLang="en-US"/>
              <a:pPr>
                <a:defRPr/>
              </a:pPr>
              <a:t>‹#›</a:t>
            </a:fld>
            <a:endParaRPr lang="en-US" altLang="en-US"/>
          </a:p>
        </p:txBody>
      </p:sp>
    </p:spTree>
    <p:extLst>
      <p:ext uri="{BB962C8B-B14F-4D97-AF65-F5344CB8AC3E}">
        <p14:creationId xmlns:p14="http://schemas.microsoft.com/office/powerpoint/2010/main" val="188030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FD33B2B-D4B2-4602-9289-D55FCC3140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9BD2CA-B27D-4166-A4D4-2A2037A23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302FE7-8945-4312-9E93-B9ECF06BC366}"/>
              </a:ext>
            </a:extLst>
          </p:cNvPr>
          <p:cNvSpPr>
            <a:spLocks noGrp="1" noChangeArrowheads="1"/>
          </p:cNvSpPr>
          <p:nvPr>
            <p:ph type="sldNum" sz="quarter" idx="12"/>
          </p:nvPr>
        </p:nvSpPr>
        <p:spPr>
          <a:ln/>
        </p:spPr>
        <p:txBody>
          <a:bodyPr/>
          <a:lstStyle>
            <a:lvl1pPr>
              <a:defRPr/>
            </a:lvl1pPr>
          </a:lstStyle>
          <a:p>
            <a:pPr>
              <a:defRPr/>
            </a:pPr>
            <a:fld id="{77C7068E-8AD4-45B2-A317-CE0A6E3AEF95}" type="slidenum">
              <a:rPr lang="en-US" altLang="en-US"/>
              <a:pPr>
                <a:defRPr/>
              </a:pPr>
              <a:t>‹#›</a:t>
            </a:fld>
            <a:endParaRPr lang="en-US" altLang="en-US"/>
          </a:p>
        </p:txBody>
      </p:sp>
    </p:spTree>
    <p:extLst>
      <p:ext uri="{BB962C8B-B14F-4D97-AF65-F5344CB8AC3E}">
        <p14:creationId xmlns:p14="http://schemas.microsoft.com/office/powerpoint/2010/main" val="317549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0BD5B2-CB3E-4BEA-95E9-CC2F5138B1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67636F-CFCB-4E90-9D25-5D408BD2E3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25F0A6-9BD0-4FB1-AF8D-35D5860C1928}"/>
              </a:ext>
            </a:extLst>
          </p:cNvPr>
          <p:cNvSpPr>
            <a:spLocks noGrp="1" noChangeArrowheads="1"/>
          </p:cNvSpPr>
          <p:nvPr>
            <p:ph type="sldNum" sz="quarter" idx="12"/>
          </p:nvPr>
        </p:nvSpPr>
        <p:spPr>
          <a:ln/>
        </p:spPr>
        <p:txBody>
          <a:bodyPr/>
          <a:lstStyle>
            <a:lvl1pPr>
              <a:defRPr/>
            </a:lvl1pPr>
          </a:lstStyle>
          <a:p>
            <a:pPr>
              <a:defRPr/>
            </a:pPr>
            <a:fld id="{AC327334-5778-474D-BF1A-70EB3098EB7E}" type="slidenum">
              <a:rPr lang="en-US" altLang="en-US"/>
              <a:pPr>
                <a:defRPr/>
              </a:pPr>
              <a:t>‹#›</a:t>
            </a:fld>
            <a:endParaRPr lang="en-US" altLang="en-US"/>
          </a:p>
        </p:txBody>
      </p:sp>
    </p:spTree>
    <p:extLst>
      <p:ext uri="{BB962C8B-B14F-4D97-AF65-F5344CB8AC3E}">
        <p14:creationId xmlns:p14="http://schemas.microsoft.com/office/powerpoint/2010/main" val="247438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9BCB6E1-58B3-484A-8222-07CCE1E100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0E29F4-00E7-4CC5-A54B-15745ECE9D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822099-926D-4FFB-B0E7-D82A686CD067}"/>
              </a:ext>
            </a:extLst>
          </p:cNvPr>
          <p:cNvSpPr>
            <a:spLocks noGrp="1" noChangeArrowheads="1"/>
          </p:cNvSpPr>
          <p:nvPr>
            <p:ph type="sldNum" sz="quarter" idx="12"/>
          </p:nvPr>
        </p:nvSpPr>
        <p:spPr>
          <a:ln/>
        </p:spPr>
        <p:txBody>
          <a:bodyPr/>
          <a:lstStyle>
            <a:lvl1pPr>
              <a:defRPr/>
            </a:lvl1pPr>
          </a:lstStyle>
          <a:p>
            <a:pPr>
              <a:defRPr/>
            </a:pPr>
            <a:fld id="{C50FF6CA-47BA-4B51-A76E-D43488F262C7}" type="slidenum">
              <a:rPr lang="en-US" altLang="en-US"/>
              <a:pPr>
                <a:defRPr/>
              </a:pPr>
              <a:t>‹#›</a:t>
            </a:fld>
            <a:endParaRPr lang="en-US" altLang="en-US"/>
          </a:p>
        </p:txBody>
      </p:sp>
    </p:spTree>
    <p:extLst>
      <p:ext uri="{BB962C8B-B14F-4D97-AF65-F5344CB8AC3E}">
        <p14:creationId xmlns:p14="http://schemas.microsoft.com/office/powerpoint/2010/main" val="2786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0FB898-923A-4FE2-8AB7-C63E36F907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5A87A5-DB4F-467C-9E8D-D89BB00512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FADB2A-EE32-494D-85C3-9433BCF93EB9}"/>
              </a:ext>
            </a:extLst>
          </p:cNvPr>
          <p:cNvSpPr>
            <a:spLocks noGrp="1" noChangeArrowheads="1"/>
          </p:cNvSpPr>
          <p:nvPr>
            <p:ph type="sldNum" sz="quarter" idx="12"/>
          </p:nvPr>
        </p:nvSpPr>
        <p:spPr>
          <a:ln/>
        </p:spPr>
        <p:txBody>
          <a:bodyPr/>
          <a:lstStyle>
            <a:lvl1pPr>
              <a:defRPr/>
            </a:lvl1pPr>
          </a:lstStyle>
          <a:p>
            <a:pPr>
              <a:defRPr/>
            </a:pPr>
            <a:fld id="{6A9F9915-C583-4F2B-940E-0E34E43EBCE3}" type="slidenum">
              <a:rPr lang="en-US" altLang="en-US"/>
              <a:pPr>
                <a:defRPr/>
              </a:pPr>
              <a:t>‹#›</a:t>
            </a:fld>
            <a:endParaRPr lang="en-US" altLang="en-US"/>
          </a:p>
        </p:txBody>
      </p:sp>
    </p:spTree>
    <p:extLst>
      <p:ext uri="{BB962C8B-B14F-4D97-AF65-F5344CB8AC3E}">
        <p14:creationId xmlns:p14="http://schemas.microsoft.com/office/powerpoint/2010/main" val="146260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9805DED-88EB-4F39-B6A2-D40575995D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9573760-668D-46C2-BCF6-4EE446ABB3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20E4160-3776-4839-9E8C-8DE900E2AE0E}"/>
              </a:ext>
            </a:extLst>
          </p:cNvPr>
          <p:cNvSpPr>
            <a:spLocks noGrp="1" noChangeArrowheads="1"/>
          </p:cNvSpPr>
          <p:nvPr>
            <p:ph type="sldNum" sz="quarter" idx="12"/>
          </p:nvPr>
        </p:nvSpPr>
        <p:spPr>
          <a:ln/>
        </p:spPr>
        <p:txBody>
          <a:bodyPr/>
          <a:lstStyle>
            <a:lvl1pPr>
              <a:defRPr/>
            </a:lvl1pPr>
          </a:lstStyle>
          <a:p>
            <a:pPr>
              <a:defRPr/>
            </a:pPr>
            <a:fld id="{C672AF42-A99A-4699-8D42-279AB52D344B}" type="slidenum">
              <a:rPr lang="en-US" altLang="en-US"/>
              <a:pPr>
                <a:defRPr/>
              </a:pPr>
              <a:t>‹#›</a:t>
            </a:fld>
            <a:endParaRPr lang="en-US" altLang="en-US"/>
          </a:p>
        </p:txBody>
      </p:sp>
    </p:spTree>
    <p:extLst>
      <p:ext uri="{BB962C8B-B14F-4D97-AF65-F5344CB8AC3E}">
        <p14:creationId xmlns:p14="http://schemas.microsoft.com/office/powerpoint/2010/main" val="150923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4FA1B4E-74B5-4A8D-B45F-EE88B4CBA25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8ED39F-121F-4D0E-A7CB-C424929E50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32747C0-A29C-4A77-8F5A-99A3ACA3BBF0}"/>
              </a:ext>
            </a:extLst>
          </p:cNvPr>
          <p:cNvSpPr>
            <a:spLocks noGrp="1" noChangeArrowheads="1"/>
          </p:cNvSpPr>
          <p:nvPr>
            <p:ph type="sldNum" sz="quarter" idx="12"/>
          </p:nvPr>
        </p:nvSpPr>
        <p:spPr>
          <a:ln/>
        </p:spPr>
        <p:txBody>
          <a:bodyPr/>
          <a:lstStyle>
            <a:lvl1pPr>
              <a:defRPr/>
            </a:lvl1pPr>
          </a:lstStyle>
          <a:p>
            <a:pPr>
              <a:defRPr/>
            </a:pPr>
            <a:fld id="{C44DABC0-A121-4892-B6F4-2949528E5D70}" type="slidenum">
              <a:rPr lang="en-US" altLang="en-US"/>
              <a:pPr>
                <a:defRPr/>
              </a:pPr>
              <a:t>‹#›</a:t>
            </a:fld>
            <a:endParaRPr lang="en-US" altLang="en-US"/>
          </a:p>
        </p:txBody>
      </p:sp>
    </p:spTree>
    <p:extLst>
      <p:ext uri="{BB962C8B-B14F-4D97-AF65-F5344CB8AC3E}">
        <p14:creationId xmlns:p14="http://schemas.microsoft.com/office/powerpoint/2010/main" val="100437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4865F5-CE42-4BE5-AD43-8266C35E1C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865CE1A-6AE8-44BC-8818-0F3C88D134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68E6F01-EF9E-4098-8263-DF8B9E83D676}"/>
              </a:ext>
            </a:extLst>
          </p:cNvPr>
          <p:cNvSpPr>
            <a:spLocks noGrp="1" noChangeArrowheads="1"/>
          </p:cNvSpPr>
          <p:nvPr>
            <p:ph type="sldNum" sz="quarter" idx="12"/>
          </p:nvPr>
        </p:nvSpPr>
        <p:spPr>
          <a:ln/>
        </p:spPr>
        <p:txBody>
          <a:bodyPr/>
          <a:lstStyle>
            <a:lvl1pPr>
              <a:defRPr/>
            </a:lvl1pPr>
          </a:lstStyle>
          <a:p>
            <a:pPr>
              <a:defRPr/>
            </a:pPr>
            <a:fld id="{5B2182D3-0327-4795-97B5-278125226DBB}" type="slidenum">
              <a:rPr lang="en-US" altLang="en-US"/>
              <a:pPr>
                <a:defRPr/>
              </a:pPr>
              <a:t>‹#›</a:t>
            </a:fld>
            <a:endParaRPr lang="en-US" altLang="en-US"/>
          </a:p>
        </p:txBody>
      </p:sp>
    </p:spTree>
    <p:extLst>
      <p:ext uri="{BB962C8B-B14F-4D97-AF65-F5344CB8AC3E}">
        <p14:creationId xmlns:p14="http://schemas.microsoft.com/office/powerpoint/2010/main" val="237389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6A9BA6-4477-404D-AA71-ACD2193E7C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C43001-A25E-4BDD-A225-BACA7A4440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31443D-7CAD-4C3A-AF5E-82CDA2AC2F3B}"/>
              </a:ext>
            </a:extLst>
          </p:cNvPr>
          <p:cNvSpPr>
            <a:spLocks noGrp="1" noChangeArrowheads="1"/>
          </p:cNvSpPr>
          <p:nvPr>
            <p:ph type="sldNum" sz="quarter" idx="12"/>
          </p:nvPr>
        </p:nvSpPr>
        <p:spPr>
          <a:ln/>
        </p:spPr>
        <p:txBody>
          <a:bodyPr/>
          <a:lstStyle>
            <a:lvl1pPr>
              <a:defRPr/>
            </a:lvl1pPr>
          </a:lstStyle>
          <a:p>
            <a:pPr>
              <a:defRPr/>
            </a:pPr>
            <a:fld id="{62B481ED-FC62-4CE6-9C76-74D754D7C200}" type="slidenum">
              <a:rPr lang="en-US" altLang="en-US"/>
              <a:pPr>
                <a:defRPr/>
              </a:pPr>
              <a:t>‹#›</a:t>
            </a:fld>
            <a:endParaRPr lang="en-US" altLang="en-US"/>
          </a:p>
        </p:txBody>
      </p:sp>
    </p:spTree>
    <p:extLst>
      <p:ext uri="{BB962C8B-B14F-4D97-AF65-F5344CB8AC3E}">
        <p14:creationId xmlns:p14="http://schemas.microsoft.com/office/powerpoint/2010/main" val="203073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247347-F42C-4588-B8F3-F4873BBCE9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627430-7C00-4774-9596-CDAD02F636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20C0F5-9D12-4AAD-A7B6-9CD33F59214E}"/>
              </a:ext>
            </a:extLst>
          </p:cNvPr>
          <p:cNvSpPr>
            <a:spLocks noGrp="1" noChangeArrowheads="1"/>
          </p:cNvSpPr>
          <p:nvPr>
            <p:ph type="sldNum" sz="quarter" idx="12"/>
          </p:nvPr>
        </p:nvSpPr>
        <p:spPr>
          <a:ln/>
        </p:spPr>
        <p:txBody>
          <a:bodyPr/>
          <a:lstStyle>
            <a:lvl1pPr>
              <a:defRPr/>
            </a:lvl1pPr>
          </a:lstStyle>
          <a:p>
            <a:pPr>
              <a:defRPr/>
            </a:pPr>
            <a:fld id="{CD73F577-0708-4AE7-80DC-5B7690D1E069}" type="slidenum">
              <a:rPr lang="en-US" altLang="en-US"/>
              <a:pPr>
                <a:defRPr/>
              </a:pPr>
              <a:t>‹#›</a:t>
            </a:fld>
            <a:endParaRPr lang="en-US" altLang="en-US"/>
          </a:p>
        </p:txBody>
      </p:sp>
    </p:spTree>
    <p:extLst>
      <p:ext uri="{BB962C8B-B14F-4D97-AF65-F5344CB8AC3E}">
        <p14:creationId xmlns:p14="http://schemas.microsoft.com/office/powerpoint/2010/main" val="2884100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AgeOfEarth1">
            <a:extLst>
              <a:ext uri="{FF2B5EF4-FFF2-40B4-BE49-F238E27FC236}">
                <a16:creationId xmlns:a16="http://schemas.microsoft.com/office/drawing/2014/main" id="{2439A5B7-0180-4C6B-B14C-C345C78D7C9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13702119-372F-40CC-BDFC-33D47776FD8D}"/>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ECA19EA8-1383-4619-9864-9223F2781ACA}"/>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A5E25814-77D5-4319-BD78-6C2165A7F7C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9311DA6-041B-47F6-9049-01994A36501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0149B3F-297C-43F9-BB26-E022BBFD4134}"/>
              </a:ext>
            </a:extLst>
          </p:cNvPr>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C0C0C0"/>
                  </a:outerShdw>
                </a:effectLst>
              </a:defRPr>
            </a:lvl1pPr>
          </a:lstStyle>
          <a:p>
            <a:pPr>
              <a:defRPr/>
            </a:pPr>
            <a:fld id="{94B0AF44-9380-4A1C-8730-BA6143F942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icr.org/article/246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thelede.blogs.nytimes.com/2007/06/22/plane-freed-from-a-glacier-sets-out-for-britain-aga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icr.org/article/1842/" TargetMode="External"/><Relationship Id="rId3" Type="http://schemas.openxmlformats.org/officeDocument/2006/relationships/hyperlink" Target="http://www.icr.org/pdf/research/Helium_ICC_7-22-03.pdf" TargetMode="External"/><Relationship Id="rId7" Type="http://schemas.openxmlformats.org/officeDocument/2006/relationships/hyperlink" Target="http://www.answersingenesis.org/articles/am/v7/n4/ten-best-evidences" TargetMode="External"/><Relationship Id="rId2" Type="http://schemas.openxmlformats.org/officeDocument/2006/relationships/hyperlink" Target="http://www.answersingenesis.org/creation/v2/i2/carbon14.asp" TargetMode="External"/><Relationship Id="rId1" Type="http://schemas.openxmlformats.org/officeDocument/2006/relationships/slideLayout" Target="../slideLayouts/slideLayout2.xml"/><Relationship Id="rId6" Type="http://schemas.openxmlformats.org/officeDocument/2006/relationships/hyperlink" Target="http://www.christiananswers.net/q-aig/aig-c007.html" TargetMode="External"/><Relationship Id="rId5" Type="http://schemas.openxmlformats.org/officeDocument/2006/relationships/hyperlink" Target="https://www.icr.org/article/new-rate-data-support-young-world" TargetMode="External"/><Relationship Id="rId4" Type="http://schemas.openxmlformats.org/officeDocument/2006/relationships/hyperlink" Target="http://www.creationicc.org/abstract.php?pk=19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arky.org/newsltr/arknl2402.pdf" TargetMode="External"/><Relationship Id="rId3" Type="http://schemas.openxmlformats.org/officeDocument/2006/relationships/hyperlink" Target="http://www.icr.org/article/123/" TargetMode="External"/><Relationship Id="rId7" Type="http://schemas.openxmlformats.org/officeDocument/2006/relationships/hyperlink" Target="http://www.answersingenesis.org/articles/tba/age-of-the-universe-2" TargetMode="External"/><Relationship Id="rId2" Type="http://schemas.openxmlformats.org/officeDocument/2006/relationships/hyperlink" Target="https://creation.com/age-of-the-earth" TargetMode="External"/><Relationship Id="rId1" Type="http://schemas.openxmlformats.org/officeDocument/2006/relationships/slideLayout" Target="../slideLayouts/slideLayout2.xml"/><Relationship Id="rId6" Type="http://schemas.openxmlformats.org/officeDocument/2006/relationships/hyperlink" Target="http://www.answersingenesis.org/articles/2007/05/30/how-old-is-earth#fnList_1_19" TargetMode="External"/><Relationship Id="rId5" Type="http://schemas.openxmlformats.org/officeDocument/2006/relationships/hyperlink" Target="http://www.answersingenesis.org/creation/v18/i1/tarawera.asp" TargetMode="External"/><Relationship Id="rId4" Type="http://schemas.openxmlformats.org/officeDocument/2006/relationships/hyperlink" Target="http://www.icr.org/article/13/" TargetMode="External"/><Relationship Id="rId9" Type="http://schemas.openxmlformats.org/officeDocument/2006/relationships/hyperlink" Target="https://answersingenesis.org/geology/grand-canyon-facts/fossil-evidence-grand-cany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52DDB3-57AF-4969-9BAA-159FE887C179}"/>
              </a:ext>
            </a:extLst>
          </p:cNvPr>
          <p:cNvSpPr>
            <a:spLocks noGrp="1" noChangeArrowheads="1"/>
          </p:cNvSpPr>
          <p:nvPr>
            <p:ph type="ctrTitle"/>
          </p:nvPr>
        </p:nvSpPr>
        <p:spPr/>
        <p:txBody>
          <a:bodyPr/>
          <a:lstStyle/>
          <a:p>
            <a:pPr eaLnBrk="1" hangingPunct="1">
              <a:defRPr/>
            </a:pPr>
            <a:r>
              <a:rPr lang="en-US" dirty="0">
                <a:effectLst>
                  <a:outerShdw blurRad="38100" dist="38100" dir="2700000" algn="tl">
                    <a:srgbClr val="000000">
                      <a:alpha val="43137"/>
                    </a:srgbClr>
                  </a:outerShdw>
                </a:effectLst>
              </a:rPr>
              <a:t>Lesson 6:</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How Old is Earth?</a:t>
            </a:r>
            <a:endParaRPr lang="en-US" dirty="0"/>
          </a:p>
        </p:txBody>
      </p:sp>
      <p:sp>
        <p:nvSpPr>
          <p:cNvPr id="2051" name="Rectangle 3">
            <a:extLst>
              <a:ext uri="{FF2B5EF4-FFF2-40B4-BE49-F238E27FC236}">
                <a16:creationId xmlns:a16="http://schemas.microsoft.com/office/drawing/2014/main" id="{228DF63F-DBE4-4FDD-A848-C402F1C1BAE1}"/>
              </a:ext>
            </a:extLst>
          </p:cNvPr>
          <p:cNvSpPr>
            <a:spLocks noGrp="1" noChangeArrowheads="1"/>
          </p:cNvSpPr>
          <p:nvPr>
            <p:ph type="subTitle" idx="1"/>
          </p:nvPr>
        </p:nvSpPr>
        <p:spPr/>
        <p:txBody>
          <a:bodyPr/>
          <a:lstStyle/>
          <a:p>
            <a:r>
              <a:rPr lang="en-US" sz="2800" u="sng" dirty="0"/>
              <a:t>Unlocking the Mysteries of Genesis</a:t>
            </a:r>
          </a:p>
          <a:p>
            <a:r>
              <a:rPr lang="en-US" sz="2400" dirty="0"/>
              <a:t>DVD series by The Institute for Creation Research (ICR)</a:t>
            </a:r>
          </a:p>
        </p:txBody>
      </p:sp>
      <p:sp>
        <p:nvSpPr>
          <p:cNvPr id="2052" name="Text Box 4">
            <a:extLst>
              <a:ext uri="{FF2B5EF4-FFF2-40B4-BE49-F238E27FC236}">
                <a16:creationId xmlns:a16="http://schemas.microsoft.com/office/drawing/2014/main" id="{ACE3509E-85C8-4D13-9214-C0D901CB0863}"/>
              </a:ext>
            </a:extLst>
          </p:cNvPr>
          <p:cNvSpPr txBox="1">
            <a:spLocks noChangeArrowheads="1"/>
          </p:cNvSpPr>
          <p:nvPr/>
        </p:nvSpPr>
        <p:spPr bwMode="auto">
          <a:xfrm>
            <a:off x="6019800" y="5638800"/>
            <a:ext cx="2936875" cy="1069975"/>
          </a:xfrm>
          <a:prstGeom prst="rect">
            <a:avLst/>
          </a:prstGeom>
          <a:noFill/>
          <a:ln w="9525">
            <a:noFill/>
            <a:miter lim="800000"/>
            <a:headEnd/>
            <a:tailEnd/>
          </a:ln>
          <a:effectLst/>
        </p:spPr>
        <p:txBody>
          <a:bodyPr wrap="none">
            <a:spAutoFit/>
          </a:bodyPr>
          <a:lstStyle/>
          <a:p>
            <a:pPr eaLnBrk="1" hangingPunct="1">
              <a:defRPr/>
            </a:pPr>
            <a:r>
              <a:rPr lang="en-US" sz="1600" dirty="0">
                <a:effectLst>
                  <a:outerShdw blurRad="38100" dist="38100" dir="2700000" algn="tl">
                    <a:srgbClr val="C0C0C0"/>
                  </a:outerShdw>
                </a:effectLst>
                <a:latin typeface="Arial" charset="0"/>
              </a:rPr>
              <a:t>Mark Jurkovich</a:t>
            </a:r>
          </a:p>
          <a:p>
            <a:pPr eaLnBrk="1" hangingPunct="1">
              <a:defRPr/>
            </a:pPr>
            <a:r>
              <a:rPr lang="en-US" sz="1600" dirty="0">
                <a:effectLst>
                  <a:outerShdw blurRad="38100" dist="38100" dir="2700000" algn="tl">
                    <a:srgbClr val="C0C0C0"/>
                  </a:outerShdw>
                </a:effectLst>
                <a:latin typeface="Arial" charset="0"/>
              </a:rPr>
              <a:t>Centerville Community Church</a:t>
            </a:r>
          </a:p>
          <a:p>
            <a:pPr eaLnBrk="1" hangingPunct="1">
              <a:defRPr/>
            </a:pPr>
            <a:r>
              <a:rPr lang="en-US" sz="1600" dirty="0">
                <a:effectLst>
                  <a:outerShdw blurRad="38100" dist="38100" dir="2700000" algn="tl">
                    <a:srgbClr val="C0C0C0"/>
                  </a:outerShdw>
                </a:effectLst>
                <a:latin typeface="Arial" charset="0"/>
              </a:rPr>
              <a:t>Centerville, Ohio</a:t>
            </a:r>
          </a:p>
          <a:p>
            <a:pPr eaLnBrk="1" hangingPunct="1">
              <a:defRPr/>
            </a:pPr>
            <a:r>
              <a:rPr lang="en-US" sz="1600" dirty="0">
                <a:effectLst>
                  <a:outerShdw blurRad="38100" dist="38100" dir="2700000" algn="tl">
                    <a:srgbClr val="C0C0C0"/>
                  </a:outerShdw>
                </a:effectLst>
                <a:latin typeface="Arial" charset="0"/>
              </a:rPr>
              <a:t>May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DAF36B9-60C4-4DBE-9601-2ACDC2AC2CD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FD0D8D1-2F93-4CFF-BB1D-7E5139F90078}" type="slidenum">
              <a:rPr lang="en-US" altLang="en-US" smtClean="0"/>
              <a:pPr eaLnBrk="1" hangingPunct="1">
                <a:defRPr/>
              </a:pPr>
              <a:t>10</a:t>
            </a:fld>
            <a:endParaRPr lang="en-US" altLang="en-US"/>
          </a:p>
        </p:txBody>
      </p:sp>
      <p:sp>
        <p:nvSpPr>
          <p:cNvPr id="11266" name="Rectangle 2">
            <a:extLst>
              <a:ext uri="{FF2B5EF4-FFF2-40B4-BE49-F238E27FC236}">
                <a16:creationId xmlns:a16="http://schemas.microsoft.com/office/drawing/2014/main" id="{5197D1B0-DF6E-4877-9614-409397E3694E}"/>
              </a:ext>
            </a:extLst>
          </p:cNvPr>
          <p:cNvSpPr>
            <a:spLocks noGrp="1" noChangeArrowheads="1"/>
          </p:cNvSpPr>
          <p:nvPr>
            <p:ph type="title"/>
          </p:nvPr>
        </p:nvSpPr>
        <p:spPr/>
        <p:txBody>
          <a:bodyPr/>
          <a:lstStyle/>
          <a:p>
            <a:pPr eaLnBrk="1" hangingPunct="1">
              <a:defRPr/>
            </a:pPr>
            <a:r>
              <a:rPr lang="en-US" dirty="0"/>
              <a:t>Other dating “discrepancies”</a:t>
            </a:r>
          </a:p>
        </p:txBody>
      </p:sp>
      <p:sp>
        <p:nvSpPr>
          <p:cNvPr id="11267" name="Rectangle 3">
            <a:extLst>
              <a:ext uri="{FF2B5EF4-FFF2-40B4-BE49-F238E27FC236}">
                <a16:creationId xmlns:a16="http://schemas.microsoft.com/office/drawing/2014/main" id="{3953A751-D5E1-4AE9-967E-B7007736E0C2}"/>
              </a:ext>
            </a:extLst>
          </p:cNvPr>
          <p:cNvSpPr>
            <a:spLocks noGrp="1" noChangeArrowheads="1"/>
          </p:cNvSpPr>
          <p:nvPr>
            <p:ph type="body" idx="1"/>
          </p:nvPr>
        </p:nvSpPr>
        <p:spPr>
          <a:xfrm>
            <a:off x="457200" y="1295400"/>
            <a:ext cx="8229600" cy="4830763"/>
          </a:xfrm>
        </p:spPr>
        <p:txBody>
          <a:bodyPr/>
          <a:lstStyle/>
          <a:p>
            <a:pPr eaLnBrk="1" hangingPunct="1">
              <a:defRPr/>
            </a:pPr>
            <a:r>
              <a:rPr lang="en-US" sz="2800" dirty="0"/>
              <a:t>‘new’ Mt. St. Helens rock dates 348,000 to 2.8 million years old</a:t>
            </a:r>
          </a:p>
          <a:p>
            <a:pPr eaLnBrk="1" hangingPunct="1">
              <a:defRPr/>
            </a:pPr>
            <a:r>
              <a:rPr lang="en-US" sz="2800" dirty="0"/>
              <a:t>Fresh lava in Hawaii dated at 3 million to 1 billion years old</a:t>
            </a:r>
          </a:p>
          <a:p>
            <a:pPr eaLnBrk="1" hangingPunct="1">
              <a:defRPr/>
            </a:pPr>
            <a:r>
              <a:rPr lang="en-US" sz="2800" dirty="0"/>
              <a:t>Living clam dates thousands years old</a:t>
            </a:r>
          </a:p>
          <a:p>
            <a:pPr eaLnBrk="1" hangingPunct="1">
              <a:defRPr/>
            </a:pPr>
            <a:r>
              <a:rPr lang="en-US" sz="2800" dirty="0"/>
              <a:t>Fur from live seal 20 thousand years</a:t>
            </a:r>
          </a:p>
          <a:p>
            <a:pPr eaLnBrk="1" hangingPunct="1">
              <a:defRPr/>
            </a:pPr>
            <a:r>
              <a:rPr lang="en-US" sz="2800" dirty="0"/>
              <a:t>Mammoth hair  26 thousand years while peat soil found in only 5,600 years</a:t>
            </a:r>
          </a:p>
          <a:p>
            <a:pPr eaLnBrk="1" hangingPunct="1">
              <a:defRPr/>
            </a:pPr>
            <a:r>
              <a:rPr lang="en-US" sz="2800" dirty="0"/>
              <a:t>Note: A 2010 creation article shows relative dates do follow a general trend with strata layers, but NOT the absolute dates </a:t>
            </a:r>
            <a:r>
              <a:rPr lang="en-US" sz="1400" dirty="0"/>
              <a:t>(“Radiometric Dating: Making Sense of the Patterns”, Answers Magazine, Jan 2010, p72)</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additive="base">
                                        <p:cTn id="21"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 calcmode="lin" valueType="num">
                                      <p:cBhvr additive="base">
                                        <p:cTn id="27"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AF72-5F18-422F-AA39-0A5D2E649DF2}"/>
              </a:ext>
            </a:extLst>
          </p:cNvPr>
          <p:cNvSpPr>
            <a:spLocks noGrp="1"/>
          </p:cNvSpPr>
          <p:nvPr>
            <p:ph type="title"/>
          </p:nvPr>
        </p:nvSpPr>
        <p:spPr/>
        <p:txBody>
          <a:bodyPr/>
          <a:lstStyle/>
          <a:p>
            <a:r>
              <a:rPr lang="en-US"/>
              <a:t>Grand Canyon</a:t>
            </a:r>
          </a:p>
        </p:txBody>
      </p:sp>
      <p:sp>
        <p:nvSpPr>
          <p:cNvPr id="3" name="Content Placeholder 2">
            <a:extLst>
              <a:ext uri="{FF2B5EF4-FFF2-40B4-BE49-F238E27FC236}">
                <a16:creationId xmlns:a16="http://schemas.microsoft.com/office/drawing/2014/main" id="{13AADA04-2775-44E3-AEDA-2003312499B0}"/>
              </a:ext>
            </a:extLst>
          </p:cNvPr>
          <p:cNvSpPr>
            <a:spLocks noGrp="1"/>
          </p:cNvSpPr>
          <p:nvPr>
            <p:ph idx="1"/>
          </p:nvPr>
        </p:nvSpPr>
        <p:spPr>
          <a:xfrm>
            <a:off x="457200" y="1440965"/>
            <a:ext cx="8229600" cy="2902435"/>
          </a:xfrm>
        </p:spPr>
        <p:txBody>
          <a:bodyPr/>
          <a:lstStyle/>
          <a:p>
            <a:pPr marL="0" indent="0">
              <a:buNone/>
            </a:pPr>
            <a:r>
              <a:rPr lang="en-US" sz="2800" dirty="0">
                <a:effectLst/>
              </a:rPr>
              <a:t>Ten things to know about the Grand Canyon</a:t>
            </a:r>
          </a:p>
          <a:p>
            <a:r>
              <a:rPr lang="en-US" sz="2400" dirty="0">
                <a:effectLst/>
              </a:rPr>
              <a:t>Great unconformity – dividing line between pre-flood and flood rocks. Spreads around whole world</a:t>
            </a:r>
          </a:p>
          <a:p>
            <a:r>
              <a:rPr lang="en-US" sz="2400" dirty="0">
                <a:effectLst/>
              </a:rPr>
              <a:t>Marine Transgression: a progressive pattern of sandstone under shale under limestone.  This pattern is attributed to a rapid increase in sea level or increasing water depth</a:t>
            </a:r>
          </a:p>
          <a:p>
            <a:endParaRPr lang="en-US" sz="2400" dirty="0">
              <a:effectLst/>
            </a:endParaRPr>
          </a:p>
          <a:p>
            <a:pPr lvl="1"/>
            <a:endParaRPr lang="en-US" sz="2400" dirty="0"/>
          </a:p>
        </p:txBody>
      </p:sp>
      <p:sp>
        <p:nvSpPr>
          <p:cNvPr id="4" name="Slide Number Placeholder 3">
            <a:extLst>
              <a:ext uri="{FF2B5EF4-FFF2-40B4-BE49-F238E27FC236}">
                <a16:creationId xmlns:a16="http://schemas.microsoft.com/office/drawing/2014/main" id="{1E20808D-C400-45DC-8A9D-398F366B60D5}"/>
              </a:ext>
            </a:extLst>
          </p:cNvPr>
          <p:cNvSpPr>
            <a:spLocks noGrp="1"/>
          </p:cNvSpPr>
          <p:nvPr>
            <p:ph type="sldNum" sz="quarter" idx="12"/>
          </p:nvPr>
        </p:nvSpPr>
        <p:spPr/>
        <p:txBody>
          <a:bodyPr/>
          <a:lstStyle/>
          <a:p>
            <a:pPr>
              <a:defRPr/>
            </a:pPr>
            <a:fld id="{AC327334-5778-474D-BF1A-70EB3098EB7E}" type="slidenum">
              <a:rPr lang="en-US" altLang="en-US" smtClean="0"/>
              <a:pPr>
                <a:defRPr/>
              </a:pPr>
              <a:t>11</a:t>
            </a:fld>
            <a:endParaRPr lang="en-US" altLang="en-US"/>
          </a:p>
        </p:txBody>
      </p:sp>
      <p:sp>
        <p:nvSpPr>
          <p:cNvPr id="5" name="TextBox 4">
            <a:extLst>
              <a:ext uri="{FF2B5EF4-FFF2-40B4-BE49-F238E27FC236}">
                <a16:creationId xmlns:a16="http://schemas.microsoft.com/office/drawing/2014/main" id="{672B000D-4279-47D9-9DC1-9807CF6DA07B}"/>
              </a:ext>
            </a:extLst>
          </p:cNvPr>
          <p:cNvSpPr txBox="1"/>
          <p:nvPr/>
        </p:nvSpPr>
        <p:spPr>
          <a:xfrm flipH="1">
            <a:off x="4076700" y="5966928"/>
            <a:ext cx="4610100" cy="646331"/>
          </a:xfrm>
          <a:prstGeom prst="rect">
            <a:avLst/>
          </a:prstGeom>
          <a:solidFill>
            <a:srgbClr val="00B0F0"/>
          </a:solidFill>
          <a:ln w="19050">
            <a:solidFill>
              <a:srgbClr val="FF0000"/>
            </a:solidFill>
          </a:ln>
        </p:spPr>
        <p:txBody>
          <a:bodyPr wrap="square" rtlCol="0">
            <a:spAutoFit/>
          </a:bodyPr>
          <a:lstStyle/>
          <a:p>
            <a:r>
              <a:rPr lang="en-US" dirty="0"/>
              <a:t>From talk by Dr. John Whitmore, Geology professor, Cedarville Univ. </a:t>
            </a:r>
          </a:p>
        </p:txBody>
      </p:sp>
      <p:pic>
        <p:nvPicPr>
          <p:cNvPr id="7" name="Picture 6">
            <a:extLst>
              <a:ext uri="{FF2B5EF4-FFF2-40B4-BE49-F238E27FC236}">
                <a16:creationId xmlns:a16="http://schemas.microsoft.com/office/drawing/2014/main" id="{46C42650-CE12-4FAB-9001-058BBC0A65D3}"/>
              </a:ext>
            </a:extLst>
          </p:cNvPr>
          <p:cNvPicPr>
            <a:picLocks noChangeAspect="1"/>
          </p:cNvPicPr>
          <p:nvPr/>
        </p:nvPicPr>
        <p:blipFill rotWithShape="1">
          <a:blip r:embed="rId2">
            <a:extLst>
              <a:ext uri="{28A0092B-C50C-407E-A947-70E740481C1C}">
                <a14:useLocalDpi xmlns:a14="http://schemas.microsoft.com/office/drawing/2010/main" val="0"/>
              </a:ext>
            </a:extLst>
          </a:blip>
          <a:srcRect t="12239" b="14427"/>
          <a:stretch/>
        </p:blipFill>
        <p:spPr>
          <a:xfrm>
            <a:off x="0" y="4225894"/>
            <a:ext cx="3200400" cy="2632105"/>
          </a:xfrm>
          <a:prstGeom prst="rect">
            <a:avLst/>
          </a:prstGeom>
        </p:spPr>
      </p:pic>
      <p:sp>
        <p:nvSpPr>
          <p:cNvPr id="8" name="TextBox 7">
            <a:extLst>
              <a:ext uri="{FF2B5EF4-FFF2-40B4-BE49-F238E27FC236}">
                <a16:creationId xmlns:a16="http://schemas.microsoft.com/office/drawing/2014/main" id="{DA150824-FB6F-4BC2-BB8B-74315EA7A99E}"/>
              </a:ext>
            </a:extLst>
          </p:cNvPr>
          <p:cNvSpPr txBox="1"/>
          <p:nvPr/>
        </p:nvSpPr>
        <p:spPr>
          <a:xfrm>
            <a:off x="3200400" y="4419600"/>
            <a:ext cx="54864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Cambrian Explosion:  The sudden appearance of many fossils with no fossils in the layer below it</a:t>
            </a:r>
          </a:p>
          <a:p>
            <a:endParaRPr lang="en-US" sz="2400" dirty="0"/>
          </a:p>
        </p:txBody>
      </p:sp>
    </p:spTree>
    <p:extLst>
      <p:ext uri="{BB962C8B-B14F-4D97-AF65-F5344CB8AC3E}">
        <p14:creationId xmlns:p14="http://schemas.microsoft.com/office/powerpoint/2010/main" val="161076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14A4-05B4-451B-98E6-198188405465}"/>
              </a:ext>
            </a:extLst>
          </p:cNvPr>
          <p:cNvSpPr>
            <a:spLocks noGrp="1"/>
          </p:cNvSpPr>
          <p:nvPr>
            <p:ph type="title"/>
          </p:nvPr>
        </p:nvSpPr>
        <p:spPr/>
        <p:txBody>
          <a:bodyPr/>
          <a:lstStyle/>
          <a:p>
            <a:r>
              <a:rPr lang="en-US" dirty="0"/>
              <a:t>Grand Canyon</a:t>
            </a:r>
          </a:p>
        </p:txBody>
      </p:sp>
      <p:sp>
        <p:nvSpPr>
          <p:cNvPr id="3" name="Content Placeholder 2">
            <a:extLst>
              <a:ext uri="{FF2B5EF4-FFF2-40B4-BE49-F238E27FC236}">
                <a16:creationId xmlns:a16="http://schemas.microsoft.com/office/drawing/2014/main" id="{867B6945-3032-42CC-9611-292CDE5C1F0E}"/>
              </a:ext>
            </a:extLst>
          </p:cNvPr>
          <p:cNvSpPr>
            <a:spLocks noGrp="1"/>
          </p:cNvSpPr>
          <p:nvPr>
            <p:ph idx="1"/>
          </p:nvPr>
        </p:nvSpPr>
        <p:spPr>
          <a:xfrm>
            <a:off x="457200" y="1295400"/>
            <a:ext cx="8229600" cy="4525963"/>
          </a:xfrm>
        </p:spPr>
        <p:txBody>
          <a:bodyPr/>
          <a:lstStyle/>
          <a:p>
            <a:r>
              <a:rPr lang="en-US" sz="2400" dirty="0">
                <a:effectLst/>
              </a:rPr>
              <a:t>Whitmore </a:t>
            </a:r>
            <a:r>
              <a:rPr lang="en-US" sz="2400" dirty="0" err="1">
                <a:effectLst/>
              </a:rPr>
              <a:t>Nautiloid</a:t>
            </a:r>
            <a:r>
              <a:rPr lang="en-US" sz="2400" dirty="0">
                <a:effectLst/>
              </a:rPr>
              <a:t> Bed: </a:t>
            </a:r>
            <a:r>
              <a:rPr lang="en-US" sz="2400" dirty="0" err="1">
                <a:effectLst/>
              </a:rPr>
              <a:t>Redwall</a:t>
            </a:r>
            <a:r>
              <a:rPr lang="en-US" sz="2400" dirty="0">
                <a:effectLst/>
              </a:rPr>
              <a:t> Limestone layer, mostly lined up in the same direction, buried in a strong current.  This strongly contradicts the claim by evolutionary geologists that limestone was laid down slowly.</a:t>
            </a:r>
          </a:p>
          <a:p>
            <a:r>
              <a:rPr lang="en-US" sz="2400" dirty="0">
                <a:effectLst/>
              </a:rPr>
              <a:t>Flat contacts between layers “as far as eye can see”: no erosion between layers</a:t>
            </a:r>
          </a:p>
          <a:p>
            <a:r>
              <a:rPr lang="en-US" sz="2400" dirty="0">
                <a:effectLst/>
              </a:rPr>
              <a:t>Many of these layers are continent </a:t>
            </a:r>
            <a:br>
              <a:rPr lang="en-US" sz="2400" dirty="0">
                <a:effectLst/>
              </a:rPr>
            </a:br>
            <a:r>
              <a:rPr lang="en-US" sz="2400" dirty="0">
                <a:effectLst/>
              </a:rPr>
              <a:t>and worldwide</a:t>
            </a:r>
          </a:p>
          <a:p>
            <a:r>
              <a:rPr lang="en-US" sz="2400" dirty="0"/>
              <a:t>Folded layers: had to still be soft</a:t>
            </a:r>
          </a:p>
        </p:txBody>
      </p:sp>
      <p:sp>
        <p:nvSpPr>
          <p:cNvPr id="4" name="Slide Number Placeholder 3">
            <a:extLst>
              <a:ext uri="{FF2B5EF4-FFF2-40B4-BE49-F238E27FC236}">
                <a16:creationId xmlns:a16="http://schemas.microsoft.com/office/drawing/2014/main" id="{EB57F42B-AE28-4ADF-B3EA-FAB836F3C3E8}"/>
              </a:ext>
            </a:extLst>
          </p:cNvPr>
          <p:cNvSpPr>
            <a:spLocks noGrp="1"/>
          </p:cNvSpPr>
          <p:nvPr>
            <p:ph type="sldNum" sz="quarter" idx="12"/>
          </p:nvPr>
        </p:nvSpPr>
        <p:spPr/>
        <p:txBody>
          <a:bodyPr/>
          <a:lstStyle/>
          <a:p>
            <a:pPr>
              <a:defRPr/>
            </a:pPr>
            <a:fld id="{AC327334-5778-474D-BF1A-70EB3098EB7E}" type="slidenum">
              <a:rPr lang="en-US" altLang="en-US" smtClean="0"/>
              <a:pPr>
                <a:defRPr/>
              </a:pPr>
              <a:t>12</a:t>
            </a:fld>
            <a:endParaRPr lang="en-US" altLang="en-US"/>
          </a:p>
        </p:txBody>
      </p:sp>
      <p:pic>
        <p:nvPicPr>
          <p:cNvPr id="6" name="Picture 5">
            <a:extLst>
              <a:ext uri="{FF2B5EF4-FFF2-40B4-BE49-F238E27FC236}">
                <a16:creationId xmlns:a16="http://schemas.microsoft.com/office/drawing/2014/main" id="{65B46724-9FE8-4E3D-B8C9-63E3DB29E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166" y="3733800"/>
            <a:ext cx="3153833" cy="2365375"/>
          </a:xfrm>
          <a:prstGeom prst="rect">
            <a:avLst/>
          </a:prstGeom>
        </p:spPr>
      </p:pic>
      <p:pic>
        <p:nvPicPr>
          <p:cNvPr id="8" name="Picture 7">
            <a:extLst>
              <a:ext uri="{FF2B5EF4-FFF2-40B4-BE49-F238E27FC236}">
                <a16:creationId xmlns:a16="http://schemas.microsoft.com/office/drawing/2014/main" id="{B1D5D52C-EBF9-4AD6-8B9A-B1B2AE7642D4}"/>
              </a:ext>
            </a:extLst>
          </p:cNvPr>
          <p:cNvPicPr>
            <a:picLocks noChangeAspect="1"/>
          </p:cNvPicPr>
          <p:nvPr/>
        </p:nvPicPr>
        <p:blipFill rotWithShape="1">
          <a:blip r:embed="rId3"/>
          <a:srcRect t="26235" b="18313"/>
          <a:stretch/>
        </p:blipFill>
        <p:spPr>
          <a:xfrm>
            <a:off x="1350563" y="5210814"/>
            <a:ext cx="4974038" cy="1647185"/>
          </a:xfrm>
          <a:prstGeom prst="rect">
            <a:avLst/>
          </a:prstGeom>
        </p:spPr>
      </p:pic>
      <p:sp>
        <p:nvSpPr>
          <p:cNvPr id="9" name="TextBox 8">
            <a:extLst>
              <a:ext uri="{FF2B5EF4-FFF2-40B4-BE49-F238E27FC236}">
                <a16:creationId xmlns:a16="http://schemas.microsoft.com/office/drawing/2014/main" id="{7D394674-A7F8-4426-8419-CFE43694890F}"/>
              </a:ext>
            </a:extLst>
          </p:cNvPr>
          <p:cNvSpPr txBox="1"/>
          <p:nvPr/>
        </p:nvSpPr>
        <p:spPr>
          <a:xfrm rot="1008490">
            <a:off x="6705600" y="3962400"/>
            <a:ext cx="1082348" cy="369332"/>
          </a:xfrm>
          <a:prstGeom prst="rect">
            <a:avLst/>
          </a:prstGeom>
          <a:noFill/>
        </p:spPr>
        <p:txBody>
          <a:bodyPr wrap="none" rtlCol="0">
            <a:spAutoFit/>
          </a:bodyPr>
          <a:lstStyle/>
          <a:p>
            <a:r>
              <a:rPr lang="en-US" dirty="0" err="1"/>
              <a:t>Nautiloid</a:t>
            </a:r>
            <a:endParaRPr lang="en-US" dirty="0"/>
          </a:p>
        </p:txBody>
      </p:sp>
    </p:spTree>
    <p:extLst>
      <p:ext uri="{BB962C8B-B14F-4D97-AF65-F5344CB8AC3E}">
        <p14:creationId xmlns:p14="http://schemas.microsoft.com/office/powerpoint/2010/main" val="947037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9A5E-45BB-4F0B-A56A-69C9B7DCB45B}"/>
              </a:ext>
            </a:extLst>
          </p:cNvPr>
          <p:cNvSpPr>
            <a:spLocks noGrp="1"/>
          </p:cNvSpPr>
          <p:nvPr>
            <p:ph type="title"/>
          </p:nvPr>
        </p:nvSpPr>
        <p:spPr/>
        <p:txBody>
          <a:bodyPr/>
          <a:lstStyle/>
          <a:p>
            <a:r>
              <a:rPr lang="en-US" dirty="0"/>
              <a:t>Grand Canyon</a:t>
            </a:r>
          </a:p>
        </p:txBody>
      </p:sp>
      <p:sp>
        <p:nvSpPr>
          <p:cNvPr id="3" name="Content Placeholder 2">
            <a:extLst>
              <a:ext uri="{FF2B5EF4-FFF2-40B4-BE49-F238E27FC236}">
                <a16:creationId xmlns:a16="http://schemas.microsoft.com/office/drawing/2014/main" id="{EC4053D5-424C-4D9F-AE9C-15578BAD8A18}"/>
              </a:ext>
            </a:extLst>
          </p:cNvPr>
          <p:cNvSpPr>
            <a:spLocks noGrp="1"/>
          </p:cNvSpPr>
          <p:nvPr>
            <p:ph idx="1"/>
          </p:nvPr>
        </p:nvSpPr>
        <p:spPr>
          <a:xfrm>
            <a:off x="457200" y="1143000"/>
            <a:ext cx="8229600" cy="4525963"/>
          </a:xfrm>
        </p:spPr>
        <p:txBody>
          <a:bodyPr/>
          <a:lstStyle/>
          <a:p>
            <a:r>
              <a:rPr lang="en-US" sz="2400" dirty="0">
                <a:effectLst/>
              </a:rPr>
              <a:t>Coconino cross beds: not fossilized sand dunes, but marine origin</a:t>
            </a:r>
          </a:p>
          <a:p>
            <a:r>
              <a:rPr lang="en-US" sz="2400" dirty="0"/>
              <a:t>Radiometric dating: </a:t>
            </a:r>
            <a:r>
              <a:rPr lang="en-US" sz="2400" dirty="0">
                <a:effectLst/>
              </a:rPr>
              <a:t>many dates on the same rock disagree with each other, and that later lava flows date older than some of the rocks it flowed over.</a:t>
            </a:r>
          </a:p>
          <a:p>
            <a:r>
              <a:rPr lang="en-US" sz="2400" dirty="0"/>
              <a:t>Colorado river is </a:t>
            </a:r>
            <a:r>
              <a:rPr lang="en-US" sz="2400" u="sng" dirty="0"/>
              <a:t>not</a:t>
            </a:r>
            <a:r>
              <a:rPr lang="en-US" sz="2400" dirty="0"/>
              <a:t> actively eroding out the bedrock under it (breached dam better explanation)</a:t>
            </a:r>
          </a:p>
          <a:p>
            <a:pPr lvl="1"/>
            <a:r>
              <a:rPr lang="en-US" sz="2000" dirty="0"/>
              <a:t>lack of talas (debris at the bottom of the steep canyon walls); indicates the canyon cannot have been around for millions of years</a:t>
            </a:r>
          </a:p>
        </p:txBody>
      </p:sp>
      <p:sp>
        <p:nvSpPr>
          <p:cNvPr id="4" name="Slide Number Placeholder 3">
            <a:extLst>
              <a:ext uri="{FF2B5EF4-FFF2-40B4-BE49-F238E27FC236}">
                <a16:creationId xmlns:a16="http://schemas.microsoft.com/office/drawing/2014/main" id="{C9344427-387F-4084-B490-2BD8C696EC13}"/>
              </a:ext>
            </a:extLst>
          </p:cNvPr>
          <p:cNvSpPr>
            <a:spLocks noGrp="1"/>
          </p:cNvSpPr>
          <p:nvPr>
            <p:ph type="sldNum" sz="quarter" idx="12"/>
          </p:nvPr>
        </p:nvSpPr>
        <p:spPr/>
        <p:txBody>
          <a:bodyPr/>
          <a:lstStyle/>
          <a:p>
            <a:pPr>
              <a:defRPr/>
            </a:pPr>
            <a:fld id="{AC327334-5778-474D-BF1A-70EB3098EB7E}" type="slidenum">
              <a:rPr lang="en-US" altLang="en-US" smtClean="0"/>
              <a:pPr>
                <a:defRPr/>
              </a:pPr>
              <a:t>13</a:t>
            </a:fld>
            <a:endParaRPr lang="en-US" altLang="en-US"/>
          </a:p>
        </p:txBody>
      </p:sp>
      <p:pic>
        <p:nvPicPr>
          <p:cNvPr id="1027" name="Picture 3">
            <a:extLst>
              <a:ext uri="{FF2B5EF4-FFF2-40B4-BE49-F238E27FC236}">
                <a16:creationId xmlns:a16="http://schemas.microsoft.com/office/drawing/2014/main" id="{22996DCF-CA62-4C21-9142-BC2BBA59A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807" b="3995"/>
          <a:stretch>
            <a:fillRect/>
          </a:stretch>
        </p:blipFill>
        <p:spPr bwMode="auto">
          <a:xfrm>
            <a:off x="4876800" y="4682946"/>
            <a:ext cx="3886200" cy="2159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a:extLst>
              <a:ext uri="{FF2B5EF4-FFF2-40B4-BE49-F238E27FC236}">
                <a16:creationId xmlns:a16="http://schemas.microsoft.com/office/drawing/2014/main" id="{3B38AFBD-45E0-4D8B-A14B-DFA294C55E76}"/>
              </a:ext>
            </a:extLst>
          </p:cNvPr>
          <p:cNvSpPr txBox="1"/>
          <p:nvPr/>
        </p:nvSpPr>
        <p:spPr>
          <a:xfrm>
            <a:off x="228600" y="4919008"/>
            <a:ext cx="4572000" cy="1938992"/>
          </a:xfrm>
          <a:prstGeom prst="rect">
            <a:avLst/>
          </a:prstGeom>
          <a:solidFill>
            <a:srgbClr val="00B0F0"/>
          </a:solidFill>
          <a:ln w="19050">
            <a:solidFill>
              <a:srgbClr val="FF0000"/>
            </a:solidFill>
          </a:ln>
        </p:spPr>
        <p:txBody>
          <a:bodyPr wrap="square" rtlCol="0">
            <a:spAutoFit/>
          </a:bodyPr>
          <a:lstStyle/>
          <a:p>
            <a:pPr algn="ctr"/>
            <a:r>
              <a:rPr lang="en-US" sz="2400" dirty="0"/>
              <a:t>“secular geologists are losing their ‘evidence’ for long ages” (every layer is now looking to have been laid down rapidly by water)</a:t>
            </a:r>
          </a:p>
        </p:txBody>
      </p:sp>
      <p:sp>
        <p:nvSpPr>
          <p:cNvPr id="5" name="TextBox 4">
            <a:extLst>
              <a:ext uri="{FF2B5EF4-FFF2-40B4-BE49-F238E27FC236}">
                <a16:creationId xmlns:a16="http://schemas.microsoft.com/office/drawing/2014/main" id="{3FB86168-ADC9-4EBD-8C51-D04B886628EF}"/>
              </a:ext>
            </a:extLst>
          </p:cNvPr>
          <p:cNvSpPr txBox="1"/>
          <p:nvPr/>
        </p:nvSpPr>
        <p:spPr>
          <a:xfrm>
            <a:off x="5421520" y="6435209"/>
            <a:ext cx="2339102" cy="369332"/>
          </a:xfrm>
          <a:prstGeom prst="rect">
            <a:avLst/>
          </a:prstGeom>
          <a:noFill/>
        </p:spPr>
        <p:txBody>
          <a:bodyPr wrap="none" rtlCol="0">
            <a:spAutoFit/>
          </a:bodyPr>
          <a:lstStyle/>
          <a:p>
            <a:r>
              <a:rPr lang="en-US" dirty="0">
                <a:solidFill>
                  <a:srgbClr val="FF0000"/>
                </a:solidFill>
              </a:rPr>
              <a:t>Coconino cross beds</a:t>
            </a:r>
          </a:p>
        </p:txBody>
      </p:sp>
    </p:spTree>
    <p:extLst>
      <p:ext uri="{BB962C8B-B14F-4D97-AF65-F5344CB8AC3E}">
        <p14:creationId xmlns:p14="http://schemas.microsoft.com/office/powerpoint/2010/main" val="214440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0EF0C3-DBCB-4314-85F9-203ADA3D580F}"/>
              </a:ext>
            </a:extLst>
          </p:cNvPr>
          <p:cNvSpPr>
            <a:spLocks noGrp="1"/>
          </p:cNvSpPr>
          <p:nvPr>
            <p:ph type="ctrTitle"/>
          </p:nvPr>
        </p:nvSpPr>
        <p:spPr/>
        <p:txBody>
          <a:bodyPr/>
          <a:lstStyle/>
          <a:p>
            <a:pPr>
              <a:defRPr/>
            </a:pPr>
            <a:r>
              <a:rPr lang="en-US" dirty="0"/>
              <a:t>Other evidence for a young earth/universe</a:t>
            </a:r>
          </a:p>
        </p:txBody>
      </p:sp>
      <p:sp>
        <p:nvSpPr>
          <p:cNvPr id="6" name="Subtitle 5">
            <a:extLst>
              <a:ext uri="{FF2B5EF4-FFF2-40B4-BE49-F238E27FC236}">
                <a16:creationId xmlns:a16="http://schemas.microsoft.com/office/drawing/2014/main" id="{CF7BFE5A-8665-4CED-97AD-CFCC530C6015}"/>
              </a:ext>
            </a:extLst>
          </p:cNvPr>
          <p:cNvSpPr>
            <a:spLocks noGrp="1"/>
          </p:cNvSpPr>
          <p:nvPr>
            <p:ph type="subTitle"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714AF4AA-759F-4AAA-A7A4-88C757CCEF2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5D954DD-0291-4696-912A-AF51977AC69F}" type="slidenum">
              <a:rPr lang="en-US" altLang="en-US" smtClean="0"/>
              <a:pPr eaLnBrk="1" hangingPunct="1">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4B0F7D2-DB20-438E-AA93-0DAD515B962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258C54B-87A9-424E-AE24-993915BCBDC6}" type="slidenum">
              <a:rPr lang="en-US" altLang="en-US" smtClean="0"/>
              <a:pPr eaLnBrk="1" hangingPunct="1">
                <a:defRPr/>
              </a:pPr>
              <a:t>15</a:t>
            </a:fld>
            <a:endParaRPr lang="en-US" altLang="en-US"/>
          </a:p>
        </p:txBody>
      </p:sp>
      <p:sp>
        <p:nvSpPr>
          <p:cNvPr id="14338" name="Rectangle 2">
            <a:extLst>
              <a:ext uri="{FF2B5EF4-FFF2-40B4-BE49-F238E27FC236}">
                <a16:creationId xmlns:a16="http://schemas.microsoft.com/office/drawing/2014/main" id="{0F3D924B-644E-41B8-A2DC-F8D7674D2D72}"/>
              </a:ext>
            </a:extLst>
          </p:cNvPr>
          <p:cNvSpPr>
            <a:spLocks noGrp="1" noChangeArrowheads="1"/>
          </p:cNvSpPr>
          <p:nvPr>
            <p:ph type="title"/>
          </p:nvPr>
        </p:nvSpPr>
        <p:spPr/>
        <p:txBody>
          <a:bodyPr/>
          <a:lstStyle/>
          <a:p>
            <a:pPr eaLnBrk="1" hangingPunct="1">
              <a:defRPr/>
            </a:pPr>
            <a:r>
              <a:rPr lang="en-US"/>
              <a:t>Things form rapidly</a:t>
            </a:r>
          </a:p>
        </p:txBody>
      </p:sp>
      <p:sp>
        <p:nvSpPr>
          <p:cNvPr id="14339" name="Rectangle 3">
            <a:extLst>
              <a:ext uri="{FF2B5EF4-FFF2-40B4-BE49-F238E27FC236}">
                <a16:creationId xmlns:a16="http://schemas.microsoft.com/office/drawing/2014/main" id="{0DE06943-E8AF-4AFA-AE79-FAB5E895FEFB}"/>
              </a:ext>
            </a:extLst>
          </p:cNvPr>
          <p:cNvSpPr>
            <a:spLocks noGrp="1" noChangeArrowheads="1"/>
          </p:cNvSpPr>
          <p:nvPr>
            <p:ph type="body" idx="1"/>
          </p:nvPr>
        </p:nvSpPr>
        <p:spPr/>
        <p:txBody>
          <a:bodyPr/>
          <a:lstStyle/>
          <a:p>
            <a:pPr eaLnBrk="1" hangingPunct="1">
              <a:lnSpc>
                <a:spcPct val="90000"/>
              </a:lnSpc>
              <a:defRPr/>
            </a:pPr>
            <a:r>
              <a:rPr lang="en-US"/>
              <a:t>Items thought to take a long time to form shown to form quickly</a:t>
            </a:r>
          </a:p>
          <a:p>
            <a:pPr lvl="1" eaLnBrk="1" hangingPunct="1">
              <a:lnSpc>
                <a:spcPct val="90000"/>
              </a:lnSpc>
              <a:defRPr/>
            </a:pPr>
            <a:r>
              <a:rPr lang="en-US"/>
              <a:t>Coal and oil formed rapidly in lab tests</a:t>
            </a:r>
          </a:p>
          <a:p>
            <a:pPr lvl="1" eaLnBrk="1" hangingPunct="1">
              <a:lnSpc>
                <a:spcPct val="90000"/>
              </a:lnSpc>
              <a:defRPr/>
            </a:pPr>
            <a:r>
              <a:rPr lang="en-US"/>
              <a:t>‘young’ oil found coming from volcanic vents in ocean</a:t>
            </a:r>
          </a:p>
          <a:p>
            <a:pPr lvl="1" eaLnBrk="1" hangingPunct="1">
              <a:lnSpc>
                <a:spcPct val="90000"/>
              </a:lnSpc>
              <a:defRPr/>
            </a:pPr>
            <a:r>
              <a:rPr lang="en-US"/>
              <a:t>Mammoth selenite (sp) crystals naturally forming in just 30-100 years</a:t>
            </a:r>
          </a:p>
          <a:p>
            <a:pPr lvl="1" eaLnBrk="1" hangingPunct="1">
              <a:lnSpc>
                <a:spcPct val="90000"/>
              </a:lnSpc>
              <a:defRPr/>
            </a:pPr>
            <a:r>
              <a:rPr lang="en-US"/>
              <a:t>Stalactites forming rapidly under man made structures</a:t>
            </a:r>
          </a:p>
          <a:p>
            <a:pPr lvl="1" eaLnBrk="1" hangingPunct="1">
              <a:lnSpc>
                <a:spcPct val="90000"/>
              </a:lnSpc>
              <a:defRPr/>
            </a:pPr>
            <a:r>
              <a:rPr lang="en-US"/>
              <a:t>Rapid petrification </a:t>
            </a:r>
          </a:p>
        </p:txBody>
      </p:sp>
      <p:pic>
        <p:nvPicPr>
          <p:cNvPr id="14345" name="Picture 9" descr="202Cave">
            <a:extLst>
              <a:ext uri="{FF2B5EF4-FFF2-40B4-BE49-F238E27FC236}">
                <a16:creationId xmlns:a16="http://schemas.microsoft.com/office/drawing/2014/main" id="{FACAD1FB-1569-4B9C-8C5F-E1A78CDB1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31686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a:extLst>
              <a:ext uri="{FF2B5EF4-FFF2-40B4-BE49-F238E27FC236}">
                <a16:creationId xmlns:a16="http://schemas.microsoft.com/office/drawing/2014/main" id="{EE769623-F514-4687-B779-4999E991D3A2}"/>
              </a:ext>
            </a:extLst>
          </p:cNvPr>
          <p:cNvSpPr txBox="1">
            <a:spLocks noChangeArrowheads="1"/>
          </p:cNvSpPr>
          <p:nvPr/>
        </p:nvSpPr>
        <p:spPr bwMode="auto">
          <a:xfrm>
            <a:off x="2362200" y="4419600"/>
            <a:ext cx="320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accent1"/>
                </a:solidFill>
              </a:rPr>
              <a:t>In a 55 year old mine</a:t>
            </a:r>
          </a:p>
        </p:txBody>
      </p:sp>
      <p:sp>
        <p:nvSpPr>
          <p:cNvPr id="14343" name="Text Box 7">
            <a:extLst>
              <a:ext uri="{FF2B5EF4-FFF2-40B4-BE49-F238E27FC236}">
                <a16:creationId xmlns:a16="http://schemas.microsoft.com/office/drawing/2014/main" id="{9A21CECD-8A3C-44FE-A974-33D289D69CBF}"/>
              </a:ext>
            </a:extLst>
          </p:cNvPr>
          <p:cNvSpPr txBox="1">
            <a:spLocks noChangeArrowheads="1"/>
          </p:cNvSpPr>
          <p:nvPr/>
        </p:nvSpPr>
        <p:spPr bwMode="auto">
          <a:xfrm>
            <a:off x="0" y="2819400"/>
            <a:ext cx="3733800" cy="830263"/>
          </a:xfrm>
          <a:prstGeom prst="rect">
            <a:avLst/>
          </a:prstGeom>
          <a:solidFill>
            <a:schemeClr val="accent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rPr>
              <a:t>Petrified bag of flower from 1886 eruption</a:t>
            </a:r>
          </a:p>
        </p:txBody>
      </p:sp>
      <p:pic>
        <p:nvPicPr>
          <p:cNvPr id="14341" name="Picture 5" descr="p18_flour">
            <a:extLst>
              <a:ext uri="{FF2B5EF4-FFF2-40B4-BE49-F238E27FC236}">
                <a16:creationId xmlns:a16="http://schemas.microsoft.com/office/drawing/2014/main" id="{558FE3FD-48AC-4683-A8B7-53036672B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6" y="0"/>
            <a:ext cx="37433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p19_hat">
            <a:extLst>
              <a:ext uri="{FF2B5EF4-FFF2-40B4-BE49-F238E27FC236}">
                <a16:creationId xmlns:a16="http://schemas.microsoft.com/office/drawing/2014/main" id="{29AC6A60-D70D-4DC1-8138-C300D93A60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038" y="0"/>
            <a:ext cx="50339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8">
            <a:extLst>
              <a:ext uri="{FF2B5EF4-FFF2-40B4-BE49-F238E27FC236}">
                <a16:creationId xmlns:a16="http://schemas.microsoft.com/office/drawing/2014/main" id="{1EE5FA7E-A94A-4463-A9DA-539636C4403A}"/>
              </a:ext>
            </a:extLst>
          </p:cNvPr>
          <p:cNvSpPr txBox="1">
            <a:spLocks noChangeArrowheads="1"/>
          </p:cNvSpPr>
          <p:nvPr/>
        </p:nvSpPr>
        <p:spPr bwMode="auto">
          <a:xfrm>
            <a:off x="5181600" y="2667000"/>
            <a:ext cx="3519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rPr>
              <a:t>Petrified bowler hat</a:t>
            </a:r>
          </a:p>
        </p:txBody>
      </p:sp>
      <p:pic>
        <p:nvPicPr>
          <p:cNvPr id="14342" name="Picture 6" descr="p18_Ham">
            <a:extLst>
              <a:ext uri="{FF2B5EF4-FFF2-40B4-BE49-F238E27FC236}">
                <a16:creationId xmlns:a16="http://schemas.microsoft.com/office/drawing/2014/main" id="{6B7E95F9-34C7-4AEE-9AE8-4488DC0C6F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881438"/>
            <a:ext cx="45466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checkerboard(across)">
                                      <p:cBhvr>
                                        <p:cTn id="17" dur="500"/>
                                        <p:tgtEl>
                                          <p:spTgt spid="143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checkerboard(across)">
                                      <p:cBhvr>
                                        <p:cTn id="22" dur="500"/>
                                        <p:tgtEl>
                                          <p:spTgt spid="14339">
                                            <p:txEl>
                                              <p:pRg st="4" end="4"/>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4345"/>
                                        </p:tgtEl>
                                        <p:attrNameLst>
                                          <p:attrName>style.visibility</p:attrName>
                                        </p:attrNameLst>
                                      </p:cBhvr>
                                      <p:to>
                                        <p:strVal val="visible"/>
                                      </p:to>
                                    </p:set>
                                    <p:animEffect transition="in" filter="box(in)">
                                      <p:cBhvr>
                                        <p:cTn id="25" dur="500"/>
                                        <p:tgtEl>
                                          <p:spTgt spid="1434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4346"/>
                                        </p:tgtEl>
                                        <p:attrNameLst>
                                          <p:attrName>style.visibility</p:attrName>
                                        </p:attrNameLst>
                                      </p:cBhvr>
                                      <p:to>
                                        <p:strVal val="visible"/>
                                      </p:to>
                                    </p:set>
                                    <p:animEffect transition="in" filter="box(in)">
                                      <p:cBhvr>
                                        <p:cTn id="28" dur="500"/>
                                        <p:tgtEl>
                                          <p:spTgt spid="1434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4339">
                                            <p:txEl>
                                              <p:pRg st="5" end="5"/>
                                            </p:txEl>
                                          </p:spTgt>
                                        </p:tgtEl>
                                        <p:attrNameLst>
                                          <p:attrName>style.visibility</p:attrName>
                                        </p:attrNameLst>
                                      </p:cBhvr>
                                      <p:to>
                                        <p:strVal val="visible"/>
                                      </p:to>
                                    </p:set>
                                    <p:animEffect transition="in" filter="checkerboard(across)">
                                      <p:cBhvr>
                                        <p:cTn id="33" dur="500"/>
                                        <p:tgtEl>
                                          <p:spTgt spid="14339">
                                            <p:txEl>
                                              <p:pRg st="5" end="5"/>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14342"/>
                                        </p:tgtEl>
                                        <p:attrNameLst>
                                          <p:attrName>style.visibility</p:attrName>
                                        </p:attrNameLst>
                                      </p:cBhvr>
                                      <p:to>
                                        <p:strVal val="visible"/>
                                      </p:to>
                                    </p:set>
                                    <p:animEffect transition="in" filter="box(in)">
                                      <p:cBhvr>
                                        <p:cTn id="36" dur="500"/>
                                        <p:tgtEl>
                                          <p:spTgt spid="14342"/>
                                        </p:tgtEl>
                                      </p:cBhvr>
                                    </p:animEffect>
                                  </p:childTnLst>
                                </p:cTn>
                              </p:par>
                              <p:par>
                                <p:cTn id="37" presetID="4" presetClass="entr" presetSubtype="16" fill="hold" nodeType="withEffect">
                                  <p:stCondLst>
                                    <p:cond delay="0"/>
                                  </p:stCondLst>
                                  <p:childTnLst>
                                    <p:set>
                                      <p:cBhvr>
                                        <p:cTn id="38" dur="1" fill="hold">
                                          <p:stCondLst>
                                            <p:cond delay="0"/>
                                          </p:stCondLst>
                                        </p:cTn>
                                        <p:tgtEl>
                                          <p:spTgt spid="14340"/>
                                        </p:tgtEl>
                                        <p:attrNameLst>
                                          <p:attrName>style.visibility</p:attrName>
                                        </p:attrNameLst>
                                      </p:cBhvr>
                                      <p:to>
                                        <p:strVal val="visible"/>
                                      </p:to>
                                    </p:set>
                                    <p:animEffect transition="in" filter="box(in)">
                                      <p:cBhvr>
                                        <p:cTn id="39" dur="500"/>
                                        <p:tgtEl>
                                          <p:spTgt spid="1434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4344"/>
                                        </p:tgtEl>
                                        <p:attrNameLst>
                                          <p:attrName>style.visibility</p:attrName>
                                        </p:attrNameLst>
                                      </p:cBhvr>
                                      <p:to>
                                        <p:strVal val="visible"/>
                                      </p:to>
                                    </p:set>
                                    <p:animEffect transition="in" filter="box(in)">
                                      <p:cBhvr>
                                        <p:cTn id="42" dur="500"/>
                                        <p:tgtEl>
                                          <p:spTgt spid="14344"/>
                                        </p:tgtEl>
                                      </p:cBhvr>
                                    </p:animEffect>
                                  </p:childTnLst>
                                </p:cTn>
                              </p:par>
                              <p:par>
                                <p:cTn id="43" presetID="4" presetClass="entr" presetSubtype="16" fill="hold" nodeType="withEffect">
                                  <p:stCondLst>
                                    <p:cond delay="0"/>
                                  </p:stCondLst>
                                  <p:childTnLst>
                                    <p:set>
                                      <p:cBhvr>
                                        <p:cTn id="44" dur="1" fill="hold">
                                          <p:stCondLst>
                                            <p:cond delay="0"/>
                                          </p:stCondLst>
                                        </p:cTn>
                                        <p:tgtEl>
                                          <p:spTgt spid="14341"/>
                                        </p:tgtEl>
                                        <p:attrNameLst>
                                          <p:attrName>style.visibility</p:attrName>
                                        </p:attrNameLst>
                                      </p:cBhvr>
                                      <p:to>
                                        <p:strVal val="visible"/>
                                      </p:to>
                                    </p:set>
                                    <p:animEffect transition="in" filter="box(in)">
                                      <p:cBhvr>
                                        <p:cTn id="45" dur="500"/>
                                        <p:tgtEl>
                                          <p:spTgt spid="1434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4343"/>
                                        </p:tgtEl>
                                        <p:attrNameLst>
                                          <p:attrName>style.visibility</p:attrName>
                                        </p:attrNameLst>
                                      </p:cBhvr>
                                      <p:to>
                                        <p:strVal val="visible"/>
                                      </p:to>
                                    </p:set>
                                    <p:animEffect transition="in" filter="box(in)">
                                      <p:cBhvr>
                                        <p:cTn id="48"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P spid="14346" grpId="0"/>
      <p:bldP spid="14343" grpId="0" animBg="1"/>
      <p:bldP spid="143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6D3EC48-8C28-4AA0-8ABB-8F862B74E11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D32950C-E964-48C2-B4DD-4A352739AA5B}" type="slidenum">
              <a:rPr lang="en-US" altLang="en-US" smtClean="0"/>
              <a:pPr eaLnBrk="1" hangingPunct="1">
                <a:defRPr/>
              </a:pPr>
              <a:t>16</a:t>
            </a:fld>
            <a:endParaRPr lang="en-US" altLang="en-US"/>
          </a:p>
        </p:txBody>
      </p:sp>
      <p:sp>
        <p:nvSpPr>
          <p:cNvPr id="22530" name="Rectangle 2">
            <a:extLst>
              <a:ext uri="{FF2B5EF4-FFF2-40B4-BE49-F238E27FC236}">
                <a16:creationId xmlns:a16="http://schemas.microsoft.com/office/drawing/2014/main" id="{E6FDCFA9-6E05-40D4-AD6B-E8153EEFE7BC}"/>
              </a:ext>
            </a:extLst>
          </p:cNvPr>
          <p:cNvSpPr>
            <a:spLocks noGrp="1" noChangeArrowheads="1"/>
          </p:cNvSpPr>
          <p:nvPr>
            <p:ph type="title"/>
          </p:nvPr>
        </p:nvSpPr>
        <p:spPr/>
        <p:txBody>
          <a:bodyPr/>
          <a:lstStyle/>
          <a:p>
            <a:pPr eaLnBrk="1" hangingPunct="1">
              <a:defRPr/>
            </a:pPr>
            <a:r>
              <a:rPr lang="en-US"/>
              <a:t>What’s a Radiohalo?</a:t>
            </a:r>
          </a:p>
        </p:txBody>
      </p:sp>
      <p:sp>
        <p:nvSpPr>
          <p:cNvPr id="22531" name="Rectangle 3">
            <a:extLst>
              <a:ext uri="{FF2B5EF4-FFF2-40B4-BE49-F238E27FC236}">
                <a16:creationId xmlns:a16="http://schemas.microsoft.com/office/drawing/2014/main" id="{353BE0ED-A18B-41B3-88E0-0130BDF03903}"/>
              </a:ext>
            </a:extLst>
          </p:cNvPr>
          <p:cNvSpPr>
            <a:spLocks noGrp="1" noChangeArrowheads="1"/>
          </p:cNvSpPr>
          <p:nvPr>
            <p:ph type="body" idx="1"/>
          </p:nvPr>
        </p:nvSpPr>
        <p:spPr/>
        <p:txBody>
          <a:bodyPr/>
          <a:lstStyle/>
          <a:p>
            <a:pPr eaLnBrk="1" hangingPunct="1">
              <a:defRPr/>
            </a:pPr>
            <a:r>
              <a:rPr lang="en-US" sz="2800" dirty="0"/>
              <a:t>When radioactive material decays in solid rock, it leaves scarring</a:t>
            </a:r>
          </a:p>
          <a:p>
            <a:pPr eaLnBrk="1" hangingPunct="1">
              <a:defRPr/>
            </a:pPr>
            <a:r>
              <a:rPr lang="en-US" sz="2800" dirty="0"/>
              <a:t>Each type of decay leaves a distinctive size scar</a:t>
            </a:r>
          </a:p>
          <a:p>
            <a:pPr eaLnBrk="1" hangingPunct="1">
              <a:defRPr/>
            </a:pPr>
            <a:r>
              <a:rPr lang="en-US" sz="2800" dirty="0"/>
              <a:t>Scars from decay of Polonium show evidence of metamorphic rocks forming rapidly in the global flood (Polonium has a very short half-life, one of the intermediate elements in Uranium decay)</a:t>
            </a:r>
          </a:p>
          <a:p>
            <a:pPr eaLnBrk="1" hangingPunct="1">
              <a:defRPr/>
            </a:pPr>
            <a:r>
              <a:rPr lang="en-US" sz="2800" dirty="0"/>
              <a:t>“Polonium </a:t>
            </a:r>
            <a:r>
              <a:rPr lang="en-US" sz="2800" dirty="0" err="1"/>
              <a:t>Radiohalos</a:t>
            </a:r>
            <a:r>
              <a:rPr lang="en-US" sz="2800" dirty="0"/>
              <a:t>: The Model for </a:t>
            </a:r>
            <a:br>
              <a:rPr lang="en-US" sz="2800" dirty="0"/>
            </a:br>
            <a:r>
              <a:rPr lang="en-US" sz="2800" dirty="0"/>
              <a:t>Their Formation Tested and Verified” </a:t>
            </a:r>
            <a:r>
              <a:rPr lang="en-US" sz="2800" dirty="0">
                <a:hlinkClick r:id="rId2"/>
              </a:rPr>
              <a:t>http://www.icr.org/article/2467/</a:t>
            </a:r>
            <a:r>
              <a:rPr lang="en-US" sz="2800" dirty="0"/>
              <a:t> </a:t>
            </a:r>
          </a:p>
          <a:p>
            <a:pPr eaLnBrk="1" hangingPunct="1">
              <a:defRPr/>
            </a:pPr>
            <a:endParaRPr lang="en-US" sz="2800" dirty="0"/>
          </a:p>
          <a:p>
            <a:pPr eaLnBrk="1" hangingPunct="1">
              <a:defRPr/>
            </a:pPr>
            <a:endParaRPr lang="en-US" sz="2800" dirty="0"/>
          </a:p>
        </p:txBody>
      </p:sp>
      <p:pic>
        <p:nvPicPr>
          <p:cNvPr id="17413" name="Picture 4" descr="imp-384g">
            <a:extLst>
              <a:ext uri="{FF2B5EF4-FFF2-40B4-BE49-F238E27FC236}">
                <a16:creationId xmlns:a16="http://schemas.microsoft.com/office/drawing/2014/main" id="{804E6352-FFA4-4CFB-98CA-A835CE205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76800"/>
            <a:ext cx="20574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83D6B55-2D6F-4559-B254-D889EF5DE49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7483985-B358-41CF-8AB2-1A6C31C3FEC5}" type="slidenum">
              <a:rPr lang="en-US" altLang="en-US" smtClean="0"/>
              <a:pPr eaLnBrk="1" hangingPunct="1">
                <a:defRPr/>
              </a:pPr>
              <a:t>17</a:t>
            </a:fld>
            <a:endParaRPr lang="en-US" altLang="en-US"/>
          </a:p>
        </p:txBody>
      </p:sp>
      <p:sp>
        <p:nvSpPr>
          <p:cNvPr id="15362" name="Rectangle 2">
            <a:extLst>
              <a:ext uri="{FF2B5EF4-FFF2-40B4-BE49-F238E27FC236}">
                <a16:creationId xmlns:a16="http://schemas.microsoft.com/office/drawing/2014/main" id="{34347392-EAB2-414A-88C3-DA6165B11FF2}"/>
              </a:ext>
            </a:extLst>
          </p:cNvPr>
          <p:cNvSpPr>
            <a:spLocks noGrp="1" noChangeArrowheads="1"/>
          </p:cNvSpPr>
          <p:nvPr>
            <p:ph type="title"/>
          </p:nvPr>
        </p:nvSpPr>
        <p:spPr/>
        <p:txBody>
          <a:bodyPr/>
          <a:lstStyle/>
          <a:p>
            <a:pPr eaLnBrk="1" hangingPunct="1">
              <a:defRPr/>
            </a:pPr>
            <a:r>
              <a:rPr lang="en-US" sz="4000"/>
              <a:t>Other items indicating a young earth</a:t>
            </a:r>
          </a:p>
        </p:txBody>
      </p:sp>
      <p:sp>
        <p:nvSpPr>
          <p:cNvPr id="15363" name="Rectangle 3">
            <a:extLst>
              <a:ext uri="{FF2B5EF4-FFF2-40B4-BE49-F238E27FC236}">
                <a16:creationId xmlns:a16="http://schemas.microsoft.com/office/drawing/2014/main" id="{627C2E3D-390C-4284-B916-CF685E4989D5}"/>
              </a:ext>
            </a:extLst>
          </p:cNvPr>
          <p:cNvSpPr>
            <a:spLocks noGrp="1" noChangeArrowheads="1"/>
          </p:cNvSpPr>
          <p:nvPr>
            <p:ph type="body" idx="1"/>
          </p:nvPr>
        </p:nvSpPr>
        <p:spPr/>
        <p:txBody>
          <a:bodyPr/>
          <a:lstStyle/>
          <a:p>
            <a:pPr eaLnBrk="1" hangingPunct="1">
              <a:defRPr/>
            </a:pPr>
            <a:r>
              <a:rPr lang="en-US"/>
              <a:t>At current erosion rates, Niagara falls is at most 7-9000 years old (much younger taking post flood conditions into account)</a:t>
            </a:r>
          </a:p>
          <a:p>
            <a:pPr eaLnBrk="1" hangingPunct="1">
              <a:defRPr/>
            </a:pPr>
            <a:r>
              <a:rPr lang="en-US"/>
              <a:t>Not enough mud on the sea floor (~20 billion tons accumulates per year.  Sediment </a:t>
            </a:r>
            <a:r>
              <a:rPr lang="nl-NL"/>
              <a:t>should be  dozens of kilometers deep, but is only 400 meters deep)</a:t>
            </a:r>
            <a:endParaRPr lang="en-US"/>
          </a:p>
          <a:p>
            <a:pPr eaLnBrk="1" hangingPunct="1">
              <a:defRPr/>
            </a:pPr>
            <a:endParaRPr lang="en-US"/>
          </a:p>
        </p:txBody>
      </p:sp>
      <p:pic>
        <p:nvPicPr>
          <p:cNvPr id="15364" name="Picture 4" descr="imp-384c">
            <a:extLst>
              <a:ext uri="{FF2B5EF4-FFF2-40B4-BE49-F238E27FC236}">
                <a16:creationId xmlns:a16="http://schemas.microsoft.com/office/drawing/2014/main" id="{5045CBDB-1937-444F-8DD6-703851407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257800"/>
            <a:ext cx="35052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NiagaraFalls">
            <a:extLst>
              <a:ext uri="{FF2B5EF4-FFF2-40B4-BE49-F238E27FC236}">
                <a16:creationId xmlns:a16="http://schemas.microsoft.com/office/drawing/2014/main" id="{4B5481AF-E1DE-43E9-84A7-3D154FE95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75438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checkerboard(across)">
                                      <p:cBhvr>
                                        <p:cTn id="10" dur="500"/>
                                        <p:tgtEl>
                                          <p:spTgt spid="153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5" dur="500"/>
                                        <p:tgtEl>
                                          <p:spTgt spid="15363">
                                            <p:txEl>
                                              <p:pRg st="1" end="1"/>
                                            </p:txEl>
                                          </p:spTgt>
                                        </p:tgtEl>
                                      </p:cBhvr>
                                    </p:animEffect>
                                  </p:childTnLst>
                                </p:cTn>
                              </p:par>
                              <p:par>
                                <p:cTn id="16" presetID="5" presetClass="exit" presetSubtype="10" fill="hold" nodeType="withEffect">
                                  <p:stCondLst>
                                    <p:cond delay="0"/>
                                  </p:stCondLst>
                                  <p:childTnLst>
                                    <p:animEffect transition="out" filter="checkerboard(across)">
                                      <p:cBhvr>
                                        <p:cTn id="17" dur="500"/>
                                        <p:tgtEl>
                                          <p:spTgt spid="15365"/>
                                        </p:tgtEl>
                                      </p:cBhvr>
                                    </p:animEffect>
                                    <p:set>
                                      <p:cBhvr>
                                        <p:cTn id="18" dur="1" fill="hold">
                                          <p:stCondLst>
                                            <p:cond delay="499"/>
                                          </p:stCondLst>
                                        </p:cTn>
                                        <p:tgtEl>
                                          <p:spTgt spid="15365"/>
                                        </p:tgtEl>
                                        <p:attrNameLst>
                                          <p:attrName>style.visibility</p:attrName>
                                        </p:attrNameLst>
                                      </p:cBhvr>
                                      <p:to>
                                        <p:strVal val="hidden"/>
                                      </p:to>
                                    </p:set>
                                  </p:childTnLst>
                                </p:cTn>
                              </p:par>
                              <p:par>
                                <p:cTn id="19" presetID="5" presetClass="entr" presetSubtype="10" fill="hold" nodeType="with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checkerboard(across)">
                                      <p:cBhvr>
                                        <p:cTn id="21"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250C2678-059F-46A5-83B3-3B502915B3E8}"/>
              </a:ext>
            </a:extLst>
          </p:cNvPr>
          <p:cNvSpPr>
            <a:spLocks noGrp="1" noChangeArrowheads="1"/>
          </p:cNvSpPr>
          <p:nvPr>
            <p:ph type="body" idx="1"/>
          </p:nvPr>
        </p:nvSpPr>
        <p:spPr/>
        <p:txBody>
          <a:bodyPr/>
          <a:lstStyle/>
          <a:p>
            <a:pPr eaLnBrk="1" hangingPunct="1">
              <a:lnSpc>
                <a:spcPct val="90000"/>
              </a:lnSpc>
              <a:defRPr/>
            </a:pPr>
            <a:r>
              <a:rPr lang="en-US" sz="2800" dirty="0"/>
              <a:t>Earth’s magnetic field is decaying (evidences of rapid reversals during the flood)  Life would not have been possible much longer than 6,000 years ago</a:t>
            </a:r>
          </a:p>
          <a:p>
            <a:pPr eaLnBrk="1" hangingPunct="1">
              <a:lnSpc>
                <a:spcPct val="90000"/>
              </a:lnSpc>
              <a:defRPr/>
            </a:pPr>
            <a:r>
              <a:rPr lang="en-US" sz="2800" dirty="0"/>
              <a:t>Not enough Stone Age skeletons</a:t>
            </a:r>
          </a:p>
          <a:p>
            <a:pPr lvl="1" eaLnBrk="1" hangingPunct="1">
              <a:lnSpc>
                <a:spcPct val="90000"/>
              </a:lnSpc>
              <a:defRPr/>
            </a:pPr>
            <a:r>
              <a:rPr lang="en-US" sz="2400" dirty="0"/>
              <a:t>If humans have been around 185,000 years, should be about 8 billion stone age graves.  But only a few thousand have been found</a:t>
            </a:r>
          </a:p>
          <a:p>
            <a:pPr lvl="1" eaLnBrk="1" hangingPunct="1">
              <a:lnSpc>
                <a:spcPct val="90000"/>
              </a:lnSpc>
              <a:defRPr/>
            </a:pPr>
            <a:r>
              <a:rPr lang="en-US" sz="2400" dirty="0"/>
              <a:t>Historical population growth also fits man starting over after the flood 4500 years</a:t>
            </a:r>
          </a:p>
          <a:p>
            <a:pPr eaLnBrk="1" hangingPunct="1">
              <a:lnSpc>
                <a:spcPct val="90000"/>
              </a:lnSpc>
              <a:defRPr/>
            </a:pPr>
            <a:r>
              <a:rPr lang="en-US" sz="2800" dirty="0"/>
              <a:t>Agriculture and written history also too recent to fit with stone age man being around for 185,000 years</a:t>
            </a:r>
          </a:p>
        </p:txBody>
      </p:sp>
      <p:pic>
        <p:nvPicPr>
          <p:cNvPr id="25605" name="Picture 5" descr="imp-384i">
            <a:extLst>
              <a:ext uri="{FF2B5EF4-FFF2-40B4-BE49-F238E27FC236}">
                <a16:creationId xmlns:a16="http://schemas.microsoft.com/office/drawing/2014/main" id="{32BBB7B7-4DA0-493E-8859-58AA72B92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60198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E12F11A5-499F-4CF2-AF4D-2997E39C3CA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498CC0A-CC12-4E6D-AA52-62E22E4B817A}" type="slidenum">
              <a:rPr lang="en-US" altLang="en-US" smtClean="0"/>
              <a:pPr eaLnBrk="1" hangingPunct="1">
                <a:defRPr/>
              </a:pPr>
              <a:t>18</a:t>
            </a:fld>
            <a:endParaRPr lang="en-US" altLang="en-US"/>
          </a:p>
        </p:txBody>
      </p:sp>
      <p:sp>
        <p:nvSpPr>
          <p:cNvPr id="25602" name="Rectangle 2">
            <a:extLst>
              <a:ext uri="{FF2B5EF4-FFF2-40B4-BE49-F238E27FC236}">
                <a16:creationId xmlns:a16="http://schemas.microsoft.com/office/drawing/2014/main" id="{39A27E8F-D5F2-4D2F-B2E2-E5A6BC8AC0CE}"/>
              </a:ext>
            </a:extLst>
          </p:cNvPr>
          <p:cNvSpPr>
            <a:spLocks noGrp="1" noChangeArrowheads="1"/>
          </p:cNvSpPr>
          <p:nvPr>
            <p:ph type="title"/>
          </p:nvPr>
        </p:nvSpPr>
        <p:spPr/>
        <p:txBody>
          <a:bodyPr/>
          <a:lstStyle/>
          <a:p>
            <a:pPr eaLnBrk="1" hangingPunct="1">
              <a:defRPr/>
            </a:pPr>
            <a:r>
              <a:rPr lang="en-US" sz="4000"/>
              <a:t>Other items indicating a young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amond(in)">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diamond(in)">
                                      <p:cBhvr>
                                        <p:cTn id="12" dur="500"/>
                                        <p:tgtEl>
                                          <p:spTgt spid="25603">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diamond(in)">
                                      <p:cBhvr>
                                        <p:cTn id="15" dur="500"/>
                                        <p:tgtEl>
                                          <p:spTgt spid="25603">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diamond(in)">
                                      <p:cBhvr>
                                        <p:cTn id="18" dur="500"/>
                                        <p:tgtEl>
                                          <p:spTgt spid="2560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diamond(in)">
                                      <p:cBhvr>
                                        <p:cTn id="23" dur="500"/>
                                        <p:tgtEl>
                                          <p:spTgt spid="25603">
                                            <p:txEl>
                                              <p:pRg st="4" end="4"/>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25605"/>
                                        </p:tgtEl>
                                        <p:attrNameLst>
                                          <p:attrName>style.visibility</p:attrName>
                                        </p:attrNameLst>
                                      </p:cBhvr>
                                      <p:to>
                                        <p:strVal val="visible"/>
                                      </p:to>
                                    </p:set>
                                    <p:animEffect transition="in" filter="diamond(in)">
                                      <p:cBhvr>
                                        <p:cTn id="26"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0660FE7-4F40-4736-BA1F-1D69E488AD4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0800D3B-4F06-4E47-A914-0C81402E4CC1}" type="slidenum">
              <a:rPr lang="en-US" altLang="en-US" smtClean="0"/>
              <a:pPr eaLnBrk="1" hangingPunct="1">
                <a:defRPr/>
              </a:pPr>
              <a:t>19</a:t>
            </a:fld>
            <a:endParaRPr lang="en-US" altLang="en-US"/>
          </a:p>
        </p:txBody>
      </p:sp>
      <p:sp>
        <p:nvSpPr>
          <p:cNvPr id="26626" name="Rectangle 2">
            <a:extLst>
              <a:ext uri="{FF2B5EF4-FFF2-40B4-BE49-F238E27FC236}">
                <a16:creationId xmlns:a16="http://schemas.microsoft.com/office/drawing/2014/main" id="{74641DA4-B55F-4219-8F3F-555270F3C5BF}"/>
              </a:ext>
            </a:extLst>
          </p:cNvPr>
          <p:cNvSpPr>
            <a:spLocks noGrp="1" noChangeArrowheads="1"/>
          </p:cNvSpPr>
          <p:nvPr>
            <p:ph type="title"/>
          </p:nvPr>
        </p:nvSpPr>
        <p:spPr/>
        <p:txBody>
          <a:bodyPr/>
          <a:lstStyle/>
          <a:p>
            <a:pPr eaLnBrk="1" hangingPunct="1">
              <a:defRPr/>
            </a:pPr>
            <a:r>
              <a:rPr lang="en-US"/>
              <a:t>More evidence</a:t>
            </a:r>
          </a:p>
        </p:txBody>
      </p:sp>
      <p:sp>
        <p:nvSpPr>
          <p:cNvPr id="26627" name="Rectangle 3">
            <a:extLst>
              <a:ext uri="{FF2B5EF4-FFF2-40B4-BE49-F238E27FC236}">
                <a16:creationId xmlns:a16="http://schemas.microsoft.com/office/drawing/2014/main" id="{D1BB66EC-0F52-4021-835C-78CD76F6CB06}"/>
              </a:ext>
            </a:extLst>
          </p:cNvPr>
          <p:cNvSpPr>
            <a:spLocks noGrp="1" noChangeArrowheads="1"/>
          </p:cNvSpPr>
          <p:nvPr>
            <p:ph type="body" idx="1"/>
          </p:nvPr>
        </p:nvSpPr>
        <p:spPr>
          <a:xfrm>
            <a:off x="457200" y="1600200"/>
            <a:ext cx="8229600" cy="4876800"/>
          </a:xfrm>
        </p:spPr>
        <p:txBody>
          <a:bodyPr/>
          <a:lstStyle/>
          <a:p>
            <a:pPr eaLnBrk="1" hangingPunct="1">
              <a:defRPr/>
            </a:pPr>
            <a:r>
              <a:rPr lang="en-US" sz="2800"/>
              <a:t>Topsoil formation rates indicate only a few thousand years of formation</a:t>
            </a:r>
          </a:p>
          <a:p>
            <a:pPr eaLnBrk="1" hangingPunct="1">
              <a:defRPr/>
            </a:pPr>
            <a:endParaRPr lang="en-US" sz="2800"/>
          </a:p>
          <a:p>
            <a:pPr eaLnBrk="1" hangingPunct="1">
              <a:defRPr/>
            </a:pPr>
            <a:r>
              <a:rPr lang="en-US" sz="2800"/>
              <a:t>Ice cores at the south pole and Greenland have a maximum depth of 10-14,000 feet. The aircraft that crash-landed in Greenland in 1942 and excavated in 1990 were under 263 feet of ice after only 48 years. This indicates all of the ice could have accumulated in 4400 years. </a:t>
            </a:r>
            <a:r>
              <a:rPr lang="en-US" sz="1800">
                <a:hlinkClick r:id="rId2"/>
              </a:rPr>
              <a:t>http://thelede.blogs.nytimes.com/2007/06/22/plane-freed-from-a-glacier-sets-out-for-britain-again/</a:t>
            </a:r>
            <a:r>
              <a:rPr lang="en-US" sz="2800"/>
              <a:t> </a:t>
            </a:r>
          </a:p>
        </p:txBody>
      </p:sp>
      <p:pic>
        <p:nvPicPr>
          <p:cNvPr id="26628" name="Picture 4" descr="22glacier">
            <a:extLst>
              <a:ext uri="{FF2B5EF4-FFF2-40B4-BE49-F238E27FC236}">
                <a16:creationId xmlns:a16="http://schemas.microsoft.com/office/drawing/2014/main" id="{676265E1-5336-4753-90E5-E7AB9626E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0"/>
            <a:ext cx="50768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2" dur="500"/>
                                        <p:tgtEl>
                                          <p:spTgt spid="2662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blinds(horizontal)">
                                      <p:cBhvr>
                                        <p:cTn id="15"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7981-9DCE-4F37-A1EF-4F2EF8659313}"/>
              </a:ext>
            </a:extLst>
          </p:cNvPr>
          <p:cNvSpPr>
            <a:spLocks noGrp="1"/>
          </p:cNvSpPr>
          <p:nvPr>
            <p:ph type="title"/>
          </p:nvPr>
        </p:nvSpPr>
        <p:spPr/>
        <p:txBody>
          <a:bodyPr/>
          <a:lstStyle/>
          <a:p>
            <a:r>
              <a:rPr lang="en-US" dirty="0"/>
              <a:t>What does the Bible Say?</a:t>
            </a:r>
          </a:p>
        </p:txBody>
      </p:sp>
      <p:sp>
        <p:nvSpPr>
          <p:cNvPr id="3" name="Content Placeholder 2">
            <a:extLst>
              <a:ext uri="{FF2B5EF4-FFF2-40B4-BE49-F238E27FC236}">
                <a16:creationId xmlns:a16="http://schemas.microsoft.com/office/drawing/2014/main" id="{4693E317-C258-44A9-A4B8-38B013D5DAEF}"/>
              </a:ext>
            </a:extLst>
          </p:cNvPr>
          <p:cNvSpPr>
            <a:spLocks noGrp="1"/>
          </p:cNvSpPr>
          <p:nvPr>
            <p:ph idx="1"/>
          </p:nvPr>
        </p:nvSpPr>
        <p:spPr/>
        <p:txBody>
          <a:bodyPr/>
          <a:lstStyle/>
          <a:p>
            <a:r>
              <a:rPr lang="en-US" sz="2800" dirty="0"/>
              <a:t>Pattern of Genesis 1, “evening and morning was the </a:t>
            </a:r>
            <a:r>
              <a:rPr lang="en-US" sz="2800" dirty="0" err="1"/>
              <a:t>x</a:t>
            </a:r>
            <a:r>
              <a:rPr lang="en-US" sz="2800" baseline="30000" dirty="0" err="1"/>
              <a:t>th</a:t>
            </a:r>
            <a:r>
              <a:rPr lang="en-US" sz="2800" dirty="0"/>
              <a:t> day” – clear reading defines “day” as  a single rotation of the earth.</a:t>
            </a:r>
          </a:p>
          <a:p>
            <a:r>
              <a:rPr lang="en-US" sz="2800" dirty="0"/>
              <a:t>Remember the Sabbath day… For in six days the Lord made the heavens and the earth, the sea, and all that is in them, but he rested on the seventh day. Therefore the Lord blessed the Sabbath day and made it holy. (Ex 20:8-11 &amp; 31:17)</a:t>
            </a:r>
          </a:p>
          <a:p>
            <a:endParaRPr lang="en-US" sz="2800" dirty="0"/>
          </a:p>
        </p:txBody>
      </p:sp>
      <p:sp>
        <p:nvSpPr>
          <p:cNvPr id="4" name="Slide Number Placeholder 3">
            <a:extLst>
              <a:ext uri="{FF2B5EF4-FFF2-40B4-BE49-F238E27FC236}">
                <a16:creationId xmlns:a16="http://schemas.microsoft.com/office/drawing/2014/main" id="{9DF830FC-5769-4A51-B8BF-23DC20AFFD9F}"/>
              </a:ext>
            </a:extLst>
          </p:cNvPr>
          <p:cNvSpPr>
            <a:spLocks noGrp="1"/>
          </p:cNvSpPr>
          <p:nvPr>
            <p:ph type="sldNum" sz="quarter" idx="12"/>
          </p:nvPr>
        </p:nvSpPr>
        <p:spPr/>
        <p:txBody>
          <a:bodyPr/>
          <a:lstStyle/>
          <a:p>
            <a:pPr>
              <a:defRPr/>
            </a:pPr>
            <a:fld id="{AC327334-5778-474D-BF1A-70EB3098EB7E}" type="slidenum">
              <a:rPr lang="en-US" altLang="en-US" smtClean="0"/>
              <a:pPr>
                <a:defRPr/>
              </a:pPr>
              <a:t>2</a:t>
            </a:fld>
            <a:endParaRPr lang="en-US" altLang="en-US"/>
          </a:p>
        </p:txBody>
      </p:sp>
    </p:spTree>
    <p:extLst>
      <p:ext uri="{BB962C8B-B14F-4D97-AF65-F5344CB8AC3E}">
        <p14:creationId xmlns:p14="http://schemas.microsoft.com/office/powerpoint/2010/main" val="2377300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39279CB-01E0-4E1D-BCA2-56D48760994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A66E852-DA96-40CC-B8D5-7A8B8AA4957D}" type="slidenum">
              <a:rPr lang="en-US" altLang="en-US" smtClean="0"/>
              <a:pPr eaLnBrk="1" hangingPunct="1">
                <a:defRPr/>
              </a:pPr>
              <a:t>20</a:t>
            </a:fld>
            <a:endParaRPr lang="en-US" altLang="en-US"/>
          </a:p>
        </p:txBody>
      </p:sp>
      <p:sp>
        <p:nvSpPr>
          <p:cNvPr id="24578" name="Rectangle 2">
            <a:extLst>
              <a:ext uri="{FF2B5EF4-FFF2-40B4-BE49-F238E27FC236}">
                <a16:creationId xmlns:a16="http://schemas.microsoft.com/office/drawing/2014/main" id="{1050EFF7-B272-4694-8453-727F127EA4E0}"/>
              </a:ext>
            </a:extLst>
          </p:cNvPr>
          <p:cNvSpPr>
            <a:spLocks noGrp="1" noChangeArrowheads="1"/>
          </p:cNvSpPr>
          <p:nvPr>
            <p:ph type="title"/>
          </p:nvPr>
        </p:nvSpPr>
        <p:spPr/>
        <p:txBody>
          <a:bodyPr/>
          <a:lstStyle/>
          <a:p>
            <a:pPr eaLnBrk="1" hangingPunct="1">
              <a:defRPr/>
            </a:pPr>
            <a:r>
              <a:rPr lang="en-US"/>
              <a:t>Summary</a:t>
            </a:r>
          </a:p>
        </p:txBody>
      </p:sp>
      <p:sp>
        <p:nvSpPr>
          <p:cNvPr id="24579" name="Rectangle 3">
            <a:extLst>
              <a:ext uri="{FF2B5EF4-FFF2-40B4-BE49-F238E27FC236}">
                <a16:creationId xmlns:a16="http://schemas.microsoft.com/office/drawing/2014/main" id="{9F235077-9C17-43E6-BDB1-6CB9CECA3041}"/>
              </a:ext>
            </a:extLst>
          </p:cNvPr>
          <p:cNvSpPr>
            <a:spLocks noGrp="1" noChangeArrowheads="1"/>
          </p:cNvSpPr>
          <p:nvPr>
            <p:ph type="body" idx="1"/>
          </p:nvPr>
        </p:nvSpPr>
        <p:spPr/>
        <p:txBody>
          <a:bodyPr/>
          <a:lstStyle/>
          <a:p>
            <a:pPr eaLnBrk="1" hangingPunct="1">
              <a:defRPr/>
            </a:pPr>
            <a:r>
              <a:rPr lang="en-US"/>
              <a:t>Radiometric dating methods shown to be wholly unreliable</a:t>
            </a:r>
          </a:p>
          <a:p>
            <a:pPr eaLnBrk="1" hangingPunct="1">
              <a:defRPr/>
            </a:pPr>
            <a:r>
              <a:rPr lang="en-US"/>
              <a:t>New dating method based on Helium diffusion shows age of earth consistent with Biblical account</a:t>
            </a:r>
          </a:p>
          <a:p>
            <a:pPr eaLnBrk="1" hangingPunct="1">
              <a:defRPr/>
            </a:pPr>
            <a:r>
              <a:rPr lang="en-US"/>
              <a:t>Many other methods of estimating age of earth (and universe) also show earth cannot be billions of years old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5E9D870-F357-4B3F-A92E-061BAB20233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D38A0CA-69DC-4D74-9DDA-B05A33B1DEA8}" type="slidenum">
              <a:rPr lang="en-US" altLang="en-US" smtClean="0"/>
              <a:pPr eaLnBrk="1" hangingPunct="1">
                <a:defRPr/>
              </a:pPr>
              <a:t>21</a:t>
            </a:fld>
            <a:endParaRPr lang="en-US" altLang="en-US"/>
          </a:p>
        </p:txBody>
      </p:sp>
      <p:sp>
        <p:nvSpPr>
          <p:cNvPr id="10242" name="Rectangle 2">
            <a:extLst>
              <a:ext uri="{FF2B5EF4-FFF2-40B4-BE49-F238E27FC236}">
                <a16:creationId xmlns:a16="http://schemas.microsoft.com/office/drawing/2014/main" id="{0C79A7F5-9F4C-417D-A7C6-7B43D739DAD7}"/>
              </a:ext>
            </a:extLst>
          </p:cNvPr>
          <p:cNvSpPr>
            <a:spLocks noGrp="1" noChangeArrowheads="1"/>
          </p:cNvSpPr>
          <p:nvPr>
            <p:ph type="title"/>
          </p:nvPr>
        </p:nvSpPr>
        <p:spPr>
          <a:xfrm>
            <a:off x="457200" y="76200"/>
            <a:ext cx="8229600" cy="868363"/>
          </a:xfrm>
        </p:spPr>
        <p:txBody>
          <a:bodyPr/>
          <a:lstStyle/>
          <a:p>
            <a:pPr eaLnBrk="1" hangingPunct="1">
              <a:defRPr/>
            </a:pPr>
            <a:r>
              <a:rPr lang="en-US" dirty="0"/>
              <a:t>References</a:t>
            </a:r>
          </a:p>
        </p:txBody>
      </p:sp>
      <p:sp>
        <p:nvSpPr>
          <p:cNvPr id="10243" name="Rectangle 3">
            <a:extLst>
              <a:ext uri="{FF2B5EF4-FFF2-40B4-BE49-F238E27FC236}">
                <a16:creationId xmlns:a16="http://schemas.microsoft.com/office/drawing/2014/main" id="{66E4D2DF-C1AA-44AC-A845-3BED03841B18}"/>
              </a:ext>
            </a:extLst>
          </p:cNvPr>
          <p:cNvSpPr>
            <a:spLocks noGrp="1" noChangeArrowheads="1"/>
          </p:cNvSpPr>
          <p:nvPr>
            <p:ph type="body" idx="1"/>
          </p:nvPr>
        </p:nvSpPr>
        <p:spPr>
          <a:xfrm>
            <a:off x="457200" y="838200"/>
            <a:ext cx="8229600" cy="5791200"/>
          </a:xfrm>
          <a:solidFill>
            <a:schemeClr val="bg1">
              <a:alpha val="50000"/>
            </a:schemeClr>
          </a:solidFill>
        </p:spPr>
        <p:txBody>
          <a:bodyPr/>
          <a:lstStyle/>
          <a:p>
            <a:pPr eaLnBrk="1" hangingPunct="1">
              <a:lnSpc>
                <a:spcPct val="80000"/>
              </a:lnSpc>
              <a:defRPr/>
            </a:pPr>
            <a:r>
              <a:rPr lang="en-US" sz="2200" dirty="0"/>
              <a:t>“Carbon-14 dating - explained in everyday terms”, </a:t>
            </a:r>
            <a:r>
              <a:rPr lang="it-IT" sz="2200" dirty="0"/>
              <a:t>Ex Nihilo 2(2):14–18, April 1979 </a:t>
            </a:r>
            <a:r>
              <a:rPr lang="en-US" sz="2200" dirty="0">
                <a:hlinkClick r:id="rId2"/>
              </a:rPr>
              <a:t>http://www.answersingenesis.org/creation/v2/i2/carbon14.asp</a:t>
            </a:r>
            <a:r>
              <a:rPr lang="en-US" sz="2200" dirty="0"/>
              <a:t> </a:t>
            </a:r>
          </a:p>
          <a:p>
            <a:pPr eaLnBrk="1" hangingPunct="1">
              <a:lnSpc>
                <a:spcPct val="80000"/>
              </a:lnSpc>
              <a:defRPr/>
            </a:pPr>
            <a:r>
              <a:rPr lang="en-US" sz="2400" dirty="0"/>
              <a:t>RATE references:</a:t>
            </a:r>
          </a:p>
          <a:p>
            <a:pPr lvl="1" eaLnBrk="1" hangingPunct="1">
              <a:lnSpc>
                <a:spcPct val="80000"/>
              </a:lnSpc>
              <a:defRPr/>
            </a:pPr>
            <a:r>
              <a:rPr lang="en-US" sz="2000" dirty="0"/>
              <a:t>Dr Don DeYoung, “Thousands not Billions”, Master Books, 2005 (also a DVD)</a:t>
            </a:r>
          </a:p>
          <a:p>
            <a:pPr lvl="1" eaLnBrk="1" hangingPunct="1">
              <a:lnSpc>
                <a:spcPct val="80000"/>
              </a:lnSpc>
              <a:defRPr/>
            </a:pPr>
            <a:r>
              <a:rPr lang="en-US" sz="2000" dirty="0">
                <a:hlinkClick r:id="rId3"/>
              </a:rPr>
              <a:t>http://www.icr.org/pdf/research/Helium_ICC_7-22-03.pdf</a:t>
            </a:r>
            <a:r>
              <a:rPr lang="en-US" sz="2000" dirty="0"/>
              <a:t> </a:t>
            </a:r>
          </a:p>
          <a:p>
            <a:pPr lvl="1" eaLnBrk="1" hangingPunct="1">
              <a:lnSpc>
                <a:spcPct val="80000"/>
              </a:lnSpc>
              <a:defRPr/>
            </a:pPr>
            <a:r>
              <a:rPr lang="en-US" sz="1800" dirty="0"/>
              <a:t>“Helium Diffusion Rates Support Accelerated Nuclear Decay”, Fifth International Conference on Creationism August 4-8, 2003 </a:t>
            </a:r>
            <a:r>
              <a:rPr lang="en-US" sz="1800" dirty="0">
                <a:hlinkClick r:id="rId4"/>
              </a:rPr>
              <a:t>http://www.creationicc.org/abstract.php?pk=191</a:t>
            </a:r>
            <a:r>
              <a:rPr lang="en-US" sz="1800" dirty="0"/>
              <a:t> </a:t>
            </a:r>
          </a:p>
          <a:p>
            <a:pPr lvl="1" eaLnBrk="1" hangingPunct="1">
              <a:lnSpc>
                <a:spcPct val="80000"/>
              </a:lnSpc>
              <a:defRPr/>
            </a:pPr>
            <a:r>
              <a:rPr lang="en-US" sz="1800" dirty="0">
                <a:hlinkClick r:id="rId5"/>
              </a:rPr>
              <a:t>https://www.icr.org/article/new-rate-data-support-young-world</a:t>
            </a:r>
            <a:r>
              <a:rPr lang="en-US" sz="1800" dirty="0"/>
              <a:t> </a:t>
            </a:r>
          </a:p>
          <a:p>
            <a:pPr eaLnBrk="1" hangingPunct="1">
              <a:lnSpc>
                <a:spcPct val="80000"/>
              </a:lnSpc>
              <a:defRPr/>
            </a:pPr>
            <a:r>
              <a:rPr lang="en-US" sz="2200" dirty="0"/>
              <a:t>How accurate are Carbon-14 and other radioactive dating methods? </a:t>
            </a:r>
            <a:r>
              <a:rPr lang="en-US" sz="2200" dirty="0">
                <a:hlinkClick r:id="rId6"/>
              </a:rPr>
              <a:t>http://www.christiananswers.net/q-aig/aig-c007.html</a:t>
            </a:r>
            <a:r>
              <a:rPr lang="en-US" sz="2200" dirty="0"/>
              <a:t> </a:t>
            </a:r>
          </a:p>
          <a:p>
            <a:pPr eaLnBrk="1" hangingPunct="1">
              <a:lnSpc>
                <a:spcPct val="80000"/>
              </a:lnSpc>
              <a:defRPr/>
            </a:pPr>
            <a:r>
              <a:rPr lang="en-US" sz="2200" dirty="0"/>
              <a:t>“The 10 Best Evidences from Science that Confirm a Young Earth”</a:t>
            </a:r>
            <a:br>
              <a:rPr lang="en-US" sz="2200" dirty="0"/>
            </a:br>
            <a:r>
              <a:rPr lang="en-US" sz="2200" dirty="0">
                <a:hlinkClick r:id="rId7"/>
              </a:rPr>
              <a:t>http://www.answersingenesis.org/articles/am/v7/n4/ten-best-evidences</a:t>
            </a:r>
            <a:r>
              <a:rPr lang="en-US" sz="2200" dirty="0"/>
              <a:t>  </a:t>
            </a:r>
          </a:p>
          <a:p>
            <a:pPr eaLnBrk="1" hangingPunct="1">
              <a:lnSpc>
                <a:spcPct val="80000"/>
              </a:lnSpc>
              <a:defRPr/>
            </a:pPr>
            <a:r>
              <a:rPr lang="en-US" sz="2200" dirty="0"/>
              <a:t>Evidence for a Young World </a:t>
            </a:r>
            <a:r>
              <a:rPr lang="en-US" sz="2200" dirty="0">
                <a:hlinkClick r:id="rId8"/>
              </a:rPr>
              <a:t>http://www.icr.org/article/1842/</a:t>
            </a:r>
            <a:r>
              <a:rPr lang="en-US" sz="22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CE89-3809-43B3-B0A8-9D8DC368B300}"/>
              </a:ext>
            </a:extLst>
          </p:cNvPr>
          <p:cNvSpPr>
            <a:spLocks noGrp="1"/>
          </p:cNvSpPr>
          <p:nvPr>
            <p:ph type="title"/>
          </p:nvPr>
        </p:nvSpPr>
        <p:spPr/>
        <p:txBody>
          <a:bodyPr/>
          <a:lstStyle/>
          <a:p>
            <a:pPr>
              <a:defRPr/>
            </a:pPr>
            <a:r>
              <a:rPr lang="en-US" dirty="0"/>
              <a:t>More References</a:t>
            </a:r>
          </a:p>
        </p:txBody>
      </p:sp>
      <p:sp>
        <p:nvSpPr>
          <p:cNvPr id="3" name="Content Placeholder 2">
            <a:extLst>
              <a:ext uri="{FF2B5EF4-FFF2-40B4-BE49-F238E27FC236}">
                <a16:creationId xmlns:a16="http://schemas.microsoft.com/office/drawing/2014/main" id="{D9F96443-7B12-4512-B34B-8EE24782D044}"/>
              </a:ext>
            </a:extLst>
          </p:cNvPr>
          <p:cNvSpPr>
            <a:spLocks noGrp="1"/>
          </p:cNvSpPr>
          <p:nvPr>
            <p:ph idx="1"/>
          </p:nvPr>
        </p:nvSpPr>
        <p:spPr/>
        <p:txBody>
          <a:bodyPr/>
          <a:lstStyle/>
          <a:p>
            <a:pPr eaLnBrk="1" hangingPunct="1">
              <a:lnSpc>
                <a:spcPct val="80000"/>
              </a:lnSpc>
              <a:defRPr/>
            </a:pPr>
            <a:r>
              <a:rPr lang="en-US" sz="2000" b="1" dirty="0"/>
              <a:t>101 evidences for a young age of the earth and the universe</a:t>
            </a:r>
            <a:r>
              <a:rPr lang="en-US" sz="2000" dirty="0"/>
              <a:t>: </a:t>
            </a:r>
            <a:r>
              <a:rPr lang="en-US" sz="2000" dirty="0">
                <a:hlinkClick r:id="rId2"/>
              </a:rPr>
              <a:t>https://creation.com/age-of-the-earth</a:t>
            </a:r>
            <a:endParaRPr lang="en-US" sz="2000" dirty="0"/>
          </a:p>
          <a:p>
            <a:pPr eaLnBrk="1" hangingPunct="1">
              <a:lnSpc>
                <a:spcPct val="80000"/>
              </a:lnSpc>
              <a:defRPr/>
            </a:pPr>
            <a:r>
              <a:rPr lang="en-US" sz="2000" dirty="0"/>
              <a:t>Dating Niagara Falls, </a:t>
            </a:r>
            <a:r>
              <a:rPr lang="en-US" sz="2000" dirty="0">
                <a:hlinkClick r:id="rId3"/>
              </a:rPr>
              <a:t>http://www.icr.org/article/123/</a:t>
            </a:r>
            <a:r>
              <a:rPr lang="en-US" sz="2000" dirty="0"/>
              <a:t> </a:t>
            </a:r>
          </a:p>
          <a:p>
            <a:pPr eaLnBrk="1" hangingPunct="1">
              <a:lnSpc>
                <a:spcPct val="80000"/>
              </a:lnSpc>
              <a:defRPr/>
            </a:pPr>
            <a:r>
              <a:rPr lang="en-US" sz="2000" dirty="0"/>
              <a:t>Rapid Petrification of Wood: An Unexpected Confirmation of Creationist Research </a:t>
            </a:r>
            <a:r>
              <a:rPr lang="en-US" sz="2000" dirty="0">
                <a:hlinkClick r:id="rId4"/>
              </a:rPr>
              <a:t>http://www.icr.org/article/13/</a:t>
            </a:r>
            <a:r>
              <a:rPr lang="en-US" sz="2000" dirty="0"/>
              <a:t> </a:t>
            </a:r>
          </a:p>
          <a:p>
            <a:pPr eaLnBrk="1" hangingPunct="1">
              <a:lnSpc>
                <a:spcPct val="80000"/>
              </a:lnSpc>
              <a:defRPr/>
            </a:pPr>
            <a:r>
              <a:rPr lang="en-US" sz="2000" dirty="0"/>
              <a:t>Rapid petrification </a:t>
            </a:r>
            <a:r>
              <a:rPr lang="en-US" sz="2000" dirty="0">
                <a:hlinkClick r:id="rId5"/>
              </a:rPr>
              <a:t>http://www.answersingenesis.org/creation/v18/i1/tarawera.asp</a:t>
            </a:r>
            <a:r>
              <a:rPr lang="en-US" sz="2000" dirty="0"/>
              <a:t> </a:t>
            </a:r>
          </a:p>
          <a:p>
            <a:pPr eaLnBrk="1" hangingPunct="1">
              <a:lnSpc>
                <a:spcPct val="80000"/>
              </a:lnSpc>
              <a:defRPr/>
            </a:pPr>
            <a:r>
              <a:rPr lang="en-US" sz="2000" dirty="0"/>
              <a:t>How old is the earth? </a:t>
            </a:r>
            <a:r>
              <a:rPr lang="en-US" sz="2000" dirty="0">
                <a:hlinkClick r:id="rId6"/>
              </a:rPr>
              <a:t>http://www.answersingenesis.org/articles/2007/05/30/how-old-is-earth#fnList_1_19</a:t>
            </a:r>
            <a:r>
              <a:rPr lang="en-US" sz="2000" dirty="0"/>
              <a:t> </a:t>
            </a:r>
          </a:p>
          <a:p>
            <a:pPr eaLnBrk="1" hangingPunct="1">
              <a:lnSpc>
                <a:spcPct val="80000"/>
              </a:lnSpc>
              <a:defRPr/>
            </a:pPr>
            <a:r>
              <a:rPr lang="en-US" sz="2000" dirty="0"/>
              <a:t>Age of the Universe, </a:t>
            </a:r>
            <a:r>
              <a:rPr lang="en-US" sz="2000" dirty="0">
                <a:hlinkClick r:id="rId7"/>
              </a:rPr>
              <a:t>http://www.answersingenesis.org/articles/tba/age-of-the-universe-2</a:t>
            </a:r>
            <a:r>
              <a:rPr lang="en-US" sz="2000" dirty="0"/>
              <a:t> </a:t>
            </a:r>
          </a:p>
          <a:p>
            <a:pPr eaLnBrk="1" hangingPunct="1">
              <a:lnSpc>
                <a:spcPct val="80000"/>
              </a:lnSpc>
              <a:defRPr/>
            </a:pPr>
            <a:r>
              <a:rPr lang="en-US" sz="2000" dirty="0"/>
              <a:t>Review of Dr. Whitmore talk on Grand Canyon </a:t>
            </a:r>
            <a:r>
              <a:rPr lang="en-US" sz="2000" dirty="0">
                <a:hlinkClick r:id="rId8"/>
              </a:rPr>
              <a:t>http://www.arky.org/newsltr/arknl2402.pdf</a:t>
            </a:r>
            <a:r>
              <a:rPr lang="en-US" sz="2000" dirty="0"/>
              <a:t> , Page 3.</a:t>
            </a:r>
          </a:p>
          <a:p>
            <a:pPr eaLnBrk="1" hangingPunct="1">
              <a:lnSpc>
                <a:spcPct val="80000"/>
              </a:lnSpc>
              <a:defRPr/>
            </a:pPr>
            <a:r>
              <a:rPr lang="en-US" sz="2000" dirty="0">
                <a:hlinkClick r:id="rId9"/>
              </a:rPr>
              <a:t>https://answersingenesis.org/geology/grand-canyon-facts/fossil-evidence-grand-canyon/</a:t>
            </a:r>
            <a:r>
              <a:rPr lang="en-US" sz="2000" dirty="0"/>
              <a:t> </a:t>
            </a:r>
          </a:p>
          <a:p>
            <a:pPr eaLnBrk="1" hangingPunct="1">
              <a:lnSpc>
                <a:spcPct val="80000"/>
              </a:lnSpc>
              <a:defRPr/>
            </a:pPr>
            <a:endParaRPr lang="en-US" sz="2000" dirty="0"/>
          </a:p>
          <a:p>
            <a:pPr>
              <a:defRPr/>
            </a:pPr>
            <a:endParaRPr lang="en-US" sz="2000" dirty="0"/>
          </a:p>
          <a:p>
            <a:pPr>
              <a:defRPr/>
            </a:pPr>
            <a:endParaRPr lang="en-US" sz="2000" dirty="0"/>
          </a:p>
        </p:txBody>
      </p:sp>
      <p:sp>
        <p:nvSpPr>
          <p:cNvPr id="4" name="Slide Number Placeholder 3">
            <a:extLst>
              <a:ext uri="{FF2B5EF4-FFF2-40B4-BE49-F238E27FC236}">
                <a16:creationId xmlns:a16="http://schemas.microsoft.com/office/drawing/2014/main" id="{34FD1579-F519-4655-B5F2-D2AAAC0E15D4}"/>
              </a:ext>
            </a:extLst>
          </p:cNvPr>
          <p:cNvSpPr>
            <a:spLocks noGrp="1"/>
          </p:cNvSpPr>
          <p:nvPr>
            <p:ph type="sldNum" sz="quarter" idx="12"/>
          </p:nvPr>
        </p:nvSpPr>
        <p:spPr/>
        <p:txBody>
          <a:bodyPr/>
          <a:lstStyle/>
          <a:p>
            <a:pPr>
              <a:defRPr/>
            </a:pPr>
            <a:fld id="{8D304E47-5008-4146-921C-3BF28F9417D1}" type="slidenum">
              <a:rPr lang="en-US" altLang="en-US"/>
              <a:pPr>
                <a:defRPr/>
              </a:pPr>
              <a:t>22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7981-9DCE-4F37-A1EF-4F2EF8659313}"/>
              </a:ext>
            </a:extLst>
          </p:cNvPr>
          <p:cNvSpPr>
            <a:spLocks noGrp="1"/>
          </p:cNvSpPr>
          <p:nvPr>
            <p:ph type="title"/>
          </p:nvPr>
        </p:nvSpPr>
        <p:spPr/>
        <p:txBody>
          <a:bodyPr/>
          <a:lstStyle/>
          <a:p>
            <a:r>
              <a:rPr lang="en-US" dirty="0"/>
              <a:t>What does the Bible Say?</a:t>
            </a:r>
          </a:p>
        </p:txBody>
      </p:sp>
      <p:sp>
        <p:nvSpPr>
          <p:cNvPr id="3" name="Content Placeholder 2">
            <a:extLst>
              <a:ext uri="{FF2B5EF4-FFF2-40B4-BE49-F238E27FC236}">
                <a16:creationId xmlns:a16="http://schemas.microsoft.com/office/drawing/2014/main" id="{4693E317-C258-44A9-A4B8-38B013D5DAEF}"/>
              </a:ext>
            </a:extLst>
          </p:cNvPr>
          <p:cNvSpPr>
            <a:spLocks noGrp="1"/>
          </p:cNvSpPr>
          <p:nvPr>
            <p:ph idx="1"/>
          </p:nvPr>
        </p:nvSpPr>
        <p:spPr/>
        <p:txBody>
          <a:bodyPr/>
          <a:lstStyle/>
          <a:p>
            <a:r>
              <a:rPr lang="en-US" sz="2800" dirty="0"/>
              <a:t>The genealogies of Genesis 5 &amp; 11, along with other key verses are the main reason Biblical creation is set to around 6000 years ago</a:t>
            </a:r>
          </a:p>
          <a:p>
            <a:pPr lvl="1"/>
            <a:r>
              <a:rPr lang="en-US" sz="2400" dirty="0"/>
              <a:t>Other verses: Abraham – Gen 11:26, 25:7 </a:t>
            </a:r>
          </a:p>
          <a:p>
            <a:pPr lvl="1"/>
            <a:r>
              <a:rPr lang="en-US" sz="2400" dirty="0"/>
              <a:t>Isaac – Gen 21:5, 35:28</a:t>
            </a:r>
          </a:p>
          <a:p>
            <a:pPr lvl="1"/>
            <a:r>
              <a:rPr lang="en-US" sz="2400" dirty="0"/>
              <a:t>Jacob – Gen 25:26, 47:28</a:t>
            </a:r>
          </a:p>
          <a:p>
            <a:pPr lvl="1"/>
            <a:r>
              <a:rPr lang="en-US" sz="2400" dirty="0"/>
              <a:t>430 years in Egypt – Ex 12:40, Gal 3:16-17</a:t>
            </a:r>
          </a:p>
          <a:p>
            <a:pPr lvl="1"/>
            <a:r>
              <a:rPr lang="en-US" sz="2400" dirty="0"/>
              <a:t>480 years from Egypt to Solomon’s temple – 1 Ki 6:1</a:t>
            </a:r>
          </a:p>
          <a:p>
            <a:pPr lvl="1"/>
            <a:r>
              <a:rPr lang="en-US" sz="2400" dirty="0"/>
              <a:t>Date for laying foundation of temple – “reliably certainty is 967 BC”</a:t>
            </a:r>
          </a:p>
          <a:p>
            <a:endParaRPr lang="en-US" sz="2800" dirty="0"/>
          </a:p>
        </p:txBody>
      </p:sp>
      <p:sp>
        <p:nvSpPr>
          <p:cNvPr id="4" name="Slide Number Placeholder 3">
            <a:extLst>
              <a:ext uri="{FF2B5EF4-FFF2-40B4-BE49-F238E27FC236}">
                <a16:creationId xmlns:a16="http://schemas.microsoft.com/office/drawing/2014/main" id="{9DF830FC-5769-4A51-B8BF-23DC20AFFD9F}"/>
              </a:ext>
            </a:extLst>
          </p:cNvPr>
          <p:cNvSpPr>
            <a:spLocks noGrp="1"/>
          </p:cNvSpPr>
          <p:nvPr>
            <p:ph type="sldNum" sz="quarter" idx="12"/>
          </p:nvPr>
        </p:nvSpPr>
        <p:spPr/>
        <p:txBody>
          <a:bodyPr/>
          <a:lstStyle/>
          <a:p>
            <a:pPr>
              <a:defRPr/>
            </a:pPr>
            <a:fld id="{AC327334-5778-474D-BF1A-70EB3098EB7E}" type="slidenum">
              <a:rPr lang="en-US" altLang="en-US" smtClean="0"/>
              <a:pPr>
                <a:defRPr/>
              </a:pPr>
              <a:t>3</a:t>
            </a:fld>
            <a:endParaRPr lang="en-US" altLang="en-US"/>
          </a:p>
        </p:txBody>
      </p:sp>
    </p:spTree>
    <p:extLst>
      <p:ext uri="{BB962C8B-B14F-4D97-AF65-F5344CB8AC3E}">
        <p14:creationId xmlns:p14="http://schemas.microsoft.com/office/powerpoint/2010/main" val="47013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59C6A5-EADE-4907-8C51-86E4949F7A7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4AAE6A5-3BDE-473D-91E6-5DD263236406}" type="slidenum">
              <a:rPr lang="en-US" altLang="en-US" smtClean="0"/>
              <a:pPr eaLnBrk="1" hangingPunct="1">
                <a:defRPr/>
              </a:pPr>
              <a:t>4</a:t>
            </a:fld>
            <a:endParaRPr lang="en-US" altLang="en-US"/>
          </a:p>
        </p:txBody>
      </p:sp>
      <p:sp>
        <p:nvSpPr>
          <p:cNvPr id="3074" name="Rectangle 2">
            <a:extLst>
              <a:ext uri="{FF2B5EF4-FFF2-40B4-BE49-F238E27FC236}">
                <a16:creationId xmlns:a16="http://schemas.microsoft.com/office/drawing/2014/main" id="{06A5D23F-B88B-41CD-84E9-9DB2EAB23030}"/>
              </a:ext>
            </a:extLst>
          </p:cNvPr>
          <p:cNvSpPr>
            <a:spLocks noGrp="1" noChangeArrowheads="1"/>
          </p:cNvSpPr>
          <p:nvPr>
            <p:ph type="title"/>
          </p:nvPr>
        </p:nvSpPr>
        <p:spPr/>
        <p:txBody>
          <a:bodyPr/>
          <a:lstStyle/>
          <a:p>
            <a:pPr eaLnBrk="1" hangingPunct="1">
              <a:defRPr/>
            </a:pPr>
            <a:r>
              <a:rPr lang="en-US"/>
              <a:t>How old is the earth?</a:t>
            </a:r>
          </a:p>
        </p:txBody>
      </p:sp>
      <p:sp>
        <p:nvSpPr>
          <p:cNvPr id="3075" name="Rectangle 3">
            <a:extLst>
              <a:ext uri="{FF2B5EF4-FFF2-40B4-BE49-F238E27FC236}">
                <a16:creationId xmlns:a16="http://schemas.microsoft.com/office/drawing/2014/main" id="{3E88C405-C530-4540-B883-8FD00319CC18}"/>
              </a:ext>
            </a:extLst>
          </p:cNvPr>
          <p:cNvSpPr>
            <a:spLocks noGrp="1" noChangeArrowheads="1"/>
          </p:cNvSpPr>
          <p:nvPr>
            <p:ph type="body" idx="1"/>
          </p:nvPr>
        </p:nvSpPr>
        <p:spPr/>
        <p:txBody>
          <a:bodyPr/>
          <a:lstStyle/>
          <a:p>
            <a:pPr eaLnBrk="1" hangingPunct="1">
              <a:defRPr/>
            </a:pPr>
            <a:r>
              <a:rPr lang="en-US"/>
              <a:t>A straight reading of the Bible puts the age of the earth at around 6000 years (meaning of ‘day’ is one rotation of the earth, genealogies in Genesis 5 and 11)</a:t>
            </a:r>
          </a:p>
          <a:p>
            <a:pPr eaLnBrk="1" hangingPunct="1">
              <a:defRPr/>
            </a:pPr>
            <a:r>
              <a:rPr lang="en-US"/>
              <a:t>Does the evidence support this?</a:t>
            </a:r>
          </a:p>
          <a:p>
            <a:pPr eaLnBrk="1" hangingPunct="1">
              <a:defRPr/>
            </a:pPr>
            <a:r>
              <a:rPr lang="en-US"/>
              <a:t>Doesn’t the size of the universe and radiometric dating prove otherwise?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DC61-4D74-4C57-AD02-011BB8BB19D3}"/>
              </a:ext>
            </a:extLst>
          </p:cNvPr>
          <p:cNvSpPr>
            <a:spLocks noGrp="1"/>
          </p:cNvSpPr>
          <p:nvPr>
            <p:ph type="title"/>
          </p:nvPr>
        </p:nvSpPr>
        <p:spPr/>
        <p:txBody>
          <a:bodyPr/>
          <a:lstStyle/>
          <a:p>
            <a:r>
              <a:rPr lang="en-US" dirty="0"/>
              <a:t>DVD Highlights</a:t>
            </a:r>
          </a:p>
        </p:txBody>
      </p:sp>
      <p:sp>
        <p:nvSpPr>
          <p:cNvPr id="3" name="Content Placeholder 2">
            <a:extLst>
              <a:ext uri="{FF2B5EF4-FFF2-40B4-BE49-F238E27FC236}">
                <a16:creationId xmlns:a16="http://schemas.microsoft.com/office/drawing/2014/main" id="{18DA8856-514C-4A9F-93DF-430F68B4394B}"/>
              </a:ext>
            </a:extLst>
          </p:cNvPr>
          <p:cNvSpPr>
            <a:spLocks noGrp="1"/>
          </p:cNvSpPr>
          <p:nvPr>
            <p:ph idx="1"/>
          </p:nvPr>
        </p:nvSpPr>
        <p:spPr/>
        <p:txBody>
          <a:bodyPr/>
          <a:lstStyle/>
          <a:p>
            <a:r>
              <a:rPr lang="en-US" dirty="0"/>
              <a:t>Radiometric dating assumptions</a:t>
            </a:r>
          </a:p>
          <a:p>
            <a:pPr lvl="1"/>
            <a:r>
              <a:rPr lang="en-US" dirty="0"/>
              <a:t>Assume constant decay rate</a:t>
            </a:r>
          </a:p>
          <a:p>
            <a:pPr lvl="1"/>
            <a:r>
              <a:rPr lang="en-US" dirty="0"/>
              <a:t>Assume closed system</a:t>
            </a:r>
          </a:p>
          <a:p>
            <a:pPr lvl="1"/>
            <a:r>
              <a:rPr lang="en-US" dirty="0"/>
              <a:t>Assume known initial conditions</a:t>
            </a:r>
          </a:p>
          <a:p>
            <a:r>
              <a:rPr lang="en-US" dirty="0"/>
              <a:t>The evidence puts these </a:t>
            </a:r>
            <a:br>
              <a:rPr lang="en-US" dirty="0"/>
            </a:br>
            <a:r>
              <a:rPr lang="en-US" dirty="0"/>
              <a:t>assumptions into serious question</a:t>
            </a:r>
          </a:p>
        </p:txBody>
      </p:sp>
      <p:sp>
        <p:nvSpPr>
          <p:cNvPr id="4" name="Slide Number Placeholder 3">
            <a:extLst>
              <a:ext uri="{FF2B5EF4-FFF2-40B4-BE49-F238E27FC236}">
                <a16:creationId xmlns:a16="http://schemas.microsoft.com/office/drawing/2014/main" id="{B0020F03-FA47-4483-A4F3-3591450FC93D}"/>
              </a:ext>
            </a:extLst>
          </p:cNvPr>
          <p:cNvSpPr>
            <a:spLocks noGrp="1"/>
          </p:cNvSpPr>
          <p:nvPr>
            <p:ph type="sldNum" sz="quarter" idx="12"/>
          </p:nvPr>
        </p:nvSpPr>
        <p:spPr/>
        <p:txBody>
          <a:bodyPr/>
          <a:lstStyle/>
          <a:p>
            <a:pPr>
              <a:defRPr/>
            </a:pPr>
            <a:fld id="{AC327334-5778-474D-BF1A-70EB3098EB7E}" type="slidenum">
              <a:rPr lang="en-US" altLang="en-US" smtClean="0"/>
              <a:pPr>
                <a:defRPr/>
              </a:pPr>
              <a:t>5</a:t>
            </a:fld>
            <a:endParaRPr lang="en-US" altLang="en-US"/>
          </a:p>
        </p:txBody>
      </p:sp>
      <p:pic>
        <p:nvPicPr>
          <p:cNvPr id="6" name="Picture 5">
            <a:extLst>
              <a:ext uri="{FF2B5EF4-FFF2-40B4-BE49-F238E27FC236}">
                <a16:creationId xmlns:a16="http://schemas.microsoft.com/office/drawing/2014/main" id="{F3444183-A439-4A34-95C7-735FAAF49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469" y="990600"/>
            <a:ext cx="1805461" cy="3657600"/>
          </a:xfrm>
          <a:prstGeom prst="rect">
            <a:avLst/>
          </a:prstGeom>
        </p:spPr>
      </p:pic>
    </p:spTree>
    <p:extLst>
      <p:ext uri="{BB962C8B-B14F-4D97-AF65-F5344CB8AC3E}">
        <p14:creationId xmlns:p14="http://schemas.microsoft.com/office/powerpoint/2010/main" val="396606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F9214E03-1B14-4F42-8ADF-55EBC4E4DF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5F8DE69F-F31E-428C-B222-7FA07FEB8EB9}" type="slidenum">
              <a:rPr lang="en-US" altLang="en-US" smtClean="0"/>
              <a:pPr eaLnBrk="1" hangingPunct="1">
                <a:defRPr/>
              </a:pPr>
              <a:t>6</a:t>
            </a:fld>
            <a:endParaRPr lang="en-US" altLang="en-US"/>
          </a:p>
        </p:txBody>
      </p:sp>
      <p:sp>
        <p:nvSpPr>
          <p:cNvPr id="8196" name="Rectangle 4">
            <a:extLst>
              <a:ext uri="{FF2B5EF4-FFF2-40B4-BE49-F238E27FC236}">
                <a16:creationId xmlns:a16="http://schemas.microsoft.com/office/drawing/2014/main" id="{F3CFF93E-7855-4A53-BEAD-75D01601922D}"/>
              </a:ext>
            </a:extLst>
          </p:cNvPr>
          <p:cNvSpPr>
            <a:spLocks noGrp="1" noChangeArrowheads="1"/>
          </p:cNvSpPr>
          <p:nvPr>
            <p:ph type="title"/>
          </p:nvPr>
        </p:nvSpPr>
        <p:spPr/>
        <p:txBody>
          <a:bodyPr/>
          <a:lstStyle/>
          <a:p>
            <a:pPr eaLnBrk="1" hangingPunct="1">
              <a:defRPr/>
            </a:pPr>
            <a:r>
              <a:rPr lang="en-US"/>
              <a:t>What is radiometric dating?</a:t>
            </a:r>
          </a:p>
        </p:txBody>
      </p:sp>
      <p:sp>
        <p:nvSpPr>
          <p:cNvPr id="8197" name="Rectangle 5">
            <a:extLst>
              <a:ext uri="{FF2B5EF4-FFF2-40B4-BE49-F238E27FC236}">
                <a16:creationId xmlns:a16="http://schemas.microsoft.com/office/drawing/2014/main" id="{56A3684E-DA91-4634-9B83-F9F836A44C09}"/>
              </a:ext>
            </a:extLst>
          </p:cNvPr>
          <p:cNvSpPr>
            <a:spLocks noGrp="1" noChangeArrowheads="1"/>
          </p:cNvSpPr>
          <p:nvPr>
            <p:ph type="body" sz="half" idx="1"/>
          </p:nvPr>
        </p:nvSpPr>
        <p:spPr/>
        <p:txBody>
          <a:bodyPr/>
          <a:lstStyle/>
          <a:p>
            <a:pPr eaLnBrk="1" hangingPunct="1">
              <a:lnSpc>
                <a:spcPct val="80000"/>
              </a:lnSpc>
              <a:defRPr/>
            </a:pPr>
            <a:r>
              <a:rPr lang="en-US" sz="2400" dirty="0"/>
              <a:t>All radioactive elements go through one or more decays to become a stable element</a:t>
            </a:r>
          </a:p>
          <a:p>
            <a:pPr eaLnBrk="1" hangingPunct="1">
              <a:lnSpc>
                <a:spcPct val="80000"/>
              </a:lnSpc>
              <a:defRPr/>
            </a:pPr>
            <a:r>
              <a:rPr lang="en-US" sz="2400" dirty="0"/>
              <a:t>Each stage consists of either an </a:t>
            </a:r>
            <a:r>
              <a:rPr lang="en-US" sz="2400" b="1" dirty="0"/>
              <a:t>alpha</a:t>
            </a:r>
            <a:r>
              <a:rPr lang="en-US" sz="2400" dirty="0"/>
              <a:t> decay (helium nucleus) or a </a:t>
            </a:r>
            <a:r>
              <a:rPr lang="en-US" sz="2400" b="1" dirty="0"/>
              <a:t>beta</a:t>
            </a:r>
            <a:r>
              <a:rPr lang="en-US" sz="2400" dirty="0"/>
              <a:t> decay (neutron converting to a proton)</a:t>
            </a:r>
          </a:p>
          <a:p>
            <a:pPr eaLnBrk="1" hangingPunct="1">
              <a:lnSpc>
                <a:spcPct val="80000"/>
              </a:lnSpc>
              <a:defRPr/>
            </a:pPr>
            <a:r>
              <a:rPr lang="en-US" sz="2400" dirty="0"/>
              <a:t>The rate at which each stage decays to the next is known</a:t>
            </a:r>
          </a:p>
        </p:txBody>
      </p:sp>
      <p:pic>
        <p:nvPicPr>
          <p:cNvPr id="6149" name="Picture 7" descr="Uranium to Lead decay chain">
            <a:extLst>
              <a:ext uri="{FF2B5EF4-FFF2-40B4-BE49-F238E27FC236}">
                <a16:creationId xmlns:a16="http://schemas.microsoft.com/office/drawing/2014/main" id="{6B7DD832-BBF6-42A3-8D7F-CFBB247666E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979613"/>
            <a:ext cx="4495800" cy="4421187"/>
          </a:xfrm>
          <a:noFill/>
          <a:extLst>
            <a:ext uri="{909E8E84-426E-40DD-AFC4-6F175D3DCCD1}">
              <a14:hiddenFill xmlns:a14="http://schemas.microsoft.com/office/drawing/2010/main">
                <a:solidFill>
                  <a:srgbClr val="FFFFFF"/>
                </a:solidFill>
              </a14:hiddenFill>
            </a:ext>
          </a:extLst>
        </p:spPr>
      </p:pic>
      <p:sp>
        <p:nvSpPr>
          <p:cNvPr id="6150" name="Text Box 8">
            <a:extLst>
              <a:ext uri="{FF2B5EF4-FFF2-40B4-BE49-F238E27FC236}">
                <a16:creationId xmlns:a16="http://schemas.microsoft.com/office/drawing/2014/main" id="{DC3BE597-08B8-40FD-992C-EF613F402A35}"/>
              </a:ext>
            </a:extLst>
          </p:cNvPr>
          <p:cNvSpPr txBox="1">
            <a:spLocks noChangeArrowheads="1"/>
          </p:cNvSpPr>
          <p:nvPr/>
        </p:nvSpPr>
        <p:spPr bwMode="auto">
          <a:xfrm>
            <a:off x="4724400" y="1322388"/>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t>Uranium 238 goes through many decays to finally become Lead</a:t>
            </a:r>
          </a:p>
        </p:txBody>
      </p:sp>
      <p:sp>
        <p:nvSpPr>
          <p:cNvPr id="6151" name="TextBox 6">
            <a:extLst>
              <a:ext uri="{FF2B5EF4-FFF2-40B4-BE49-F238E27FC236}">
                <a16:creationId xmlns:a16="http://schemas.microsoft.com/office/drawing/2014/main" id="{9A2417E6-15D1-47EF-89A7-BD6EAE6A5B6F}"/>
              </a:ext>
            </a:extLst>
          </p:cNvPr>
          <p:cNvSpPr txBox="1">
            <a:spLocks noChangeArrowheads="1"/>
          </p:cNvSpPr>
          <p:nvPr/>
        </p:nvSpPr>
        <p:spPr bwMode="auto">
          <a:xfrm>
            <a:off x="1066800" y="6096000"/>
            <a:ext cx="350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(beta minus decay, a neutron is converted into a proton, an electron, and an electron antineutrino)</a:t>
            </a:r>
          </a:p>
        </p:txBody>
      </p:sp>
      <p:sp>
        <p:nvSpPr>
          <p:cNvPr id="2" name="TextBox 1">
            <a:extLst>
              <a:ext uri="{FF2B5EF4-FFF2-40B4-BE49-F238E27FC236}">
                <a16:creationId xmlns:a16="http://schemas.microsoft.com/office/drawing/2014/main" id="{4E90F370-F8E0-44AE-88A0-8FB6B92CC195}"/>
              </a:ext>
            </a:extLst>
          </p:cNvPr>
          <p:cNvSpPr txBox="1"/>
          <p:nvPr/>
        </p:nvSpPr>
        <p:spPr>
          <a:xfrm>
            <a:off x="5689260" y="2811433"/>
            <a:ext cx="346570" cy="400110"/>
          </a:xfrm>
          <a:prstGeom prst="rect">
            <a:avLst/>
          </a:prstGeom>
          <a:noFill/>
        </p:spPr>
        <p:txBody>
          <a:bodyPr wrap="none" rtlCol="0">
            <a:spAutoFit/>
          </a:bodyPr>
          <a:lstStyle/>
          <a:p>
            <a:r>
              <a:rPr lang="en-US" sz="2000" b="1" dirty="0">
                <a:solidFill>
                  <a:srgbClr val="FF0000"/>
                </a:solidFill>
                <a:sym typeface="Symbol" panose="05050102010706020507" pitchFamily="18" charset="2"/>
              </a:rPr>
              <a:t></a:t>
            </a:r>
            <a:endParaRPr lang="en-US" sz="2000" b="1" dirty="0">
              <a:solidFill>
                <a:srgbClr val="FF0000"/>
              </a:solidFill>
            </a:endParaRPr>
          </a:p>
        </p:txBody>
      </p:sp>
      <p:sp>
        <p:nvSpPr>
          <p:cNvPr id="3" name="TextBox 2">
            <a:extLst>
              <a:ext uri="{FF2B5EF4-FFF2-40B4-BE49-F238E27FC236}">
                <a16:creationId xmlns:a16="http://schemas.microsoft.com/office/drawing/2014/main" id="{56FED841-EBE1-4AC2-9264-F373276491B3}"/>
              </a:ext>
            </a:extLst>
          </p:cNvPr>
          <p:cNvSpPr txBox="1"/>
          <p:nvPr/>
        </p:nvSpPr>
        <p:spPr>
          <a:xfrm>
            <a:off x="7350850" y="2811433"/>
            <a:ext cx="325730" cy="400110"/>
          </a:xfrm>
          <a:prstGeom prst="rect">
            <a:avLst/>
          </a:prstGeom>
          <a:noFill/>
        </p:spPr>
        <p:txBody>
          <a:bodyPr wrap="none" rtlCol="0">
            <a:spAutoFit/>
          </a:bodyPr>
          <a:lstStyle/>
          <a:p>
            <a:r>
              <a:rPr lang="en-US" sz="2000" b="1" dirty="0">
                <a:solidFill>
                  <a:srgbClr val="FF0000"/>
                </a:solidFill>
                <a:sym typeface="Symbol" panose="05050102010706020507" pitchFamily="18" charset="2"/>
              </a:rPr>
              <a:t></a:t>
            </a:r>
            <a:endParaRPr lang="en-US" b="1" dirty="0">
              <a:solidFill>
                <a:srgbClr val="FF0000"/>
              </a:solidFill>
            </a:endParaRPr>
          </a:p>
        </p:txBody>
      </p:sp>
      <p:cxnSp>
        <p:nvCxnSpPr>
          <p:cNvPr id="5" name="Straight Arrow Connector 4">
            <a:extLst>
              <a:ext uri="{FF2B5EF4-FFF2-40B4-BE49-F238E27FC236}">
                <a16:creationId xmlns:a16="http://schemas.microsoft.com/office/drawing/2014/main" id="{A4842067-E477-47B1-8834-4199301373B0}"/>
              </a:ext>
            </a:extLst>
          </p:cNvPr>
          <p:cNvCxnSpPr>
            <a:cxnSpLocks/>
            <a:stCxn id="3" idx="3"/>
          </p:cNvCxnSpPr>
          <p:nvPr/>
        </p:nvCxnSpPr>
        <p:spPr>
          <a:xfrm flipV="1">
            <a:off x="7676580" y="2643744"/>
            <a:ext cx="152400" cy="367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16C108-5522-4D13-BD5E-3124FCA76871}"/>
              </a:ext>
            </a:extLst>
          </p:cNvPr>
          <p:cNvCxnSpPr>
            <a:cxnSpLocks/>
          </p:cNvCxnSpPr>
          <p:nvPr/>
        </p:nvCxnSpPr>
        <p:spPr>
          <a:xfrm flipH="1" flipV="1">
            <a:off x="6972300" y="2676109"/>
            <a:ext cx="378550" cy="335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B8C371-2C4F-4333-AC4E-9BF316F2A061}"/>
              </a:ext>
            </a:extLst>
          </p:cNvPr>
          <p:cNvCxnSpPr>
            <a:cxnSpLocks/>
          </p:cNvCxnSpPr>
          <p:nvPr/>
        </p:nvCxnSpPr>
        <p:spPr>
          <a:xfrm flipV="1">
            <a:off x="5862545" y="2584211"/>
            <a:ext cx="20885" cy="36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4E8DFA9-BEC2-4A29-BE49-BD4183424F5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65BB33C-3410-4546-AD9F-FFDD2430DD2C}" type="slidenum">
              <a:rPr lang="en-US" altLang="en-US" smtClean="0"/>
              <a:pPr eaLnBrk="1" hangingPunct="1">
                <a:defRPr/>
              </a:pPr>
              <a:t>7</a:t>
            </a:fld>
            <a:endParaRPr lang="en-US" altLang="en-US"/>
          </a:p>
        </p:txBody>
      </p:sp>
      <p:sp>
        <p:nvSpPr>
          <p:cNvPr id="21506" name="Rectangle 2">
            <a:extLst>
              <a:ext uri="{FF2B5EF4-FFF2-40B4-BE49-F238E27FC236}">
                <a16:creationId xmlns:a16="http://schemas.microsoft.com/office/drawing/2014/main" id="{512B14E6-794A-4FA1-910F-10583CF386A4}"/>
              </a:ext>
            </a:extLst>
          </p:cNvPr>
          <p:cNvSpPr>
            <a:spLocks noGrp="1" noChangeArrowheads="1"/>
          </p:cNvSpPr>
          <p:nvPr>
            <p:ph type="title"/>
          </p:nvPr>
        </p:nvSpPr>
        <p:spPr/>
        <p:txBody>
          <a:bodyPr/>
          <a:lstStyle/>
          <a:p>
            <a:pPr eaLnBrk="1" hangingPunct="1">
              <a:defRPr/>
            </a:pPr>
            <a:r>
              <a:rPr lang="en-US" dirty="0"/>
              <a:t>Zircons and Helium </a:t>
            </a:r>
            <a:br>
              <a:rPr lang="en-US" dirty="0"/>
            </a:br>
            <a:r>
              <a:rPr lang="en-US" sz="3600" dirty="0"/>
              <a:t>(RATE study)</a:t>
            </a:r>
            <a:endParaRPr lang="en-US" dirty="0"/>
          </a:p>
        </p:txBody>
      </p:sp>
      <p:sp>
        <p:nvSpPr>
          <p:cNvPr id="21507" name="Rectangle 3">
            <a:extLst>
              <a:ext uri="{FF2B5EF4-FFF2-40B4-BE49-F238E27FC236}">
                <a16:creationId xmlns:a16="http://schemas.microsoft.com/office/drawing/2014/main" id="{3484C497-4F0D-4FD4-A3C3-5354C1258514}"/>
              </a:ext>
            </a:extLst>
          </p:cNvPr>
          <p:cNvSpPr>
            <a:spLocks noGrp="1" noChangeArrowheads="1"/>
          </p:cNvSpPr>
          <p:nvPr>
            <p:ph type="body" idx="1"/>
          </p:nvPr>
        </p:nvSpPr>
        <p:spPr>
          <a:xfrm>
            <a:off x="457200" y="1600200"/>
            <a:ext cx="8229600" cy="4876800"/>
          </a:xfrm>
        </p:spPr>
        <p:txBody>
          <a:bodyPr/>
          <a:lstStyle/>
          <a:p>
            <a:pPr eaLnBrk="1" hangingPunct="1">
              <a:lnSpc>
                <a:spcPct val="80000"/>
              </a:lnSpc>
              <a:defRPr/>
            </a:pPr>
            <a:r>
              <a:rPr lang="en-US" sz="2400" dirty="0"/>
              <a:t>Creation scientists have developed a fascinating new method for dating rocks, based on Helium diffusion</a:t>
            </a:r>
          </a:p>
          <a:p>
            <a:pPr eaLnBrk="1" hangingPunct="1">
              <a:lnSpc>
                <a:spcPct val="80000"/>
              </a:lnSpc>
              <a:defRPr/>
            </a:pPr>
            <a:r>
              <a:rPr lang="en-US" sz="2400" dirty="0"/>
              <a:t>The alpha particles (Helium) produced by radioactive decay eventually diffuse out of the rock</a:t>
            </a:r>
          </a:p>
          <a:p>
            <a:pPr eaLnBrk="1" hangingPunct="1">
              <a:lnSpc>
                <a:spcPct val="80000"/>
              </a:lnSpc>
              <a:defRPr/>
            </a:pPr>
            <a:r>
              <a:rPr lang="en-US" sz="2400" dirty="0"/>
              <a:t>Measurements show ‘too much’ Helium remains in rocks for them to be millions of years old</a:t>
            </a:r>
          </a:p>
          <a:p>
            <a:pPr eaLnBrk="1" hangingPunct="1">
              <a:lnSpc>
                <a:spcPct val="80000"/>
              </a:lnSpc>
              <a:defRPr/>
            </a:pPr>
            <a:r>
              <a:rPr lang="en-US" sz="2400" dirty="0"/>
              <a:t>Recent RATE study on Helium diffusion shows strong evidence for accelerated nuclear decay rates in the past (after the fall, during and/or shortly after the flood)</a:t>
            </a:r>
          </a:p>
          <a:p>
            <a:pPr eaLnBrk="1" hangingPunct="1">
              <a:lnSpc>
                <a:spcPct val="80000"/>
              </a:lnSpc>
              <a:defRPr/>
            </a:pPr>
            <a:r>
              <a:rPr lang="en-US" sz="2400" dirty="0"/>
              <a:t>The amount of helium left show age of rocks only ~6000 years, </a:t>
            </a:r>
            <a:r>
              <a:rPr lang="en-US" sz="2400" u="sng" dirty="0"/>
              <a:t>not</a:t>
            </a:r>
            <a:r>
              <a:rPr lang="en-US" sz="2400" dirty="0"/>
              <a:t> millions</a:t>
            </a:r>
          </a:p>
        </p:txBody>
      </p:sp>
      <p:pic>
        <p:nvPicPr>
          <p:cNvPr id="3" name="Picture 2">
            <a:extLst>
              <a:ext uri="{FF2B5EF4-FFF2-40B4-BE49-F238E27FC236}">
                <a16:creationId xmlns:a16="http://schemas.microsoft.com/office/drawing/2014/main" id="{CD7D3772-625A-4AD0-955A-C4E0FFAC7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973725"/>
            <a:ext cx="2133600" cy="18434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594D464-431C-49D0-AE98-356D57269A5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637DB21-D81E-487F-9208-30FBD78CDBAC}" type="slidenum">
              <a:rPr lang="en-US" altLang="en-US" smtClean="0"/>
              <a:pPr eaLnBrk="1" hangingPunct="1">
                <a:defRPr/>
              </a:pPr>
              <a:t>8</a:t>
            </a:fld>
            <a:endParaRPr lang="en-US" altLang="en-US"/>
          </a:p>
        </p:txBody>
      </p:sp>
      <p:sp>
        <p:nvSpPr>
          <p:cNvPr id="13314" name="Rectangle 2">
            <a:extLst>
              <a:ext uri="{FF2B5EF4-FFF2-40B4-BE49-F238E27FC236}">
                <a16:creationId xmlns:a16="http://schemas.microsoft.com/office/drawing/2014/main" id="{3907A54F-0B04-416F-93E4-DD14C542CBA8}"/>
              </a:ext>
            </a:extLst>
          </p:cNvPr>
          <p:cNvSpPr>
            <a:spLocks noGrp="1" noChangeArrowheads="1"/>
          </p:cNvSpPr>
          <p:nvPr>
            <p:ph type="title"/>
          </p:nvPr>
        </p:nvSpPr>
        <p:spPr/>
        <p:txBody>
          <a:bodyPr/>
          <a:lstStyle/>
          <a:p>
            <a:pPr eaLnBrk="1" hangingPunct="1">
              <a:defRPr/>
            </a:pPr>
            <a:r>
              <a:rPr lang="en-US"/>
              <a:t>Carbon 14 sample dates</a:t>
            </a:r>
          </a:p>
        </p:txBody>
      </p:sp>
      <p:sp>
        <p:nvSpPr>
          <p:cNvPr id="13315" name="Rectangle 3">
            <a:extLst>
              <a:ext uri="{FF2B5EF4-FFF2-40B4-BE49-F238E27FC236}">
                <a16:creationId xmlns:a16="http://schemas.microsoft.com/office/drawing/2014/main" id="{B8F00C38-14E2-4FED-A570-5646BB2F3A8F}"/>
              </a:ext>
            </a:extLst>
          </p:cNvPr>
          <p:cNvSpPr>
            <a:spLocks noGrp="1" noChangeArrowheads="1"/>
          </p:cNvSpPr>
          <p:nvPr>
            <p:ph type="body" idx="1"/>
          </p:nvPr>
        </p:nvSpPr>
        <p:spPr/>
        <p:txBody>
          <a:bodyPr/>
          <a:lstStyle/>
          <a:p>
            <a:pPr eaLnBrk="1" hangingPunct="1">
              <a:lnSpc>
                <a:spcPct val="80000"/>
              </a:lnSpc>
              <a:buFontTx/>
              <a:buNone/>
              <a:defRPr/>
            </a:pPr>
            <a:r>
              <a:rPr lang="en-US" sz="2600" dirty="0"/>
              <a:t>The following items should be so ‘old’ that they ‘should not’ have enough Carbon 14 left to measure</a:t>
            </a:r>
          </a:p>
          <a:p>
            <a:pPr eaLnBrk="1" hangingPunct="1">
              <a:lnSpc>
                <a:spcPct val="80000"/>
              </a:lnSpc>
              <a:defRPr/>
            </a:pPr>
            <a:r>
              <a:rPr lang="en-US" sz="2200" dirty="0"/>
              <a:t>Coal from Russia from the ‘Pennsylvanian’, supposedly 330 million years old, dated at 1,680 years.</a:t>
            </a:r>
          </a:p>
          <a:p>
            <a:pPr eaLnBrk="1" hangingPunct="1">
              <a:lnSpc>
                <a:spcPct val="80000"/>
              </a:lnSpc>
              <a:defRPr/>
            </a:pPr>
            <a:r>
              <a:rPr lang="en-US" sz="2200" dirty="0"/>
              <a:t>Natural gas from the Cretaceous and Eocene layers — should have been 50 to 135 million years old. C14 gave dates of 30,000 and 34,000, respectively.</a:t>
            </a:r>
          </a:p>
          <a:p>
            <a:pPr eaLnBrk="1" hangingPunct="1">
              <a:lnSpc>
                <a:spcPct val="80000"/>
              </a:lnSpc>
              <a:defRPr/>
            </a:pPr>
            <a:r>
              <a:rPr lang="en-US" sz="2200" dirty="0"/>
              <a:t>Bones of a saber-toothed tiger from the </a:t>
            </a:r>
            <a:r>
              <a:rPr lang="en-US" sz="2200" dirty="0" err="1"/>
              <a:t>LaBrea</a:t>
            </a:r>
            <a:r>
              <a:rPr lang="en-US" sz="2200" dirty="0"/>
              <a:t> tar pits, supposedly 100,000 years old, gave a date of 28,000.</a:t>
            </a:r>
          </a:p>
          <a:p>
            <a:pPr eaLnBrk="1" hangingPunct="1">
              <a:lnSpc>
                <a:spcPct val="80000"/>
              </a:lnSpc>
              <a:defRPr/>
            </a:pPr>
            <a:r>
              <a:rPr lang="en-US" sz="2200" dirty="0"/>
              <a:t>A block of wood from the Cretaceous (supposedly more than 70 million years old) found encased in a block of Cambrian rock (hundreds of millions of years earlier), gave a date of 4,000 years.</a:t>
            </a:r>
          </a:p>
          <a:p>
            <a:pPr eaLnBrk="1" hangingPunct="1">
              <a:lnSpc>
                <a:spcPct val="80000"/>
              </a:lnSpc>
              <a:defRPr/>
            </a:pPr>
            <a:r>
              <a:rPr lang="en-US" sz="2200" dirty="0"/>
              <a:t>Diamonds, allegedly millions of years old, giving dates of only tens of thousands of years (no chance for leaching in or out of them!)</a:t>
            </a:r>
          </a:p>
          <a:p>
            <a:pPr eaLnBrk="1" hangingPunct="1">
              <a:lnSpc>
                <a:spcPct val="80000"/>
              </a:lnSpc>
              <a:defRPr/>
            </a:pP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7" dur="500"/>
                                        <p:tgtEl>
                                          <p:spTgt spid="13315">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0" dur="500"/>
                                        <p:tgtEl>
                                          <p:spTgt spid="1331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15" dur="500"/>
                                        <p:tgtEl>
                                          <p:spTgt spid="13315">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18" dur="500"/>
                                        <p:tgtEl>
                                          <p:spTgt spid="13315">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23"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ABF949-F978-456D-B17F-576BBCD5ACF5}"/>
              </a:ext>
            </a:extLst>
          </p:cNvPr>
          <p:cNvSpPr/>
          <p:nvPr/>
        </p:nvSpPr>
        <p:spPr>
          <a:xfrm>
            <a:off x="457200" y="4648200"/>
            <a:ext cx="8229600" cy="14478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EDE5222-F0F5-4866-B57D-E30812B189C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605B112-E3CB-4355-ACA8-07F6559F395E}" type="slidenum">
              <a:rPr lang="en-US" altLang="en-US" smtClean="0"/>
              <a:pPr eaLnBrk="1" hangingPunct="1">
                <a:defRPr/>
              </a:pPr>
              <a:t>9</a:t>
            </a:fld>
            <a:endParaRPr lang="en-US" altLang="en-US"/>
          </a:p>
        </p:txBody>
      </p:sp>
      <p:sp>
        <p:nvSpPr>
          <p:cNvPr id="12290" name="Rectangle 2">
            <a:extLst>
              <a:ext uri="{FF2B5EF4-FFF2-40B4-BE49-F238E27FC236}">
                <a16:creationId xmlns:a16="http://schemas.microsoft.com/office/drawing/2014/main" id="{F770AE3B-5A55-469C-B0C5-7EBB276FCA6F}"/>
              </a:ext>
            </a:extLst>
          </p:cNvPr>
          <p:cNvSpPr>
            <a:spLocks noGrp="1" noChangeArrowheads="1"/>
          </p:cNvSpPr>
          <p:nvPr>
            <p:ph type="title"/>
          </p:nvPr>
        </p:nvSpPr>
        <p:spPr/>
        <p:txBody>
          <a:bodyPr/>
          <a:lstStyle/>
          <a:p>
            <a:pPr eaLnBrk="1" hangingPunct="1">
              <a:defRPr/>
            </a:pPr>
            <a:r>
              <a:rPr lang="en-US"/>
              <a:t>Carbon 14 in the atmosphere</a:t>
            </a:r>
          </a:p>
        </p:txBody>
      </p:sp>
      <p:sp>
        <p:nvSpPr>
          <p:cNvPr id="12291" name="Rectangle 3">
            <a:extLst>
              <a:ext uri="{FF2B5EF4-FFF2-40B4-BE49-F238E27FC236}">
                <a16:creationId xmlns:a16="http://schemas.microsoft.com/office/drawing/2014/main" id="{47F5BA2F-96BF-42D1-A1CE-093DA193B226}"/>
              </a:ext>
            </a:extLst>
          </p:cNvPr>
          <p:cNvSpPr>
            <a:spLocks noGrp="1" noChangeArrowheads="1"/>
          </p:cNvSpPr>
          <p:nvPr>
            <p:ph type="body" idx="1"/>
          </p:nvPr>
        </p:nvSpPr>
        <p:spPr>
          <a:xfrm>
            <a:off x="457200" y="1371600"/>
            <a:ext cx="8229600" cy="5029200"/>
          </a:xfrm>
        </p:spPr>
        <p:txBody>
          <a:bodyPr/>
          <a:lstStyle/>
          <a:p>
            <a:pPr eaLnBrk="1" hangingPunct="1">
              <a:lnSpc>
                <a:spcPct val="80000"/>
              </a:lnSpc>
              <a:defRPr/>
            </a:pPr>
            <a:r>
              <a:rPr lang="en-US" sz="2400" dirty="0"/>
              <a:t>Amount of radiocarbon in atmosphere is still increasing</a:t>
            </a:r>
          </a:p>
          <a:p>
            <a:pPr eaLnBrk="1" hangingPunct="1">
              <a:lnSpc>
                <a:spcPct val="80000"/>
              </a:lnSpc>
              <a:defRPr/>
            </a:pPr>
            <a:r>
              <a:rPr lang="en-US" sz="2400" dirty="0"/>
              <a:t>At present rate of production, would take 30,000 years to come to equilibrium</a:t>
            </a:r>
          </a:p>
          <a:p>
            <a:pPr eaLnBrk="1" hangingPunct="1">
              <a:lnSpc>
                <a:spcPct val="80000"/>
              </a:lnSpc>
              <a:defRPr/>
            </a:pPr>
            <a:r>
              <a:rPr lang="en-US" sz="2400" dirty="0"/>
              <a:t>Long agers either ignore this fact, or claim the concentration is ‘cyclic’</a:t>
            </a:r>
          </a:p>
          <a:p>
            <a:pPr lvl="1" eaLnBrk="1" hangingPunct="1">
              <a:lnSpc>
                <a:spcPct val="80000"/>
              </a:lnSpc>
              <a:defRPr/>
            </a:pPr>
            <a:r>
              <a:rPr lang="en-US" sz="2000" dirty="0"/>
              <a:t>But if cyclic, then how can you rely on it anyway?</a:t>
            </a:r>
          </a:p>
          <a:p>
            <a:pPr eaLnBrk="1" hangingPunct="1">
              <a:lnSpc>
                <a:spcPct val="80000"/>
              </a:lnSpc>
              <a:defRPr/>
            </a:pPr>
            <a:r>
              <a:rPr lang="en-US" sz="2400" dirty="0"/>
              <a:t>At present rates, there was no radiocarbon in  atmosphere  7 to 10 thousand years ago</a:t>
            </a:r>
          </a:p>
          <a:p>
            <a:pPr lvl="1" eaLnBrk="1" hangingPunct="1">
              <a:lnSpc>
                <a:spcPct val="80000"/>
              </a:lnSpc>
              <a:defRPr/>
            </a:pPr>
            <a:r>
              <a:rPr lang="en-US" sz="2000" dirty="0"/>
              <a:t>i.e. a ‘young’ atmosphere</a:t>
            </a:r>
          </a:p>
          <a:p>
            <a:pPr lvl="1" eaLnBrk="1" hangingPunct="1">
              <a:lnSpc>
                <a:spcPct val="80000"/>
              </a:lnSpc>
              <a:defRPr/>
            </a:pPr>
            <a:r>
              <a:rPr lang="en-US" sz="2000" dirty="0"/>
              <a:t>Rates likely even slower to negligible before the flood</a:t>
            </a:r>
          </a:p>
          <a:p>
            <a:pPr eaLnBrk="1" hangingPunct="1">
              <a:lnSpc>
                <a:spcPct val="80000"/>
              </a:lnSpc>
              <a:defRPr/>
            </a:pPr>
            <a:r>
              <a:rPr lang="en-US" sz="2400" dirty="0"/>
              <a:t>Means the older something is, the less radiocarbon it had in it when it died</a:t>
            </a:r>
          </a:p>
          <a:p>
            <a:pPr lvl="1" eaLnBrk="1" hangingPunct="1">
              <a:lnSpc>
                <a:spcPct val="80000"/>
              </a:lnSpc>
              <a:defRPr/>
            </a:pPr>
            <a:r>
              <a:rPr lang="en-US" sz="2000" dirty="0"/>
              <a:t>Dates need to be adjusted to account for these lesser concentrations in the past (so something carbon dated to 50,000 years old, can easily be 5,000 instead)</a:t>
            </a:r>
          </a:p>
        </p:txBody>
      </p:sp>
      <p:pic>
        <p:nvPicPr>
          <p:cNvPr id="12292" name="Picture 4" descr="p16_filling_up">
            <a:extLst>
              <a:ext uri="{FF2B5EF4-FFF2-40B4-BE49-F238E27FC236}">
                <a16:creationId xmlns:a16="http://schemas.microsoft.com/office/drawing/2014/main" id="{D3692915-E8B5-43D5-B8B5-ACB6A4CAD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09800"/>
            <a:ext cx="1428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BA46024-9D96-4EB9-9CAA-5D5C8AE9DBBA}"/>
              </a:ext>
            </a:extLst>
          </p:cNvPr>
          <p:cNvSpPr txBox="1">
            <a:spLocks noChangeArrowheads="1"/>
          </p:cNvSpPr>
          <p:nvPr/>
        </p:nvSpPr>
        <p:spPr bwMode="auto">
          <a:xfrm>
            <a:off x="7162800" y="38862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The atmosphere is still “filling up” with C-14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box(in)">
                                      <p:cBhvr>
                                        <p:cTn id="15" dur="500"/>
                                        <p:tgtEl>
                                          <p:spTgt spid="12291">
                                            <p:txEl>
                                              <p:pRg st="4" end="4"/>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291">
                                            <p:txEl>
                                              <p:pRg st="5" end="5"/>
                                            </p:txEl>
                                          </p:spTgt>
                                        </p:tgtEl>
                                        <p:attrNameLst>
                                          <p:attrName>style.visibility</p:attrName>
                                        </p:attrNameLst>
                                      </p:cBhvr>
                                      <p:to>
                                        <p:strVal val="visible"/>
                                      </p:to>
                                    </p:set>
                                    <p:animEffect transition="in" filter="box(in)">
                                      <p:cBhvr>
                                        <p:cTn id="18" dur="500"/>
                                        <p:tgtEl>
                                          <p:spTgt spid="12291">
                                            <p:txEl>
                                              <p:pRg st="5" end="5"/>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animEffect transition="in" filter="box(in)">
                                      <p:cBhvr>
                                        <p:cTn id="21" dur="500"/>
                                        <p:tgtEl>
                                          <p:spTgt spid="12291">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291">
                                            <p:txEl>
                                              <p:pRg st="7" end="7"/>
                                            </p:txEl>
                                          </p:spTgt>
                                        </p:tgtEl>
                                        <p:attrNameLst>
                                          <p:attrName>style.visibility</p:attrName>
                                        </p:attrNameLst>
                                      </p:cBhvr>
                                      <p:to>
                                        <p:strVal val="visible"/>
                                      </p:to>
                                    </p:set>
                                    <p:animEffect transition="in" filter="box(in)">
                                      <p:cBhvr>
                                        <p:cTn id="26" dur="500"/>
                                        <p:tgtEl>
                                          <p:spTgt spid="12291">
                                            <p:txEl>
                                              <p:pRg st="7" end="7"/>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2291">
                                            <p:txEl>
                                              <p:pRg st="8" end="8"/>
                                            </p:txEl>
                                          </p:spTgt>
                                        </p:tgtEl>
                                        <p:attrNameLst>
                                          <p:attrName>style.visibility</p:attrName>
                                        </p:attrNameLst>
                                      </p:cBhvr>
                                      <p:to>
                                        <p:strVal val="visible"/>
                                      </p:to>
                                    </p:set>
                                    <p:animEffect transition="in" filter="box(in)">
                                      <p:cBhvr>
                                        <p:cTn id="29"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2540</TotalTime>
  <Words>1999</Words>
  <Application>Microsoft Office PowerPoint</Application>
  <PresentationFormat>On-screen Show (4:3)</PresentationFormat>
  <Paragraphs>167</Paragraphs>
  <Slides>22</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Default Design</vt:lpstr>
      <vt:lpstr>Lesson 6: How Old is Earth?</vt:lpstr>
      <vt:lpstr>What does the Bible Say?</vt:lpstr>
      <vt:lpstr>What does the Bible Say?</vt:lpstr>
      <vt:lpstr>How old is the earth?</vt:lpstr>
      <vt:lpstr>DVD Highlights</vt:lpstr>
      <vt:lpstr>What is radiometric dating?</vt:lpstr>
      <vt:lpstr>Zircons and Helium  (RATE study)</vt:lpstr>
      <vt:lpstr>Carbon 14 sample dates</vt:lpstr>
      <vt:lpstr>Carbon 14 in the atmosphere</vt:lpstr>
      <vt:lpstr>Other dating “discrepancies”</vt:lpstr>
      <vt:lpstr>Grand Canyon</vt:lpstr>
      <vt:lpstr>Grand Canyon</vt:lpstr>
      <vt:lpstr>Grand Canyon</vt:lpstr>
      <vt:lpstr>Other evidence for a young earth/universe</vt:lpstr>
      <vt:lpstr>Things form rapidly</vt:lpstr>
      <vt:lpstr>What’s a Radiohalo?</vt:lpstr>
      <vt:lpstr>Other items indicating a young earth</vt:lpstr>
      <vt:lpstr>Other items indicating a young earth</vt:lpstr>
      <vt:lpstr>More evidence</vt:lpstr>
      <vt:lpstr>Summary</vt:lpstr>
      <vt:lpstr>References</vt:lpstr>
      <vt:lpstr>More References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Methods and the Age of the Earth</dc:title>
  <dc:creator>JURKOVICH</dc:creator>
  <cp:lastModifiedBy>MarkJulie</cp:lastModifiedBy>
  <cp:revision>89</cp:revision>
  <dcterms:created xsi:type="dcterms:W3CDTF">2008-04-21T23:46:47Z</dcterms:created>
  <dcterms:modified xsi:type="dcterms:W3CDTF">2019-05-17T21:35:45Z</dcterms:modified>
</cp:coreProperties>
</file>